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8" r:id="rId1"/>
  </p:sldMasterIdLst>
  <p:notesMasterIdLst>
    <p:notesMasterId r:id="rId14"/>
  </p:notesMasterIdLst>
  <p:sldIdLst>
    <p:sldId id="1354" r:id="rId2"/>
    <p:sldId id="1274" r:id="rId3"/>
    <p:sldId id="1247" r:id="rId4"/>
    <p:sldId id="1261" r:id="rId5"/>
    <p:sldId id="1262" r:id="rId6"/>
    <p:sldId id="1263" r:id="rId7"/>
    <p:sldId id="1264" r:id="rId8"/>
    <p:sldId id="1265" r:id="rId9"/>
    <p:sldId id="1266" r:id="rId10"/>
    <p:sldId id="1267" r:id="rId11"/>
    <p:sldId id="1287" r:id="rId12"/>
    <p:sldId id="1270" r:id="rId13"/>
  </p:sldIdLst>
  <p:sldSz cx="9144000" cy="6858000" type="screen4x3"/>
  <p:notesSz cx="6858000" cy="9945688"/>
  <p:defaultTextStyle>
    <a:defPPr>
      <a:defRPr lang="zh-CN"/>
    </a:defPPr>
    <a:lvl1pPr algn="l" rtl="0" eaLnBrk="0" fontAlgn="base" hangingPunct="0">
      <a:spcBef>
        <a:spcPct val="0"/>
      </a:spcBef>
      <a:spcAft>
        <a:spcPct val="0"/>
      </a:spcAft>
      <a:defRPr kern="1200">
        <a:solidFill>
          <a:schemeClr val="tx1"/>
        </a:solidFill>
        <a:latin typeface="Arial" charset="0"/>
        <a:ea typeface="宋体" charset="0"/>
        <a:cs typeface="+mn-cs"/>
      </a:defRPr>
    </a:lvl1pPr>
    <a:lvl2pPr marL="457200" algn="l" rtl="0" eaLnBrk="0" fontAlgn="base" hangingPunct="0">
      <a:spcBef>
        <a:spcPct val="0"/>
      </a:spcBef>
      <a:spcAft>
        <a:spcPct val="0"/>
      </a:spcAft>
      <a:defRPr kern="1200">
        <a:solidFill>
          <a:schemeClr val="tx1"/>
        </a:solidFill>
        <a:latin typeface="Arial" charset="0"/>
        <a:ea typeface="宋体" charset="0"/>
        <a:cs typeface="+mn-cs"/>
      </a:defRPr>
    </a:lvl2pPr>
    <a:lvl3pPr marL="914400" algn="l" rtl="0" eaLnBrk="0" fontAlgn="base" hangingPunct="0">
      <a:spcBef>
        <a:spcPct val="0"/>
      </a:spcBef>
      <a:spcAft>
        <a:spcPct val="0"/>
      </a:spcAft>
      <a:defRPr kern="1200">
        <a:solidFill>
          <a:schemeClr val="tx1"/>
        </a:solidFill>
        <a:latin typeface="Arial" charset="0"/>
        <a:ea typeface="宋体" charset="0"/>
        <a:cs typeface="+mn-cs"/>
      </a:defRPr>
    </a:lvl3pPr>
    <a:lvl4pPr marL="1371600" algn="l" rtl="0" eaLnBrk="0" fontAlgn="base" hangingPunct="0">
      <a:spcBef>
        <a:spcPct val="0"/>
      </a:spcBef>
      <a:spcAft>
        <a:spcPct val="0"/>
      </a:spcAft>
      <a:defRPr kern="1200">
        <a:solidFill>
          <a:schemeClr val="tx1"/>
        </a:solidFill>
        <a:latin typeface="Arial" charset="0"/>
        <a:ea typeface="宋体" charset="0"/>
        <a:cs typeface="+mn-cs"/>
      </a:defRPr>
    </a:lvl4pPr>
    <a:lvl5pPr marL="1828800" algn="l" rtl="0" eaLnBrk="0" fontAlgn="base" hangingPunct="0">
      <a:spcBef>
        <a:spcPct val="0"/>
      </a:spcBef>
      <a:spcAft>
        <a:spcPct val="0"/>
      </a:spcAft>
      <a:defRPr kern="1200">
        <a:solidFill>
          <a:schemeClr val="tx1"/>
        </a:solidFill>
        <a:latin typeface="Arial" charset="0"/>
        <a:ea typeface="宋体" charset="0"/>
        <a:cs typeface="+mn-cs"/>
      </a:defRPr>
    </a:lvl5pPr>
    <a:lvl6pPr marL="2286000" algn="l" defTabSz="914400" rtl="0" eaLnBrk="1" latinLnBrk="0" hangingPunct="1">
      <a:defRPr kern="1200">
        <a:solidFill>
          <a:schemeClr val="tx1"/>
        </a:solidFill>
        <a:latin typeface="Arial" charset="0"/>
        <a:ea typeface="宋体" charset="0"/>
        <a:cs typeface="+mn-cs"/>
      </a:defRPr>
    </a:lvl6pPr>
    <a:lvl7pPr marL="2743200" algn="l" defTabSz="914400" rtl="0" eaLnBrk="1" latinLnBrk="0" hangingPunct="1">
      <a:defRPr kern="1200">
        <a:solidFill>
          <a:schemeClr val="tx1"/>
        </a:solidFill>
        <a:latin typeface="Arial" charset="0"/>
        <a:ea typeface="宋体" charset="0"/>
        <a:cs typeface="+mn-cs"/>
      </a:defRPr>
    </a:lvl7pPr>
    <a:lvl8pPr marL="3200400" algn="l" defTabSz="914400" rtl="0" eaLnBrk="1" latinLnBrk="0" hangingPunct="1">
      <a:defRPr kern="1200">
        <a:solidFill>
          <a:schemeClr val="tx1"/>
        </a:solidFill>
        <a:latin typeface="Arial" charset="0"/>
        <a:ea typeface="宋体" charset="0"/>
        <a:cs typeface="+mn-cs"/>
      </a:defRPr>
    </a:lvl8pPr>
    <a:lvl9pPr marL="3657600" algn="l" defTabSz="914400" rtl="0" eaLnBrk="1" latinLnBrk="0" hangingPunct="1">
      <a:defRPr kern="1200">
        <a:solidFill>
          <a:schemeClr val="tx1"/>
        </a:solidFill>
        <a:latin typeface="Arial" charset="0"/>
        <a:ea typeface="宋体" charset="0"/>
        <a:cs typeface="+mn-cs"/>
      </a:defRPr>
    </a:lvl9pPr>
  </p:defaultTextStyle>
  <p:extLst>
    <p:ext uri="{EFAFB233-063F-42B5-8137-9DF3F51BA10A}">
      <p15:sldGuideLst xmlns:p15="http://schemas.microsoft.com/office/powerpoint/2012/main">
        <p15:guide id="1" orient="horz" pos="3748" userDrawn="1">
          <p15:clr>
            <a:srgbClr val="A4A3A4"/>
          </p15:clr>
        </p15:guide>
        <p15:guide id="2" orient="horz" pos="1979" userDrawn="1">
          <p15:clr>
            <a:srgbClr val="A4A3A4"/>
          </p15:clr>
        </p15:guide>
        <p15:guide id="3" pos="2880" userDrawn="1">
          <p15:clr>
            <a:srgbClr val="A4A3A4"/>
          </p15:clr>
        </p15:guide>
        <p15:guide id="7" orient="horz" pos="2205" userDrawn="1">
          <p15:clr>
            <a:srgbClr val="A4A3A4"/>
          </p15:clr>
        </p15:guide>
        <p15:guide id="8" pos="18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2060"/>
    <a:srgbClr val="F2CF61"/>
    <a:srgbClr val="E6E6E6"/>
    <a:srgbClr val="E7A900"/>
    <a:srgbClr val="EDB007"/>
    <a:srgbClr val="FF2500"/>
    <a:srgbClr val="A6A6A6"/>
    <a:srgbClr val="FFFFFF"/>
    <a:srgbClr val="999999"/>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7" autoAdjust="0"/>
    <p:restoredTop sz="87127" autoAdjust="0"/>
  </p:normalViewPr>
  <p:slideViewPr>
    <p:cSldViewPr>
      <p:cViewPr varScale="1">
        <p:scale>
          <a:sx n="111" d="100"/>
          <a:sy n="111" d="100"/>
        </p:scale>
        <p:origin x="1712" y="200"/>
      </p:cViewPr>
      <p:guideLst>
        <p:guide orient="horz" pos="3748"/>
        <p:guide orient="horz" pos="1979"/>
        <p:guide pos="2880"/>
        <p:guide orient="horz" pos="2205"/>
        <p:guide pos="1882"/>
      </p:guideLst>
    </p:cSldViewPr>
  </p:slideViewPr>
  <p:outlineViewPr>
    <p:cViewPr>
      <p:scale>
        <a:sx n="33" d="100"/>
        <a:sy n="33" d="100"/>
      </p:scale>
      <p:origin x="0" y="-394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fld id="{693842BB-4E96-754F-9BBD-EBB36E5BAAEF}" type="datetimeFigureOut">
              <a:rPr lang="zh-CN" altLang="en-US"/>
              <a:pPr>
                <a:defRPr/>
              </a:pPr>
              <a:t>2018/1/15</a:t>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en-US" noProof="0" smtClean="0"/>
          </a:p>
        </p:txBody>
      </p:sp>
      <p:sp>
        <p:nvSpPr>
          <p:cNvPr id="5" name="备注占位符 4"/>
          <p:cNvSpPr>
            <a:spLocks noGrp="1"/>
          </p:cNvSpPr>
          <p:nvPr>
            <p:ph type="body" sz="quarter" idx="3"/>
          </p:nvPr>
        </p:nvSpPr>
        <p:spPr>
          <a:xfrm>
            <a:off x="685800" y="4786313"/>
            <a:ext cx="5486400" cy="3916362"/>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7213"/>
            <a:ext cx="2971800"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宋体" panose="02010600030101010101" pitchFamily="2" charset="-122"/>
              </a:defRPr>
            </a:lvl1pPr>
          </a:lstStyle>
          <a:p>
            <a:pPr>
              <a:defRPr/>
            </a:pPr>
            <a:fld id="{C7EBFD03-8004-EB47-891C-BFE6096BB907}" type="slidenum">
              <a:rPr lang="zh-CN" altLang="en-US"/>
              <a:pPr>
                <a:defRPr/>
              </a:pPr>
              <a:t>‹#›</a:t>
            </a:fld>
            <a:endParaRPr lang="zh-CN" altLang="en-US"/>
          </a:p>
        </p:txBody>
      </p:sp>
    </p:spTree>
    <p:extLst>
      <p:ext uri="{BB962C8B-B14F-4D97-AF65-F5344CB8AC3E}">
        <p14:creationId xmlns:p14="http://schemas.microsoft.com/office/powerpoint/2010/main" val="2085344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宋体" charset="0"/>
      </a:defRPr>
    </a:lvl1pPr>
    <a:lvl2pPr marL="457200" algn="l" rtl="0" eaLnBrk="0" fontAlgn="base" hangingPunct="0">
      <a:spcBef>
        <a:spcPct val="30000"/>
      </a:spcBef>
      <a:spcAft>
        <a:spcPct val="0"/>
      </a:spcAft>
      <a:defRPr sz="1200" kern="1200">
        <a:solidFill>
          <a:schemeClr val="tx1"/>
        </a:solidFill>
        <a:latin typeface="+mn-lt"/>
        <a:ea typeface="+mn-ea"/>
        <a:cs typeface="宋体" charset="0"/>
      </a:defRPr>
    </a:lvl2pPr>
    <a:lvl3pPr marL="914400" algn="l" rtl="0" eaLnBrk="0" fontAlgn="base" hangingPunct="0">
      <a:spcBef>
        <a:spcPct val="30000"/>
      </a:spcBef>
      <a:spcAft>
        <a:spcPct val="0"/>
      </a:spcAft>
      <a:defRPr sz="1200" kern="1200">
        <a:solidFill>
          <a:schemeClr val="tx1"/>
        </a:solidFill>
        <a:latin typeface="+mn-lt"/>
        <a:ea typeface="+mn-ea"/>
        <a:cs typeface="宋体" charset="0"/>
      </a:defRPr>
    </a:lvl3pPr>
    <a:lvl4pPr marL="1371600" algn="l" rtl="0" eaLnBrk="0" fontAlgn="base" hangingPunct="0">
      <a:spcBef>
        <a:spcPct val="30000"/>
      </a:spcBef>
      <a:spcAft>
        <a:spcPct val="0"/>
      </a:spcAft>
      <a:defRPr sz="1200" kern="1200">
        <a:solidFill>
          <a:schemeClr val="tx1"/>
        </a:solidFill>
        <a:latin typeface="+mn-lt"/>
        <a:ea typeface="+mn-ea"/>
        <a:cs typeface="宋体" charset="0"/>
      </a:defRPr>
    </a:lvl4pPr>
    <a:lvl5pPr marL="1828800" algn="l" rtl="0" eaLnBrk="0" fontAlgn="base" hangingPunct="0">
      <a:spcBef>
        <a:spcPct val="30000"/>
      </a:spcBef>
      <a:spcAft>
        <a:spcPct val="0"/>
      </a:spcAft>
      <a:defRPr sz="1200" kern="1200">
        <a:solidFill>
          <a:schemeClr val="tx1"/>
        </a:solidFill>
        <a:latin typeface="+mn-lt"/>
        <a:ea typeface="+mn-ea"/>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EBFD03-8004-EB47-891C-BFE6096BB907}" type="slidenum">
              <a:rPr lang="zh-CN" altLang="en-US" smtClean="0"/>
              <a:pPr>
                <a:defRPr/>
              </a:pPr>
              <a:t>1</a:t>
            </a:fld>
            <a:endParaRPr lang="zh-CN" altLang="en-US"/>
          </a:p>
        </p:txBody>
      </p:sp>
    </p:spTree>
    <p:extLst>
      <p:ext uri="{BB962C8B-B14F-4D97-AF65-F5344CB8AC3E}">
        <p14:creationId xmlns:p14="http://schemas.microsoft.com/office/powerpoint/2010/main" val="188968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7AAC61F-7CF6-9F44-A308-3BED726C1FAF}" type="slidenum">
              <a:rPr lang="zh-CN" altLang="en-US" smtClean="0"/>
              <a:t>2</a:t>
            </a:fld>
            <a:endParaRPr lang="zh-CN" altLang="en-US"/>
          </a:p>
        </p:txBody>
      </p:sp>
    </p:spTree>
    <p:extLst>
      <p:ext uri="{BB962C8B-B14F-4D97-AF65-F5344CB8AC3E}">
        <p14:creationId xmlns:p14="http://schemas.microsoft.com/office/powerpoint/2010/main" val="263061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dirty="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0"/>
              </a:defRPr>
            </a:lvl1pPr>
            <a:lvl2pPr marL="742950" indent="-285750">
              <a:defRPr>
                <a:solidFill>
                  <a:schemeClr val="tx1"/>
                </a:solidFill>
                <a:latin typeface="Arial" charset="0"/>
                <a:ea typeface="宋体" charset="0"/>
              </a:defRPr>
            </a:lvl2pPr>
            <a:lvl3pPr marL="1143000" indent="-228600">
              <a:defRPr>
                <a:solidFill>
                  <a:schemeClr val="tx1"/>
                </a:solidFill>
                <a:latin typeface="Arial" charset="0"/>
                <a:ea typeface="宋体" charset="0"/>
              </a:defRPr>
            </a:lvl3pPr>
            <a:lvl4pPr marL="1600200" indent="-228600">
              <a:defRPr>
                <a:solidFill>
                  <a:schemeClr val="tx1"/>
                </a:solidFill>
                <a:latin typeface="Arial" charset="0"/>
                <a:ea typeface="宋体" charset="0"/>
              </a:defRPr>
            </a:lvl4pPr>
            <a:lvl5pPr marL="2057400" indent="-22860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fld id="{1C98BFDC-88BC-F244-A95E-1DCD50C16ACC}" type="slidenum">
              <a:rPr lang="zh-CN" altLang="en-US"/>
              <a:pPr/>
              <a:t>3</a:t>
            </a:fld>
            <a:endParaRPr lang="zh-CN" altLang="en-US"/>
          </a:p>
        </p:txBody>
      </p:sp>
    </p:spTree>
    <p:extLst>
      <p:ext uri="{BB962C8B-B14F-4D97-AF65-F5344CB8AC3E}">
        <p14:creationId xmlns:p14="http://schemas.microsoft.com/office/powerpoint/2010/main" val="108712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7AAC61F-7CF6-9F44-A308-3BED726C1FAF}" type="slidenum">
              <a:rPr lang="zh-CN" altLang="en-US" smtClean="0"/>
              <a:t>4</a:t>
            </a:fld>
            <a:endParaRPr lang="zh-CN" altLang="en-US"/>
          </a:p>
        </p:txBody>
      </p:sp>
    </p:spTree>
    <p:extLst>
      <p:ext uri="{BB962C8B-B14F-4D97-AF65-F5344CB8AC3E}">
        <p14:creationId xmlns:p14="http://schemas.microsoft.com/office/powerpoint/2010/main" val="40915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7AAC61F-7CF6-9F44-A308-3BED726C1FAF}" type="slidenum">
              <a:rPr lang="zh-CN" altLang="en-US" smtClean="0"/>
              <a:t>6</a:t>
            </a:fld>
            <a:endParaRPr lang="zh-CN" altLang="en-US"/>
          </a:p>
        </p:txBody>
      </p:sp>
    </p:spTree>
    <p:extLst>
      <p:ext uri="{BB962C8B-B14F-4D97-AF65-F5344CB8AC3E}">
        <p14:creationId xmlns:p14="http://schemas.microsoft.com/office/powerpoint/2010/main" val="280200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7AAC61F-7CF6-9F44-A308-3BED726C1FAF}" type="slidenum">
              <a:rPr lang="zh-CN" altLang="en-US" smtClean="0"/>
              <a:t>8</a:t>
            </a:fld>
            <a:endParaRPr lang="zh-CN" altLang="en-US"/>
          </a:p>
        </p:txBody>
      </p:sp>
    </p:spTree>
    <p:extLst>
      <p:ext uri="{BB962C8B-B14F-4D97-AF65-F5344CB8AC3E}">
        <p14:creationId xmlns:p14="http://schemas.microsoft.com/office/powerpoint/2010/main" val="125303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7AAC61F-7CF6-9F44-A308-3BED726C1FAF}" type="slidenum">
              <a:rPr lang="zh-CN" altLang="en-US" smtClean="0"/>
              <a:t>10</a:t>
            </a:fld>
            <a:endParaRPr lang="zh-CN" altLang="en-US"/>
          </a:p>
        </p:txBody>
      </p:sp>
    </p:spTree>
    <p:extLst>
      <p:ext uri="{BB962C8B-B14F-4D97-AF65-F5344CB8AC3E}">
        <p14:creationId xmlns:p14="http://schemas.microsoft.com/office/powerpoint/2010/main" val="215727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normAutofit/>
          </a:bodyPr>
          <a:lstStyle>
            <a:lvl1pPr algn="ctr">
              <a:defRPr sz="40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9766772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Rectangle 3"/>
          <p:cNvSpPr/>
          <p:nvPr userDrawn="1"/>
        </p:nvSpPr>
        <p:spPr>
          <a:xfrm>
            <a:off x="0" y="0"/>
            <a:ext cx="539750" cy="404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标题 1"/>
          <p:cNvSpPr>
            <a:spLocks noGrp="1"/>
          </p:cNvSpPr>
          <p:nvPr>
            <p:ph type="title"/>
          </p:nvPr>
        </p:nvSpPr>
        <p:spPr>
          <a:xfrm>
            <a:off x="628650" y="6912"/>
            <a:ext cx="7886700" cy="576064"/>
          </a:xfrm>
        </p:spPr>
        <p:txBody>
          <a:bodyPr anchor="t"/>
          <a:lstStyle>
            <a:lvl1pPr>
              <a:defRPr sz="2400" b="1">
                <a:solidFill>
                  <a:srgbClr val="00206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28650" y="764704"/>
            <a:ext cx="7886700" cy="5472608"/>
          </a:xfrm>
        </p:spPr>
        <p:txBody>
          <a:bodyPr/>
          <a:lstStyle>
            <a:lvl1pPr>
              <a:defRPr sz="2000" b="1"/>
            </a:lvl1pPr>
            <a:lvl2pPr>
              <a:defRPr b="1"/>
            </a:lvl2pPr>
            <a:lvl3pPr>
              <a:defRPr b="1"/>
            </a:lvl3pPr>
            <a:lvl4pPr>
              <a:defRPr b="1"/>
            </a:lvl4pPr>
            <a:lvl5pPr>
              <a:defRPr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1797262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5733256"/>
            <a:ext cx="7886700" cy="749576"/>
          </a:xfrm>
        </p:spPr>
        <p:txBody>
          <a:bodyPr/>
          <a:lstStyle>
            <a:lvl1pPr>
              <a:lnSpc>
                <a:spcPct val="100000"/>
              </a:lnSpc>
              <a:spcBef>
                <a:spcPts val="0"/>
              </a:spcBef>
              <a:defRPr sz="1600" b="1"/>
            </a:lvl1pPr>
            <a:lvl2pPr>
              <a:defRPr b="1"/>
            </a:lvl2pPr>
            <a:lvl3pPr>
              <a:defRPr b="1"/>
            </a:lvl3pPr>
            <a:lvl4pPr>
              <a:defRPr b="1"/>
            </a:lvl4pPr>
            <a:lvl5pPr>
              <a:defRPr b="1"/>
            </a:lvl5pPr>
          </a:lstStyle>
          <a:p>
            <a:pPr lvl="0"/>
            <a:r>
              <a:rPr lang="zh-CN" altLang="en-US" dirty="0" smtClean="0"/>
              <a:t>单击此处编辑母版文本样式</a:t>
            </a:r>
          </a:p>
        </p:txBody>
      </p:sp>
      <p:sp>
        <p:nvSpPr>
          <p:cNvPr id="7" name="标题 1"/>
          <p:cNvSpPr>
            <a:spLocks noGrp="1"/>
          </p:cNvSpPr>
          <p:nvPr>
            <p:ph type="title"/>
          </p:nvPr>
        </p:nvSpPr>
        <p:spPr>
          <a:xfrm>
            <a:off x="628650" y="6912"/>
            <a:ext cx="7886700" cy="576064"/>
          </a:xfrm>
        </p:spPr>
        <p:txBody>
          <a:bodyPr anchor="t"/>
          <a:lstStyle>
            <a:lvl1pPr>
              <a:defRPr lang="zh-CN" altLang="en-US" sz="2400" b="1" kern="1200" dirty="0">
                <a:solidFill>
                  <a:srgbClr val="002060"/>
                </a:solidFill>
                <a:latin typeface="+mn-lt"/>
                <a:ea typeface="黑体" panose="02010609060101010101" pitchFamily="49" charset="-122"/>
                <a:cs typeface="黑体" charset="0"/>
              </a:defRPr>
            </a:lvl1pPr>
          </a:lstStyle>
          <a:p>
            <a:r>
              <a:rPr lang="zh-CN" altLang="en-US" dirty="0" smtClean="0"/>
              <a:t>单击此处编辑母版标题样式</a:t>
            </a:r>
            <a:endParaRPr lang="zh-CN" altLang="en-US" dirty="0"/>
          </a:p>
        </p:txBody>
      </p:sp>
      <p:sp>
        <p:nvSpPr>
          <p:cNvPr id="8" name="Rectangle 3"/>
          <p:cNvSpPr/>
          <p:nvPr userDrawn="1"/>
        </p:nvSpPr>
        <p:spPr>
          <a:xfrm>
            <a:off x="0" y="0"/>
            <a:ext cx="539750" cy="404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79090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b="1"/>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6" name="Rectangle 3"/>
          <p:cNvSpPr/>
          <p:nvPr userDrawn="1"/>
        </p:nvSpPr>
        <p:spPr>
          <a:xfrm>
            <a:off x="0" y="0"/>
            <a:ext cx="539750" cy="404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004841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标题 1"/>
          <p:cNvSpPr>
            <a:spLocks noGrp="1"/>
          </p:cNvSpPr>
          <p:nvPr>
            <p:ph type="title"/>
          </p:nvPr>
        </p:nvSpPr>
        <p:spPr>
          <a:xfrm>
            <a:off x="628650" y="6912"/>
            <a:ext cx="7886700" cy="576064"/>
          </a:xfrm>
        </p:spPr>
        <p:txBody>
          <a:bodyPr anchor="t"/>
          <a:lstStyle>
            <a:lvl1pPr>
              <a:defRPr lang="zh-CN" altLang="en-US" sz="2400" b="1" kern="1200" dirty="0">
                <a:solidFill>
                  <a:srgbClr val="002060"/>
                </a:solidFill>
                <a:latin typeface="+mn-lt"/>
                <a:ea typeface="黑体" panose="02010609060101010101" pitchFamily="49" charset="-122"/>
                <a:cs typeface="黑体" charset="0"/>
              </a:defRPr>
            </a:lvl1pPr>
          </a:lstStyle>
          <a:p>
            <a:r>
              <a:rPr lang="zh-CN" altLang="en-US" dirty="0" smtClean="0"/>
              <a:t>单击此处编辑母版标题样式</a:t>
            </a:r>
            <a:endParaRPr lang="zh-CN" altLang="en-US" dirty="0"/>
          </a:p>
        </p:txBody>
      </p:sp>
      <p:sp>
        <p:nvSpPr>
          <p:cNvPr id="7" name="Rectangle 3"/>
          <p:cNvSpPr/>
          <p:nvPr userDrawn="1"/>
        </p:nvSpPr>
        <p:spPr>
          <a:xfrm>
            <a:off x="0" y="0"/>
            <a:ext cx="539750" cy="404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050354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3"/>
          <p:cNvSpPr/>
          <p:nvPr userDrawn="1"/>
        </p:nvSpPr>
        <p:spPr>
          <a:xfrm>
            <a:off x="0" y="0"/>
            <a:ext cx="539750" cy="40481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848209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404813"/>
            <a:ext cx="78867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28650" y="1341438"/>
            <a:ext cx="78867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
        <p:nvSpPr>
          <p:cNvPr id="5" name="页脚占位符 4"/>
          <p:cNvSpPr>
            <a:spLocks noGrp="1"/>
          </p:cNvSpPr>
          <p:nvPr>
            <p:ph type="ftr" sz="quarter" idx="3"/>
          </p:nvPr>
        </p:nvSpPr>
        <p:spPr>
          <a:xfrm>
            <a:off x="0" y="6492875"/>
            <a:ext cx="5508625"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b="1">
                <a:solidFill>
                  <a:srgbClr val="898989"/>
                </a:solidFill>
                <a:latin typeface="Arial" panose="020B0604020202020204" pitchFamily="34" charset="0"/>
                <a:ea typeface="宋体" panose="02010600030101010101" pitchFamily="2" charset="-122"/>
              </a:defRPr>
            </a:lvl1pPr>
          </a:lstStyle>
          <a:p>
            <a:pPr>
              <a:defRPr/>
            </a:pPr>
            <a:r>
              <a:rPr lang="zh-CN" altLang="en-US"/>
              <a:t>清华大学研究生课程</a:t>
            </a:r>
            <a:r>
              <a:rPr lang="en-US" altLang="zh-CN"/>
              <a:t>《</a:t>
            </a:r>
            <a:r>
              <a:rPr lang="zh-CN" altLang="en-US"/>
              <a:t>大数据与城市规划</a:t>
            </a:r>
            <a:r>
              <a:rPr lang="en-US" altLang="zh-CN"/>
              <a:t>》</a:t>
            </a:r>
            <a:r>
              <a:rPr lang="zh-CN" altLang="en-US"/>
              <a:t>，龙</a:t>
            </a:r>
            <a:r>
              <a:rPr lang="en-US" altLang="zh-CN"/>
              <a:t>  </a:t>
            </a:r>
            <a:r>
              <a:rPr lang="zh-CN" altLang="en-US"/>
              <a:t>瀛，</a:t>
            </a:r>
            <a:r>
              <a:rPr lang="en-US" altLang="zh-CN" err="1"/>
              <a:t>ylong@tsinghua.edu.cn</a:t>
            </a:r>
            <a:endParaRPr lang="zh-CN" altLang="zh-CN"/>
          </a:p>
        </p:txBody>
      </p:sp>
      <p:sp>
        <p:nvSpPr>
          <p:cNvPr id="6" name="灯片编号占位符 5"/>
          <p:cNvSpPr>
            <a:spLocks noGrp="1"/>
          </p:cNvSpPr>
          <p:nvPr>
            <p:ph type="sldNum" sz="quarter" idx="4"/>
          </p:nvPr>
        </p:nvSpPr>
        <p:spPr>
          <a:xfrm>
            <a:off x="5508625" y="6492875"/>
            <a:ext cx="4318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000" b="1">
                <a:solidFill>
                  <a:srgbClr val="898989"/>
                </a:solidFill>
                <a:latin typeface="Arial" panose="020B0604020202020204" pitchFamily="34" charset="0"/>
                <a:ea typeface="宋体" panose="02010600030101010101" pitchFamily="2" charset="-122"/>
              </a:defRPr>
            </a:lvl1pPr>
          </a:lstStyle>
          <a:p>
            <a:pPr>
              <a:defRPr/>
            </a:pPr>
            <a:fld id="{13E4B14B-E037-B84A-85C5-993554FB5886}" type="slidenum">
              <a:rPr lang="en-US" altLang="zh-CN"/>
              <a:pPr>
                <a:defRPr/>
              </a:pPr>
              <a:t>‹#›</a:t>
            </a:fld>
            <a:endParaRPr lang="zh-CN" altLang="zh-CN" dirty="0"/>
          </a:p>
        </p:txBody>
      </p:sp>
      <p:pic>
        <p:nvPicPr>
          <p:cNvPr id="1030" name="Picture 3" descr="Screen shot 2014-01-02 at 09.54.47.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589992" y="6350521"/>
            <a:ext cx="5318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732588" y="6438900"/>
            <a:ext cx="11144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089900" y="6438900"/>
            <a:ext cx="4254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77" r:id="rId1"/>
    <p:sldLayoutId id="2147485578" r:id="rId2"/>
    <p:sldLayoutId id="2147485579" r:id="rId3"/>
    <p:sldLayoutId id="2147485580" r:id="rId4"/>
    <p:sldLayoutId id="2147485581" r:id="rId5"/>
    <p:sldLayoutId id="2147485582" r:id="rId6"/>
  </p:sldLayoutIdLst>
  <p:timing>
    <p:tnLst>
      <p:par>
        <p:cTn id="1" dur="indefinite" restart="never" nodeType="tmRoot"/>
      </p:par>
    </p:tnLst>
  </p:timing>
  <p:hf hdr="0" dt="0"/>
  <p:txStyles>
    <p:title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黑体" panose="02010609060101010101" pitchFamily="49" charset="-122"/>
          <a:cs typeface="黑体" charset="0"/>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黑体" panose="02010609060101010101" pitchFamily="49" charset="-122"/>
          <a:cs typeface="黑体" charset="0"/>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黑体" panose="02010609060101010101" pitchFamily="49" charset="-122"/>
          <a:cs typeface="黑体" charset="0"/>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黑体" panose="02010609060101010101" pitchFamily="49" charset="-122"/>
          <a:cs typeface="黑体" charset="0"/>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黑体" panose="02010609060101010101" pitchFamily="49" charset="-122"/>
          <a:cs typeface="黑体"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streetmap.org/#map=18/51.50780/-0.10868" TargetMode="External"/><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hyperlink" Target="http://link.zhihu.com/?target=http://www.qgis.org/en/site/forusers/download.html" TargetMode="External"/><Relationship Id="rId7" Type="http://schemas.openxmlformats.org/officeDocument/2006/relationships/image" Target="../media/image41.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hyperlink" Target="https://zhuanlan.zhihu.com/p/25889246" TargetMode="External"/><Relationship Id="rId1" Type="http://schemas.openxmlformats.org/officeDocument/2006/relationships/slideLayout" Target="../slideLayouts/slideLayout6.xml"/><Relationship Id="rId2" Type="http://schemas.openxmlformats.org/officeDocument/2006/relationships/image" Target="../media/image42.jpg"/></Relationships>
</file>

<file path=ppt/slides/_rels/slide12.xml.rels><?xml version="1.0" encoding="UTF-8" standalone="yes"?>
<Relationships xmlns="http://schemas.openxmlformats.org/package/2006/relationships"><Relationship Id="rId3" Type="http://schemas.openxmlformats.org/officeDocument/2006/relationships/hyperlink" Target="http://www.oalib.com/" TargetMode="External"/><Relationship Id="rId4" Type="http://schemas.openxmlformats.org/officeDocument/2006/relationships/hyperlink" Target="http://www.openstreetmap.org/#map=15/51.5057/-0.1046" TargetMode="External"/><Relationship Id="rId5" Type="http://schemas.openxmlformats.org/officeDocument/2006/relationships/hyperlink" Target="http://bbglab.irbbarcelona.org/svgmap/" TargetMode="External"/><Relationship Id="rId6" Type="http://schemas.openxmlformats.org/officeDocument/2006/relationships/hyperlink" Target="http://www.lboro.ac.uk/gawc/group.html" TargetMode="External"/><Relationship Id="rId7" Type="http://schemas.openxmlformats.org/officeDocument/2006/relationships/hyperlink" Target="http://www.sightsmap.com/" TargetMode="External"/><Relationship Id="rId8" Type="http://schemas.openxmlformats.org/officeDocument/2006/relationships/hyperlink" Target="http://mp.weixin.qq.com/s?src=3&amp;timestamp=1515401421&amp;ver=1&amp;signature=qZStl*2RcaqxL2O4JLB3F2KIq0mLXME3CgAXrOhr2UyrHtm1Xt22cdACG8oMpkBZfGXdBAeN006hTMP12uqnj91XawYMKy3xEPE0oNcW04yu3WVMgsfrMKJzRyAIH8c1WYsd*NWBh7VTo9debcpUZQ" TargetMode="External"/><Relationship Id="rId9" Type="http://schemas.openxmlformats.org/officeDocument/2006/relationships/hyperlink" Target="http://mp.weixin.qq.com/s?src=11&amp;timestamp=1515412736&amp;ver=624&amp;signature=VbtgzWuyXebGqJ01DCK1*G9dydl-BRF3jgoXb08KQa2Ce3OI28XmTKmCdHdvyVHyM1RsXf*8LXHoOeIJNuiIoNg1ntnSS-UkId8kVLOwM6jFyj7W7Zxe3JP1l4yzf0Z1&amp;new=1" TargetMode="External"/><Relationship Id="rId1" Type="http://schemas.openxmlformats.org/officeDocument/2006/relationships/slideLayout" Target="../slideLayouts/slideLayout5.xml"/><Relationship Id="rId2" Type="http://schemas.openxmlformats.org/officeDocument/2006/relationships/hyperlink" Target="https://creativecommons.org/"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www.wework.com/" TargetMode="External"/><Relationship Id="rId5" Type="http://schemas.openxmlformats.org/officeDocument/2006/relationships/hyperlink" Target="https://www.welive.com/" TargetMode="External"/><Relationship Id="rId6" Type="http://schemas.openxmlformats.org/officeDocument/2006/relationships/hyperlink" Target="https://wegrowapp.com/" TargetMode="External"/><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hyperlink" Target="https://www.wework.com/" TargetMode="External"/><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n/maps/@51.5076784,-0.1068119,15z" TargetMode="Externa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hyperlink" Target="https://www.360cities.net/" TargetMode="External"/><Relationship Id="rId6" Type="http://schemas.openxmlformats.org/officeDocument/2006/relationships/hyperlink" Target="http://www.openstreetmap.org/#map=18/51.50780/-0.10868" TargetMode="External"/><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3888" y="4589463"/>
            <a:ext cx="7886700" cy="1719857"/>
          </a:xfrm>
        </p:spPr>
        <p:txBody>
          <a:bodyPr/>
          <a:lstStyle/>
          <a:p>
            <a:pPr algn="just"/>
            <a:r>
              <a:rPr lang="en-US" altLang="zh-CN" sz="1400" dirty="0" smtClean="0">
                <a:latin typeface="Arial" panose="020B0604020202020204" pitchFamily="34" charset="0"/>
                <a:ea typeface="微软雅黑" panose="020B0503020204020204" charset="-122"/>
                <a:cs typeface="Arial" panose="020B0604020202020204" pitchFamily="34" charset="0"/>
              </a:rPr>
              <a:t>0</a:t>
            </a:r>
            <a:r>
              <a:rPr lang="zh-CN" altLang="en-US" sz="1400" dirty="0" smtClean="0">
                <a:latin typeface="Arial" panose="020B0604020202020204" pitchFamily="34" charset="0"/>
                <a:ea typeface="微软雅黑" panose="020B0503020204020204" charset="-122"/>
                <a:cs typeface="Arial" panose="020B0604020202020204" pitchFamily="34" charset="0"/>
              </a:rPr>
              <a:t> </a:t>
            </a:r>
            <a:r>
              <a:rPr lang="en-US" altLang="zh-CN" sz="1400" dirty="0" smtClean="0">
                <a:latin typeface="Arial" panose="020B0604020202020204" pitchFamily="34" charset="0"/>
                <a:ea typeface="微软雅黑" panose="020B0503020204020204" charset="-122"/>
                <a:cs typeface="Arial" panose="020B0604020202020204" pitchFamily="34" charset="0"/>
              </a:rPr>
              <a:t>Collect information via site surveys </a:t>
            </a:r>
            <a:r>
              <a:rPr lang="en-US" altLang="zh-CN" sz="1400" dirty="0">
                <a:latin typeface="Arial" panose="020B0604020202020204" pitchFamily="34" charset="0"/>
                <a:ea typeface="微软雅黑" panose="020B0503020204020204" charset="-122"/>
                <a:cs typeface="Arial" panose="020B0604020202020204" pitchFamily="34" charset="0"/>
              </a:rPr>
              <a:t>by my group </a:t>
            </a:r>
            <a:endParaRPr lang="en-US" altLang="zh-CN" sz="1400" dirty="0" smtClean="0">
              <a:latin typeface="Arial" panose="020B0604020202020204" pitchFamily="34" charset="0"/>
              <a:ea typeface="微软雅黑" panose="020B0503020204020204" charset="-122"/>
              <a:cs typeface="Arial" panose="020B0604020202020204" pitchFamily="34" charset="0"/>
            </a:endParaRPr>
          </a:p>
          <a:p>
            <a:pPr algn="just"/>
            <a:r>
              <a:rPr lang="en-US" altLang="zh-CN" sz="1400" dirty="0" smtClean="0">
                <a:latin typeface="Arial" panose="020B0604020202020204" pitchFamily="34" charset="0"/>
                <a:ea typeface="微软雅黑" panose="020B0503020204020204" charset="-122"/>
                <a:cs typeface="Arial" panose="020B0604020202020204" pitchFamily="34" charset="0"/>
              </a:rPr>
              <a:t>1 </a:t>
            </a:r>
            <a:r>
              <a:rPr lang="en-US" altLang="zh-CN" sz="1400" dirty="0">
                <a:latin typeface="Arial" panose="020B0604020202020204" pitchFamily="34" charset="0"/>
                <a:ea typeface="微软雅黑" panose="020B0503020204020204" charset="-122"/>
                <a:cs typeface="Arial" panose="020B0604020202020204" pitchFamily="34" charset="0"/>
              </a:rPr>
              <a:t>Quantitatively analyze selected cases </a:t>
            </a:r>
            <a:r>
              <a:rPr lang="en-US" altLang="zh-CN" sz="1400" dirty="0" smtClean="0">
                <a:latin typeface="Arial" panose="020B0604020202020204" pitchFamily="34" charset="0"/>
                <a:ea typeface="微软雅黑" panose="020B0503020204020204" charset="-122"/>
                <a:cs typeface="Arial" panose="020B0604020202020204" pitchFamily="34" charset="0"/>
              </a:rPr>
              <a:t>worldwide</a:t>
            </a:r>
            <a:endParaRPr lang="en-US" altLang="zh-CN" sz="1400" dirty="0">
              <a:latin typeface="Arial" panose="020B0604020202020204" pitchFamily="34" charset="0"/>
              <a:ea typeface="微软雅黑" panose="020B0503020204020204" charset="-122"/>
              <a:cs typeface="Arial" panose="020B0604020202020204" pitchFamily="34" charset="0"/>
            </a:endParaRPr>
          </a:p>
          <a:p>
            <a:pPr algn="just"/>
            <a:r>
              <a:rPr lang="en-US" altLang="zh-CN" sz="1400" dirty="0">
                <a:latin typeface="Arial" panose="020B0604020202020204" pitchFamily="34" charset="0"/>
                <a:ea typeface="微软雅黑" panose="020B0503020204020204" charset="-122"/>
                <a:cs typeface="Arial" panose="020B0604020202020204" pitchFamily="34" charset="0"/>
              </a:rPr>
              <a:t>2 Understand quality of space with self collected pictures or street view </a:t>
            </a:r>
            <a:r>
              <a:rPr lang="en-US" altLang="zh-CN" sz="1400" dirty="0" smtClean="0">
                <a:latin typeface="Arial" panose="020B0604020202020204" pitchFamily="34" charset="0"/>
                <a:ea typeface="微软雅黑" panose="020B0503020204020204" charset="-122"/>
                <a:cs typeface="Arial" panose="020B0604020202020204" pitchFamily="34" charset="0"/>
              </a:rPr>
              <a:t>pictures</a:t>
            </a:r>
            <a:endParaRPr lang="en-US" altLang="zh-CN" sz="1400" dirty="0">
              <a:latin typeface="Arial" panose="020B0604020202020204" pitchFamily="34" charset="0"/>
              <a:ea typeface="微软雅黑" panose="020B0503020204020204" charset="-122"/>
              <a:cs typeface="Arial" panose="020B0604020202020204" pitchFamily="34" charset="0"/>
            </a:endParaRPr>
          </a:p>
          <a:p>
            <a:pPr algn="just"/>
            <a:r>
              <a:rPr lang="en-US" altLang="zh-CN" sz="1400" dirty="0">
                <a:latin typeface="Arial" panose="020B0604020202020204" pitchFamily="34" charset="0"/>
                <a:ea typeface="微软雅黑" panose="020B0503020204020204" charset="-122"/>
                <a:cs typeface="Arial" panose="020B0604020202020204" pitchFamily="34" charset="0"/>
              </a:rPr>
              <a:t>3 Study the design site from functional and activity dimensions with emerging new data using the open GIS software </a:t>
            </a:r>
            <a:r>
              <a:rPr lang="en-US" altLang="zh-CN" sz="1400" dirty="0" err="1" smtClean="0">
                <a:latin typeface="Arial" panose="020B0604020202020204" pitchFamily="34" charset="0"/>
                <a:ea typeface="微软雅黑" panose="020B0503020204020204" charset="-122"/>
                <a:cs typeface="Arial" panose="020B0604020202020204" pitchFamily="34" charset="0"/>
              </a:rPr>
              <a:t>GeoDA</a:t>
            </a:r>
            <a:endParaRPr lang="zh-CN" altLang="en-US" sz="1400" dirty="0">
              <a:latin typeface="Arial" panose="020B0604020202020204" pitchFamily="34" charset="0"/>
              <a:ea typeface="微软雅黑" panose="020B0503020204020204" charset="-122"/>
              <a:cs typeface="Arial" panose="020B0604020202020204" pitchFamily="34" charset="0"/>
            </a:endParaRPr>
          </a:p>
        </p:txBody>
      </p:sp>
      <p:sp>
        <p:nvSpPr>
          <p:cNvPr id="4" name="标题 1"/>
          <p:cNvSpPr txBox="1">
            <a:spLocks/>
          </p:cNvSpPr>
          <p:nvPr/>
        </p:nvSpPr>
        <p:spPr bwMode="auto">
          <a:xfrm>
            <a:off x="623888" y="3933056"/>
            <a:ext cx="7886700" cy="62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685800" rtl="0" eaLnBrk="0" fontAlgn="base" hangingPunct="0">
              <a:lnSpc>
                <a:spcPct val="90000"/>
              </a:lnSpc>
              <a:spcBef>
                <a:spcPct val="0"/>
              </a:spcBef>
              <a:spcAft>
                <a:spcPct val="0"/>
              </a:spcAft>
              <a:defRPr sz="4500" b="1"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r>
              <a:rPr lang="en-US" altLang="zh-CN" sz="3200" dirty="0">
                <a:solidFill>
                  <a:srgbClr val="002060"/>
                </a:solidFill>
                <a:ea typeface="黑体" charset="-122"/>
              </a:rPr>
              <a:t>Expected Applications </a:t>
            </a:r>
            <a:r>
              <a:rPr lang="en-US" altLang="zh-CN" sz="3200" dirty="0" smtClean="0">
                <a:solidFill>
                  <a:srgbClr val="002060"/>
                </a:solidFill>
                <a:ea typeface="黑体" charset="-122"/>
              </a:rPr>
              <a:t>of DAD in our studio</a:t>
            </a:r>
            <a:endParaRPr lang="en-US" altLang="zh-CN" sz="3200" dirty="0">
              <a:solidFill>
                <a:srgbClr val="002060"/>
              </a:solidFill>
              <a:ea typeface="黑体" charset="-122"/>
            </a:endParaRPr>
          </a:p>
        </p:txBody>
      </p:sp>
      <p:sp>
        <p:nvSpPr>
          <p:cNvPr id="5" name="矩形 4"/>
          <p:cNvSpPr/>
          <p:nvPr/>
        </p:nvSpPr>
        <p:spPr>
          <a:xfrm>
            <a:off x="-180528" y="4149080"/>
            <a:ext cx="804416" cy="288032"/>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207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4572000" y="4855815"/>
            <a:ext cx="3661329" cy="461665"/>
          </a:xfrm>
          <a:prstGeom prst="rect">
            <a:avLst/>
          </a:prstGeom>
          <a:noFill/>
        </p:spPr>
        <p:txBody>
          <a:bodyPr wrap="square" rtlCol="0">
            <a:spAutoFit/>
          </a:bodyPr>
          <a:lstStyle/>
          <a:p>
            <a:r>
              <a:rPr lang="en-US" altLang="zh-CN" sz="1200" dirty="0">
                <a:hlinkClick r:id="rId3"/>
              </a:rPr>
              <a:t>http://www.openstreetmap.org/#map=18/51.50780/-0.10868</a:t>
            </a:r>
            <a:endParaRPr lang="en-US" altLang="zh-CN" sz="1200" dirty="0"/>
          </a:p>
        </p:txBody>
      </p:sp>
      <p:pic>
        <p:nvPicPr>
          <p:cNvPr id="2" name="图片 1"/>
          <p:cNvPicPr>
            <a:picLocks noChangeAspect="1"/>
          </p:cNvPicPr>
          <p:nvPr/>
        </p:nvPicPr>
        <p:blipFill>
          <a:blip r:embed="rId4"/>
          <a:stretch>
            <a:fillRect/>
          </a:stretch>
        </p:blipFill>
        <p:spPr>
          <a:xfrm>
            <a:off x="179973" y="1641657"/>
            <a:ext cx="4212931" cy="2817197"/>
          </a:xfrm>
          <a:prstGeom prst="rect">
            <a:avLst/>
          </a:prstGeom>
        </p:spPr>
      </p:pic>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4437" y="2379837"/>
            <a:ext cx="4360771" cy="2115576"/>
          </a:xfrm>
          <a:prstGeom prst="rect">
            <a:avLst/>
          </a:prstGeom>
        </p:spPr>
      </p:pic>
      <p:sp>
        <p:nvSpPr>
          <p:cNvPr id="5" name="文本框 4"/>
          <p:cNvSpPr txBox="1"/>
          <p:nvPr/>
        </p:nvSpPr>
        <p:spPr>
          <a:xfrm>
            <a:off x="154375" y="938236"/>
            <a:ext cx="5544616" cy="523220"/>
          </a:xfrm>
          <a:prstGeom prst="rect">
            <a:avLst/>
          </a:prstGeom>
          <a:noFill/>
        </p:spPr>
        <p:txBody>
          <a:bodyPr wrap="square" rtlCol="0">
            <a:spAutoFit/>
          </a:bodyPr>
          <a:lstStyle/>
          <a:p>
            <a:r>
              <a:rPr lang="en-US" altLang="zh-CN" sz="1400" dirty="0"/>
              <a:t>traffic organization, network characteristics, open </a:t>
            </a:r>
            <a:r>
              <a:rPr lang="en-US" altLang="zh-CN" sz="1400" dirty="0" smtClean="0"/>
              <a:t>space, building </a:t>
            </a:r>
            <a:r>
              <a:rPr lang="en-US" altLang="zh-CN" sz="1400" dirty="0"/>
              <a:t>texture, etc. can be analyzed via </a:t>
            </a:r>
            <a:r>
              <a:rPr lang="en-US" altLang="zh-CN" sz="1400" dirty="0">
                <a:solidFill>
                  <a:srgbClr val="000090"/>
                </a:solidFill>
              </a:rPr>
              <a:t>open street map and google earth. </a:t>
            </a:r>
          </a:p>
        </p:txBody>
      </p:sp>
      <p:sp>
        <p:nvSpPr>
          <p:cNvPr id="6" name="矩形 5"/>
          <p:cNvSpPr/>
          <p:nvPr/>
        </p:nvSpPr>
        <p:spPr>
          <a:xfrm>
            <a:off x="4572000" y="5371202"/>
            <a:ext cx="4089363" cy="461665"/>
          </a:xfrm>
          <a:prstGeom prst="rect">
            <a:avLst/>
          </a:prstGeom>
        </p:spPr>
        <p:txBody>
          <a:bodyPr wrap="square">
            <a:spAutoFit/>
          </a:bodyPr>
          <a:lstStyle/>
          <a:p>
            <a:r>
              <a:rPr lang="en-US" altLang="zh-CN" sz="1200" dirty="0">
                <a:solidFill>
                  <a:srgbClr val="175199"/>
                </a:solidFill>
                <a:latin typeface="-apple-system"/>
                <a:hlinkClick r:id="rId6"/>
              </a:rPr>
              <a:t>Download QGIS</a:t>
            </a:r>
            <a:r>
              <a:rPr lang="en-US" altLang="zh-CN" sz="1200" dirty="0">
                <a:solidFill>
                  <a:srgbClr val="225599"/>
                </a:solidFill>
                <a:latin typeface="-apple-system"/>
                <a:hlinkClick r:id="rId6"/>
              </a:rPr>
              <a:t>://www.qgis.org/en/site/forusers/download.html</a:t>
            </a:r>
            <a:endParaRPr lang="zh-CN" altLang="en-US" sz="1200" dirty="0"/>
          </a:p>
        </p:txBody>
      </p:sp>
      <p:pic>
        <p:nvPicPr>
          <p:cNvPr id="11" name="图片 1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448446" y="1611447"/>
            <a:ext cx="4386762" cy="530324"/>
          </a:xfrm>
          <a:prstGeom prst="rect">
            <a:avLst/>
          </a:prstGeom>
        </p:spPr>
      </p:pic>
      <p:sp>
        <p:nvSpPr>
          <p:cNvPr id="17" name="文本框 16"/>
          <p:cNvSpPr txBox="1"/>
          <p:nvPr/>
        </p:nvSpPr>
        <p:spPr>
          <a:xfrm>
            <a:off x="7530442" y="4396745"/>
            <a:ext cx="1382654" cy="307777"/>
          </a:xfrm>
          <a:prstGeom prst="rect">
            <a:avLst/>
          </a:prstGeom>
          <a:noFill/>
        </p:spPr>
        <p:txBody>
          <a:bodyPr wrap="square" rtlCol="0">
            <a:spAutoFit/>
          </a:bodyPr>
          <a:lstStyle/>
          <a:p>
            <a:r>
              <a:rPr lang="en-US" altLang="zh-CN" sz="1400" dirty="0"/>
              <a:t>In large scale</a:t>
            </a:r>
            <a:endParaRPr lang="zh-CN" altLang="en-US" sz="1400" dirty="0"/>
          </a:p>
        </p:txBody>
      </p:sp>
      <p:sp>
        <p:nvSpPr>
          <p:cNvPr id="18" name="文本框 17"/>
          <p:cNvSpPr txBox="1"/>
          <p:nvPr/>
        </p:nvSpPr>
        <p:spPr>
          <a:xfrm>
            <a:off x="179973" y="4495413"/>
            <a:ext cx="1762275" cy="307777"/>
          </a:xfrm>
          <a:prstGeom prst="rect">
            <a:avLst/>
          </a:prstGeom>
          <a:noFill/>
        </p:spPr>
        <p:txBody>
          <a:bodyPr wrap="square" rtlCol="0">
            <a:spAutoFit/>
          </a:bodyPr>
          <a:lstStyle/>
          <a:p>
            <a:r>
              <a:rPr lang="en-US" altLang="zh-CN" sz="1400" dirty="0"/>
              <a:t>In small scale</a:t>
            </a:r>
            <a:endParaRPr lang="zh-CN" altLang="en-US" sz="1400" dirty="0"/>
          </a:p>
        </p:txBody>
      </p:sp>
      <p:sp>
        <p:nvSpPr>
          <p:cNvPr id="19" name="文本框 18"/>
          <p:cNvSpPr txBox="1"/>
          <p:nvPr/>
        </p:nvSpPr>
        <p:spPr>
          <a:xfrm>
            <a:off x="154375" y="4855815"/>
            <a:ext cx="3456384" cy="1323439"/>
          </a:xfrm>
          <a:prstGeom prst="rect">
            <a:avLst/>
          </a:prstGeom>
          <a:noFill/>
        </p:spPr>
        <p:txBody>
          <a:bodyPr wrap="square" rtlCol="0">
            <a:spAutoFit/>
          </a:bodyPr>
          <a:lstStyle/>
          <a:p>
            <a:r>
              <a:rPr lang="en-US" altLang="zh-CN" sz="1600" dirty="0"/>
              <a:t>Layer</a:t>
            </a:r>
            <a:r>
              <a:rPr lang="zh-CN" altLang="en-US" sz="1600" dirty="0"/>
              <a:t>：</a:t>
            </a:r>
            <a:r>
              <a:rPr lang="en-US" altLang="zh-CN" sz="1600" dirty="0"/>
              <a:t>8</a:t>
            </a:r>
          </a:p>
          <a:p>
            <a:r>
              <a:rPr lang="en-US" altLang="zh-CN" sz="1600" dirty="0"/>
              <a:t>Perimeter</a:t>
            </a:r>
            <a:r>
              <a:rPr lang="zh-CN" altLang="en-US" sz="1600" dirty="0"/>
              <a:t>：</a:t>
            </a:r>
            <a:r>
              <a:rPr lang="en-US" altLang="zh-CN" sz="1600" dirty="0"/>
              <a:t>130m</a:t>
            </a:r>
          </a:p>
          <a:p>
            <a:r>
              <a:rPr lang="en-US" altLang="zh-CN" sz="1600" dirty="0"/>
              <a:t>Area</a:t>
            </a:r>
            <a:r>
              <a:rPr lang="zh-CN" altLang="en-US" sz="1600" dirty="0"/>
              <a:t>：</a:t>
            </a:r>
            <a:r>
              <a:rPr lang="en-US" altLang="zh-CN" sz="1600" dirty="0"/>
              <a:t>925</a:t>
            </a:r>
            <a:r>
              <a:rPr lang="zh-CN" altLang="en-US" sz="1600" dirty="0"/>
              <a:t>㎡</a:t>
            </a:r>
            <a:endParaRPr lang="en-US" altLang="zh-CN" sz="1600" dirty="0"/>
          </a:p>
          <a:p>
            <a:r>
              <a:rPr lang="en-US" altLang="zh-CN" sz="1600" dirty="0"/>
              <a:t>Quality of space :</a:t>
            </a:r>
          </a:p>
          <a:p>
            <a:r>
              <a:rPr lang="en-US" altLang="zh-CN" sz="1600" dirty="0"/>
              <a:t>quiet, comfortable, clean and new</a:t>
            </a:r>
            <a:endParaRPr lang="zh-CN" altLang="en-US" sz="1600" dirty="0"/>
          </a:p>
        </p:txBody>
      </p:sp>
      <p:sp>
        <p:nvSpPr>
          <p:cNvPr id="12" name="标题 2"/>
          <p:cNvSpPr txBox="1">
            <a:spLocks/>
          </p:cNvSpPr>
          <p:nvPr/>
        </p:nvSpPr>
        <p:spPr>
          <a:xfrm>
            <a:off x="645740" y="87837"/>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sz="20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altLang="zh-CN" dirty="0">
                <a:latin typeface="Arial" panose="020B0604020202020204" pitchFamily="34" charset="0"/>
                <a:ea typeface="Arial" panose="020B0604020202020204" pitchFamily="34" charset="0"/>
                <a:cs typeface="Arial" panose="020B0604020202020204" pitchFamily="34" charset="0"/>
              </a:rPr>
              <a:t>Quantitatively </a:t>
            </a:r>
            <a:r>
              <a:rPr lang="en-US" altLang="zh-CN" dirty="0" smtClean="0">
                <a:latin typeface="Arial" panose="020B0604020202020204" pitchFamily="34" charset="0"/>
                <a:ea typeface="Arial" panose="020B0604020202020204" pitchFamily="34" charset="0"/>
                <a:cs typeface="Arial" panose="020B0604020202020204" pitchFamily="34" charset="0"/>
              </a:rPr>
              <a:t>analysis</a:t>
            </a:r>
            <a:endParaRPr lang="en-US" dirty="0"/>
          </a:p>
        </p:txBody>
      </p:sp>
    </p:spTree>
    <p:extLst>
      <p:ext uri="{BB962C8B-B14F-4D97-AF65-F5344CB8AC3E}">
        <p14:creationId xmlns:p14="http://schemas.microsoft.com/office/powerpoint/2010/main" val="2696935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4793" y="1202850"/>
            <a:ext cx="3143708" cy="2104537"/>
          </a:xfrm>
          <a:prstGeom prst="rect">
            <a:avLst/>
          </a:prstGeom>
        </p:spPr>
      </p:pic>
      <p:sp>
        <p:nvSpPr>
          <p:cNvPr id="4" name="文本框 3"/>
          <p:cNvSpPr txBox="1"/>
          <p:nvPr/>
        </p:nvSpPr>
        <p:spPr>
          <a:xfrm>
            <a:off x="875328" y="692696"/>
            <a:ext cx="3312368" cy="523220"/>
          </a:xfrm>
          <a:prstGeom prst="rect">
            <a:avLst/>
          </a:prstGeom>
          <a:noFill/>
        </p:spPr>
        <p:txBody>
          <a:bodyPr wrap="square" rtlCol="0">
            <a:spAutoFit/>
          </a:bodyPr>
          <a:lstStyle/>
          <a:p>
            <a:r>
              <a:rPr lang="en-US" altLang="zh-CN" sz="1400" dirty="0"/>
              <a:t>Step1: Download the open street map from QGIS software or in the website.</a:t>
            </a:r>
            <a:endParaRPr lang="zh-CN" altLang="en-US" sz="1400" dirty="0"/>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280" y="5060368"/>
            <a:ext cx="3405249" cy="1687557"/>
          </a:xfrm>
          <a:prstGeom prst="rect">
            <a:avLst/>
          </a:prstGeom>
        </p:spPr>
      </p:pic>
      <p:sp>
        <p:nvSpPr>
          <p:cNvPr id="6" name="文本框 5"/>
          <p:cNvSpPr txBox="1"/>
          <p:nvPr/>
        </p:nvSpPr>
        <p:spPr>
          <a:xfrm>
            <a:off x="4620074" y="692696"/>
            <a:ext cx="3895276" cy="954107"/>
          </a:xfrm>
          <a:prstGeom prst="rect">
            <a:avLst/>
          </a:prstGeom>
          <a:noFill/>
        </p:spPr>
        <p:txBody>
          <a:bodyPr wrap="square" rtlCol="0">
            <a:spAutoFit/>
          </a:bodyPr>
          <a:lstStyle/>
          <a:p>
            <a:r>
              <a:rPr lang="en-US" altLang="zh-CN" sz="1400" dirty="0"/>
              <a:t>Step2: Select data in the QGIS's content list, right-click, select Geometry Tools-, click Saved /Export/Add geometry column, export to SHP suffix data, and then edit it in ArcGIS software.</a:t>
            </a:r>
            <a:endParaRPr lang="zh-CN" altLang="en-US" sz="1400" dirty="0"/>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955" y="3171670"/>
            <a:ext cx="3386351" cy="1912060"/>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6085" y="1735590"/>
            <a:ext cx="2902655" cy="3103371"/>
          </a:xfrm>
          <a:prstGeom prst="rect">
            <a:avLst/>
          </a:prstGeom>
        </p:spPr>
      </p:pic>
      <p:pic>
        <p:nvPicPr>
          <p:cNvPr id="9" name="图片 8"/>
          <p:cNvPicPr>
            <a:picLocks noChangeAspect="1"/>
          </p:cNvPicPr>
          <p:nvPr/>
        </p:nvPicPr>
        <p:blipFill>
          <a:blip r:embed="rId6"/>
          <a:stretch>
            <a:fillRect/>
          </a:stretch>
        </p:blipFill>
        <p:spPr>
          <a:xfrm>
            <a:off x="4866085" y="5083730"/>
            <a:ext cx="3959742" cy="983465"/>
          </a:xfrm>
          <a:prstGeom prst="rect">
            <a:avLst/>
          </a:prstGeom>
        </p:spPr>
      </p:pic>
      <p:sp>
        <p:nvSpPr>
          <p:cNvPr id="10" name="文本框 9"/>
          <p:cNvSpPr txBox="1"/>
          <p:nvPr/>
        </p:nvSpPr>
        <p:spPr>
          <a:xfrm>
            <a:off x="444656" y="2241696"/>
            <a:ext cx="262720" cy="307777"/>
          </a:xfrm>
          <a:prstGeom prst="rect">
            <a:avLst/>
          </a:prstGeom>
          <a:noFill/>
        </p:spPr>
        <p:txBody>
          <a:bodyPr wrap="square" rtlCol="0">
            <a:spAutoFit/>
          </a:bodyPr>
          <a:lstStyle/>
          <a:p>
            <a:r>
              <a:rPr lang="zh-CN" altLang="en-US" sz="1400" dirty="0"/>
              <a:t>①</a:t>
            </a:r>
          </a:p>
        </p:txBody>
      </p:sp>
      <p:sp>
        <p:nvSpPr>
          <p:cNvPr id="11" name="文本框 10"/>
          <p:cNvSpPr txBox="1"/>
          <p:nvPr/>
        </p:nvSpPr>
        <p:spPr>
          <a:xfrm>
            <a:off x="444656" y="5860332"/>
            <a:ext cx="262720" cy="307777"/>
          </a:xfrm>
          <a:prstGeom prst="rect">
            <a:avLst/>
          </a:prstGeom>
          <a:noFill/>
        </p:spPr>
        <p:txBody>
          <a:bodyPr wrap="square" rtlCol="0">
            <a:spAutoFit/>
          </a:bodyPr>
          <a:lstStyle/>
          <a:p>
            <a:r>
              <a:rPr lang="zh-CN" altLang="en-US" sz="1400" dirty="0"/>
              <a:t>②</a:t>
            </a:r>
          </a:p>
        </p:txBody>
      </p:sp>
      <p:sp>
        <p:nvSpPr>
          <p:cNvPr id="12" name="文本框 11"/>
          <p:cNvSpPr txBox="1"/>
          <p:nvPr/>
        </p:nvSpPr>
        <p:spPr>
          <a:xfrm>
            <a:off x="4861922" y="6067195"/>
            <a:ext cx="4347394" cy="307777"/>
          </a:xfrm>
          <a:prstGeom prst="rect">
            <a:avLst/>
          </a:prstGeom>
          <a:noFill/>
        </p:spPr>
        <p:txBody>
          <a:bodyPr wrap="square" rtlCol="0">
            <a:spAutoFit/>
          </a:bodyPr>
          <a:lstStyle/>
          <a:p>
            <a:r>
              <a:rPr lang="en-US" altLang="zh-CN" sz="1400" dirty="0">
                <a:hlinkClick r:id="rId7"/>
              </a:rPr>
              <a:t>https://</a:t>
            </a:r>
            <a:r>
              <a:rPr lang="en-US" altLang="zh-CN" sz="1400" dirty="0" smtClean="0">
                <a:hlinkClick r:id="rId7"/>
              </a:rPr>
              <a:t>zhuanlan.zhihu.com/p/25889246</a:t>
            </a:r>
            <a:endParaRPr lang="en-US" altLang="zh-CN" sz="1400" dirty="0" smtClean="0"/>
          </a:p>
        </p:txBody>
      </p:sp>
    </p:spTree>
    <p:extLst>
      <p:ext uri="{BB962C8B-B14F-4D97-AF65-F5344CB8AC3E}">
        <p14:creationId xmlns:p14="http://schemas.microsoft.com/office/powerpoint/2010/main" val="811163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txBox="1">
            <a:spLocks/>
          </p:cNvSpPr>
          <p:nvPr/>
        </p:nvSpPr>
        <p:spPr>
          <a:xfrm>
            <a:off x="628650" y="6912"/>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b="1" dirty="0">
              <a:solidFill>
                <a:srgbClr val="002060"/>
              </a:solidFill>
              <a:ea typeface="Arial" panose="020B0604020202020204" pitchFamily="34" charset="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69293139"/>
              </p:ext>
            </p:extLst>
          </p:nvPr>
        </p:nvGraphicFramePr>
        <p:xfrm>
          <a:off x="0" y="836712"/>
          <a:ext cx="9144001" cy="5046581"/>
        </p:xfrm>
        <a:graphic>
          <a:graphicData uri="http://schemas.openxmlformats.org/drawingml/2006/table">
            <a:tbl>
              <a:tblPr firstRow="1" bandRow="1">
                <a:tableStyleId>{5C22544A-7EE6-4342-B048-85BDC9FD1C3A}</a:tableStyleId>
              </a:tblPr>
              <a:tblGrid>
                <a:gridCol w="1043608">
                  <a:extLst>
                    <a:ext uri="{9D8B030D-6E8A-4147-A177-3AD203B41FA5}">
                      <a16:colId xmlns:a16="http://schemas.microsoft.com/office/drawing/2014/main" xmlns="" val="450472049"/>
                    </a:ext>
                  </a:extLst>
                </a:gridCol>
                <a:gridCol w="2952328">
                  <a:extLst>
                    <a:ext uri="{9D8B030D-6E8A-4147-A177-3AD203B41FA5}">
                      <a16:colId xmlns:a16="http://schemas.microsoft.com/office/drawing/2014/main" xmlns="" val="143021833"/>
                    </a:ext>
                  </a:extLst>
                </a:gridCol>
                <a:gridCol w="2520280">
                  <a:extLst>
                    <a:ext uri="{9D8B030D-6E8A-4147-A177-3AD203B41FA5}">
                      <a16:colId xmlns:a16="http://schemas.microsoft.com/office/drawing/2014/main" xmlns="" val="571699540"/>
                    </a:ext>
                  </a:extLst>
                </a:gridCol>
                <a:gridCol w="2627785">
                  <a:extLst>
                    <a:ext uri="{9D8B030D-6E8A-4147-A177-3AD203B41FA5}">
                      <a16:colId xmlns:a16="http://schemas.microsoft.com/office/drawing/2014/main" xmlns="" val="874360615"/>
                    </a:ext>
                  </a:extLst>
                </a:gridCol>
              </a:tblGrid>
              <a:tr h="320654">
                <a:tc>
                  <a:txBody>
                    <a:bodyPr/>
                    <a:lstStyle/>
                    <a:p>
                      <a:r>
                        <a:rPr lang="en-US" altLang="zh-CN" sz="1400" dirty="0" smtClean="0"/>
                        <a:t>Data type</a:t>
                      </a:r>
                      <a:endParaRPr lang="zh-CN" altLang="en-US" sz="1400" dirty="0"/>
                    </a:p>
                  </a:txBody>
                  <a:tcPr/>
                </a:tc>
                <a:tc>
                  <a:txBody>
                    <a:bodyPr/>
                    <a:lstStyle/>
                    <a:p>
                      <a:r>
                        <a:rPr lang="en-US" altLang="zh-CN" sz="1400" dirty="0" smtClean="0"/>
                        <a:t>Database name</a:t>
                      </a:r>
                      <a:endParaRPr lang="zh-CN" altLang="en-US" sz="1400" dirty="0"/>
                    </a:p>
                  </a:txBody>
                  <a:tcPr/>
                </a:tc>
                <a:tc>
                  <a:txBody>
                    <a:bodyPr/>
                    <a:lstStyle/>
                    <a:p>
                      <a:r>
                        <a:rPr lang="en-US" altLang="zh-CN" sz="1400" dirty="0" smtClean="0"/>
                        <a:t>Main information</a:t>
                      </a:r>
                      <a:endParaRPr lang="zh-CN" altLang="en-US" sz="1400" dirty="0"/>
                    </a:p>
                  </a:txBody>
                  <a:tcPr/>
                </a:tc>
                <a:tc>
                  <a:txBody>
                    <a:bodyPr/>
                    <a:lstStyle/>
                    <a:p>
                      <a:r>
                        <a:rPr lang="en-US" altLang="zh-CN" sz="1400" dirty="0" smtClean="0"/>
                        <a:t>website</a:t>
                      </a:r>
                      <a:endParaRPr lang="zh-CN" altLang="en-US" sz="1400" dirty="0"/>
                    </a:p>
                  </a:txBody>
                  <a:tcPr/>
                </a:tc>
                <a:extLst>
                  <a:ext uri="{0D108BD9-81ED-4DB2-BD59-A6C34878D82A}">
                    <a16:rowId xmlns:a16="http://schemas.microsoft.com/office/drawing/2014/main" xmlns="" val="3464903686"/>
                  </a:ext>
                </a:extLst>
              </a:tr>
              <a:tr h="272556">
                <a:tc rowSpan="8">
                  <a:txBody>
                    <a:bodyPr/>
                    <a:lstStyle/>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r>
                        <a:rPr lang="en-US" altLang="zh-CN" sz="1600" dirty="0" smtClean="0"/>
                        <a:t>Open</a:t>
                      </a:r>
                      <a:r>
                        <a:rPr lang="en-US" altLang="zh-CN" sz="1600" baseline="0" dirty="0" smtClean="0"/>
                        <a:t> data</a:t>
                      </a:r>
                      <a:endParaRPr lang="zh-CN" altLang="en-US" sz="1600" dirty="0"/>
                    </a:p>
                  </a:txBody>
                  <a:tcPr/>
                </a:tc>
                <a:tc>
                  <a:txBody>
                    <a:bodyPr/>
                    <a:lstStyle/>
                    <a:p>
                      <a:r>
                        <a:rPr lang="en-US" altLang="zh-CN" sz="1100" b="0" i="0" kern="1200" dirty="0" smtClean="0">
                          <a:solidFill>
                            <a:schemeClr val="dk1"/>
                          </a:solidFill>
                          <a:effectLst/>
                          <a:latin typeface="+mn-lt"/>
                          <a:ea typeface="+mn-ea"/>
                          <a:cs typeface="+mn-cs"/>
                        </a:rPr>
                        <a:t>Creative Commons</a:t>
                      </a:r>
                      <a:endParaRPr lang="zh-CN" altLang="en-US" sz="1100" dirty="0"/>
                    </a:p>
                  </a:txBody>
                  <a:tcPr/>
                </a:tc>
                <a:tc>
                  <a:txBody>
                    <a:bodyPr/>
                    <a:lstStyle/>
                    <a:p>
                      <a:r>
                        <a:rPr lang="en-US" altLang="zh-CN" sz="1100" dirty="0" smtClean="0"/>
                        <a:t>Sharing Knowledge</a:t>
                      </a:r>
                      <a:endParaRPr lang="zh-CN" altLang="en-US" sz="1100" dirty="0"/>
                    </a:p>
                  </a:txBody>
                  <a:tcPr/>
                </a:tc>
                <a:tc>
                  <a:txBody>
                    <a:bodyPr/>
                    <a:lstStyle/>
                    <a:p>
                      <a:r>
                        <a:rPr lang="en-US" altLang="zh-CN" sz="1100" dirty="0" smtClean="0">
                          <a:hlinkClick r:id="rId2"/>
                        </a:rPr>
                        <a:t>https://creativecommons.org/</a:t>
                      </a:r>
                      <a:endParaRPr lang="en-US" altLang="zh-CN" sz="1100" dirty="0" smtClean="0"/>
                    </a:p>
                  </a:txBody>
                  <a:tcPr/>
                </a:tc>
                <a:extLst>
                  <a:ext uri="{0D108BD9-81ED-4DB2-BD59-A6C34878D82A}">
                    <a16:rowId xmlns:a16="http://schemas.microsoft.com/office/drawing/2014/main" xmlns="" val="3871756472"/>
                  </a:ext>
                </a:extLst>
              </a:tr>
              <a:tr h="448916">
                <a:tc vMerge="1">
                  <a:txBody>
                    <a:bodyPr/>
                    <a:lstStyle/>
                    <a:p>
                      <a:endParaRPr lang="zh-CN" altLang="en-US" sz="1600" dirty="0"/>
                    </a:p>
                  </a:txBody>
                  <a:tcPr/>
                </a:tc>
                <a:tc>
                  <a:txBody>
                    <a:bodyPr/>
                    <a:lstStyle/>
                    <a:p>
                      <a:r>
                        <a:rPr lang="en-US" altLang="zh-CN" sz="1100" b="0" i="0" kern="1200" dirty="0" smtClean="0">
                          <a:solidFill>
                            <a:schemeClr val="dk1"/>
                          </a:solidFill>
                          <a:effectLst/>
                          <a:latin typeface="+mn-lt"/>
                          <a:ea typeface="+mn-ea"/>
                          <a:cs typeface="+mn-cs"/>
                        </a:rPr>
                        <a:t>Open Access Library</a:t>
                      </a:r>
                      <a:endParaRPr lang="zh-CN" altLang="en-US" sz="1100" dirty="0"/>
                    </a:p>
                  </a:txBody>
                  <a:tcPr/>
                </a:tc>
                <a:tc>
                  <a:txBody>
                    <a:bodyPr/>
                    <a:lstStyle/>
                    <a:p>
                      <a:r>
                        <a:rPr lang="fr-FR" altLang="zh-CN" sz="1100" dirty="0" smtClean="0"/>
                        <a:t>Open journal articles, technical reports, dissertations</a:t>
                      </a:r>
                      <a:endParaRPr lang="zh-CN" altLang="en-US" sz="1100" dirty="0"/>
                    </a:p>
                  </a:txBody>
                  <a:tcPr/>
                </a:tc>
                <a:tc>
                  <a:txBody>
                    <a:bodyPr/>
                    <a:lstStyle/>
                    <a:p>
                      <a:r>
                        <a:rPr lang="en-US" altLang="zh-CN" sz="1100" dirty="0" smtClean="0">
                          <a:hlinkClick r:id="rId3"/>
                        </a:rPr>
                        <a:t>http://www.oalib.com/</a:t>
                      </a:r>
                      <a:endParaRPr lang="en-US" altLang="zh-CN" sz="1100" dirty="0" smtClean="0"/>
                    </a:p>
                  </a:txBody>
                  <a:tcPr/>
                </a:tc>
                <a:extLst>
                  <a:ext uri="{0D108BD9-81ED-4DB2-BD59-A6C34878D82A}">
                    <a16:rowId xmlns:a16="http://schemas.microsoft.com/office/drawing/2014/main" xmlns="" val="3139350280"/>
                  </a:ext>
                </a:extLst>
              </a:tr>
              <a:tr h="448916">
                <a:tc vMerge="1">
                  <a:txBody>
                    <a:bodyPr/>
                    <a:lstStyle/>
                    <a:p>
                      <a:endParaRPr lang="zh-CN" altLang="en-US" sz="1600" dirty="0"/>
                    </a:p>
                  </a:txBody>
                  <a:tcPr/>
                </a:tc>
                <a:tc>
                  <a:txBody>
                    <a:bodyPr/>
                    <a:lstStyle/>
                    <a:p>
                      <a:r>
                        <a:rPr lang="en-US" altLang="zh-CN" sz="1100" b="0" i="0" kern="1200" dirty="0" smtClean="0">
                          <a:solidFill>
                            <a:schemeClr val="dk1"/>
                          </a:solidFill>
                          <a:effectLst/>
                          <a:latin typeface="+mn-lt"/>
                          <a:ea typeface="+mn-ea"/>
                          <a:cs typeface="+mn-cs"/>
                        </a:rPr>
                        <a:t>open street map</a:t>
                      </a:r>
                      <a:endParaRPr lang="zh-CN" altLang="en-US" sz="1100" dirty="0"/>
                    </a:p>
                  </a:txBody>
                  <a:tcPr/>
                </a:tc>
                <a:tc>
                  <a:txBody>
                    <a:bodyPr/>
                    <a:lstStyle/>
                    <a:p>
                      <a:r>
                        <a:rPr lang="en-US" altLang="zh-CN" sz="1100" dirty="0" smtClean="0"/>
                        <a:t>Map</a:t>
                      </a:r>
                      <a:r>
                        <a:rPr lang="en-US" altLang="zh-CN" sz="1100" baseline="0" dirty="0" smtClean="0"/>
                        <a:t> with </a:t>
                      </a:r>
                      <a:r>
                        <a:rPr lang="en-US" altLang="zh-CN" sz="1100" dirty="0" smtClean="0"/>
                        <a:t>street information</a:t>
                      </a:r>
                      <a:endParaRPr lang="zh-CN" altLang="en-US" sz="1100" dirty="0"/>
                    </a:p>
                  </a:txBody>
                  <a:tcPr/>
                </a:tc>
                <a:tc>
                  <a:txBody>
                    <a:bodyPr/>
                    <a:lstStyle/>
                    <a:p>
                      <a:r>
                        <a:rPr lang="en-US" altLang="zh-CN" sz="1100" dirty="0" smtClean="0">
                          <a:hlinkClick r:id="rId4"/>
                        </a:rPr>
                        <a:t>http://www.openstreetmap.org/#map=15/51.5057/-0.1046</a:t>
                      </a:r>
                      <a:endParaRPr lang="en-US" altLang="zh-CN" sz="1100" dirty="0"/>
                    </a:p>
                  </a:txBody>
                  <a:tcPr/>
                </a:tc>
                <a:extLst>
                  <a:ext uri="{0D108BD9-81ED-4DB2-BD59-A6C34878D82A}">
                    <a16:rowId xmlns:a16="http://schemas.microsoft.com/office/drawing/2014/main" xmlns="" val="2587028028"/>
                  </a:ext>
                </a:extLst>
              </a:tr>
              <a:tr h="272556">
                <a:tc vMerge="1">
                  <a:txBody>
                    <a:bodyPr/>
                    <a:lstStyle/>
                    <a:p>
                      <a:endParaRPr lang="zh-CN" altLang="en-US" sz="1600" dirty="0"/>
                    </a:p>
                  </a:txBody>
                  <a:tcPr/>
                </a:tc>
                <a:tc>
                  <a:txBody>
                    <a:bodyPr/>
                    <a:lstStyle/>
                    <a:p>
                      <a:r>
                        <a:rPr lang="en-US" altLang="zh-CN" sz="1100" b="0" i="0" kern="1200" dirty="0" smtClean="0">
                          <a:solidFill>
                            <a:schemeClr val="dk1"/>
                          </a:solidFill>
                          <a:effectLst/>
                          <a:latin typeface="+mn-lt"/>
                          <a:ea typeface="+mn-ea"/>
                          <a:cs typeface="+mn-cs"/>
                        </a:rPr>
                        <a:t>Global geographic </a:t>
                      </a:r>
                      <a:r>
                        <a:rPr lang="en-US" altLang="zh-CN" sz="1100" b="0" i="0" kern="1200" dirty="0" err="1" smtClean="0">
                          <a:solidFill>
                            <a:schemeClr val="dk1"/>
                          </a:solidFill>
                          <a:effectLst/>
                          <a:latin typeface="+mn-lt"/>
                          <a:ea typeface="+mn-ea"/>
                          <a:cs typeface="+mn-cs"/>
                        </a:rPr>
                        <a:t>GeoJSON</a:t>
                      </a:r>
                      <a:r>
                        <a:rPr lang="en-US" altLang="zh-CN" sz="1100" b="0" i="0" kern="1200" dirty="0" smtClean="0">
                          <a:solidFill>
                            <a:schemeClr val="dk1"/>
                          </a:solidFill>
                          <a:effectLst/>
                          <a:latin typeface="+mn-lt"/>
                          <a:ea typeface="+mn-ea"/>
                          <a:cs typeface="+mn-cs"/>
                        </a:rPr>
                        <a:t> data</a:t>
                      </a:r>
                      <a:endParaRPr lang="zh-CN" altLang="en-US" sz="1100" dirty="0"/>
                    </a:p>
                  </a:txBody>
                  <a:tcPr/>
                </a:tc>
                <a:tc>
                  <a:txBody>
                    <a:bodyPr/>
                    <a:lstStyle/>
                    <a:p>
                      <a:r>
                        <a:rPr lang="en-US" altLang="zh-CN" sz="1100" dirty="0" smtClean="0"/>
                        <a:t>Various geospatial data information</a:t>
                      </a:r>
                      <a:endParaRPr lang="zh-CN" altLang="en-US" sz="1100" dirty="0"/>
                    </a:p>
                  </a:txBody>
                  <a:tcPr/>
                </a:tc>
                <a:tc>
                  <a:txBody>
                    <a:bodyPr/>
                    <a:lstStyle/>
                    <a:p>
                      <a:endParaRPr lang="zh-CN" altLang="en-US" sz="1100" dirty="0"/>
                    </a:p>
                  </a:txBody>
                  <a:tcPr/>
                </a:tc>
                <a:extLst>
                  <a:ext uri="{0D108BD9-81ED-4DB2-BD59-A6C34878D82A}">
                    <a16:rowId xmlns:a16="http://schemas.microsoft.com/office/drawing/2014/main" xmlns="" val="1192294678"/>
                  </a:ext>
                </a:extLst>
              </a:tr>
              <a:tr h="288081">
                <a:tc vMerge="1">
                  <a:txBody>
                    <a:bodyPr/>
                    <a:lstStyle/>
                    <a:p>
                      <a:endParaRPr lang="zh-CN" altLang="en-US" sz="1600" dirty="0"/>
                    </a:p>
                  </a:txBody>
                  <a:tcPr/>
                </a:tc>
                <a:tc>
                  <a:txBody>
                    <a:bodyPr/>
                    <a:lstStyle/>
                    <a:p>
                      <a:r>
                        <a:rPr lang="en-US" altLang="zh-CN" sz="1100" b="0" i="0" kern="1200" dirty="0" smtClean="0">
                          <a:solidFill>
                            <a:schemeClr val="dk1"/>
                          </a:solidFill>
                          <a:effectLst/>
                          <a:latin typeface="+mn-lt"/>
                          <a:ea typeface="+mn-ea"/>
                          <a:cs typeface="+mn-cs"/>
                        </a:rPr>
                        <a:t>SVG-EPS</a:t>
                      </a:r>
                      <a:r>
                        <a:rPr lang="zh-CN" altLang="en-US" sz="1100" b="0" i="0" kern="1200" baseline="0" dirty="0" smtClean="0">
                          <a:solidFill>
                            <a:schemeClr val="dk1"/>
                          </a:solidFill>
                          <a:effectLst/>
                          <a:latin typeface="+mn-lt"/>
                          <a:ea typeface="+mn-ea"/>
                          <a:cs typeface="+mn-cs"/>
                        </a:rPr>
                        <a:t> </a:t>
                      </a:r>
                      <a:r>
                        <a:rPr lang="en-US" altLang="zh-CN" sz="1100" b="0" i="0" kern="1200" baseline="0" dirty="0" smtClean="0">
                          <a:solidFill>
                            <a:schemeClr val="dk1"/>
                          </a:solidFill>
                          <a:effectLst/>
                          <a:latin typeface="+mn-lt"/>
                          <a:ea typeface="+mn-ea"/>
                          <a:cs typeface="+mn-cs"/>
                        </a:rPr>
                        <a:t>map</a:t>
                      </a:r>
                      <a:endParaRPr lang="zh-CN" altLang="en-US" sz="1100" dirty="0"/>
                    </a:p>
                  </a:txBody>
                  <a:tcPr/>
                </a:tc>
                <a:tc>
                  <a:txBody>
                    <a:bodyPr/>
                    <a:lstStyle/>
                    <a:p>
                      <a:r>
                        <a:rPr lang="en-US" altLang="zh-CN" sz="1100" dirty="0" smtClean="0"/>
                        <a:t>Vector map data</a:t>
                      </a:r>
                      <a:endParaRPr lang="zh-CN" altLang="en-US" sz="1100" dirty="0"/>
                    </a:p>
                  </a:txBody>
                  <a:tcPr/>
                </a:tc>
                <a:tc>
                  <a:txBody>
                    <a:bodyPr/>
                    <a:lstStyle/>
                    <a:p>
                      <a:r>
                        <a:rPr lang="en-US" altLang="zh-CN" sz="1100" dirty="0" smtClean="0">
                          <a:hlinkClick r:id="rId5"/>
                        </a:rPr>
                        <a:t>http://bbglab.irbbarcelona.org/svgmap/</a:t>
                      </a:r>
                      <a:endParaRPr lang="en-US" altLang="zh-CN" sz="1100" dirty="0" smtClean="0"/>
                    </a:p>
                  </a:txBody>
                  <a:tcPr/>
                </a:tc>
                <a:extLst>
                  <a:ext uri="{0D108BD9-81ED-4DB2-BD59-A6C34878D82A}">
                    <a16:rowId xmlns:a16="http://schemas.microsoft.com/office/drawing/2014/main" xmlns="" val="2455838689"/>
                  </a:ext>
                </a:extLst>
              </a:tr>
              <a:tr h="303014">
                <a:tc vMerge="1">
                  <a:txBody>
                    <a:bodyPr/>
                    <a:lstStyle/>
                    <a:p>
                      <a:endParaRPr lang="zh-CN" altLang="en-US" sz="1600" dirty="0"/>
                    </a:p>
                  </a:txBody>
                  <a:tcPr/>
                </a:tc>
                <a:tc>
                  <a:txBody>
                    <a:bodyPr/>
                    <a:lstStyle/>
                    <a:p>
                      <a:r>
                        <a:rPr lang="en-US" altLang="zh-CN" sz="1100" b="0" i="0" kern="1200" dirty="0" smtClean="0">
                          <a:solidFill>
                            <a:schemeClr val="dk1"/>
                          </a:solidFill>
                          <a:effectLst/>
                          <a:latin typeface="+mn-lt"/>
                          <a:ea typeface="+mn-ea"/>
                          <a:cs typeface="+mn-cs"/>
                        </a:rPr>
                        <a:t>Global cities Data</a:t>
                      </a:r>
                      <a:endParaRPr lang="zh-CN" altLang="en-US" sz="1100" dirty="0"/>
                    </a:p>
                  </a:txBody>
                  <a:tcPr/>
                </a:tc>
                <a:tc>
                  <a:txBody>
                    <a:bodyPr/>
                    <a:lstStyle/>
                    <a:p>
                      <a:r>
                        <a:rPr lang="en-US" altLang="zh-CN" sz="1100" dirty="0" smtClean="0"/>
                        <a:t>Bike data</a:t>
                      </a:r>
                      <a:endParaRPr lang="zh-CN" altLang="en-US" sz="1100" dirty="0"/>
                    </a:p>
                  </a:txBody>
                  <a:tcPr/>
                </a:tc>
                <a:tc>
                  <a:txBody>
                    <a:bodyPr/>
                    <a:lstStyle/>
                    <a:p>
                      <a:r>
                        <a:rPr lang="en-US" altLang="zh-CN" sz="1100" dirty="0" smtClean="0">
                          <a:hlinkClick r:id="rId6"/>
                        </a:rPr>
                        <a:t>http://www.lboro.ac.uk/gawc/group.html</a:t>
                      </a:r>
                      <a:endParaRPr lang="en-US" altLang="zh-CN" sz="1100" dirty="0"/>
                    </a:p>
                  </a:txBody>
                  <a:tcPr/>
                </a:tc>
                <a:extLst>
                  <a:ext uri="{0D108BD9-81ED-4DB2-BD59-A6C34878D82A}">
                    <a16:rowId xmlns:a16="http://schemas.microsoft.com/office/drawing/2014/main" xmlns="" val="3704664344"/>
                  </a:ext>
                </a:extLst>
              </a:tr>
              <a:tr h="303014">
                <a:tc vMerge="1">
                  <a:txBody>
                    <a:bodyPr/>
                    <a:lstStyle/>
                    <a:p>
                      <a:endParaRPr lang="zh-CN" altLang="en-US" sz="1600" dirty="0"/>
                    </a:p>
                  </a:txBody>
                  <a:tcPr/>
                </a:tc>
                <a:tc>
                  <a:txBody>
                    <a:bodyPr/>
                    <a:lstStyle/>
                    <a:p>
                      <a:r>
                        <a:rPr lang="en-US" altLang="zh-CN" sz="1100" b="0" i="0" kern="1200" dirty="0" err="1" smtClean="0">
                          <a:solidFill>
                            <a:schemeClr val="dk1"/>
                          </a:solidFill>
                          <a:effectLst/>
                          <a:latin typeface="+mn-lt"/>
                          <a:ea typeface="+mn-ea"/>
                          <a:cs typeface="+mn-cs"/>
                        </a:rPr>
                        <a:t>sightsmap</a:t>
                      </a:r>
                      <a:endParaRPr lang="zh-CN" altLang="en-US" sz="1100" dirty="0"/>
                    </a:p>
                  </a:txBody>
                  <a:tcPr/>
                </a:tc>
                <a:tc>
                  <a:txBody>
                    <a:bodyPr/>
                    <a:lstStyle/>
                    <a:p>
                      <a:r>
                        <a:rPr lang="en-US" altLang="zh-CN" sz="1100" dirty="0" smtClean="0"/>
                        <a:t>Photo address information</a:t>
                      </a:r>
                      <a:endParaRPr lang="zh-CN" altLang="en-US" sz="1100" dirty="0"/>
                    </a:p>
                  </a:txBody>
                  <a:tcPr/>
                </a:tc>
                <a:tc>
                  <a:txBody>
                    <a:bodyPr/>
                    <a:lstStyle/>
                    <a:p>
                      <a:r>
                        <a:rPr lang="en-US" altLang="zh-CN" sz="1100" dirty="0" smtClean="0">
                          <a:hlinkClick r:id="rId7"/>
                        </a:rPr>
                        <a:t>http://www.sightsmap.com/#</a:t>
                      </a:r>
                      <a:endParaRPr lang="en-US" altLang="zh-CN" sz="1100" dirty="0" smtClean="0"/>
                    </a:p>
                  </a:txBody>
                  <a:tcPr/>
                </a:tc>
                <a:extLst>
                  <a:ext uri="{0D108BD9-81ED-4DB2-BD59-A6C34878D82A}">
                    <a16:rowId xmlns:a16="http://schemas.microsoft.com/office/drawing/2014/main" xmlns="" val="3852041430"/>
                  </a:ext>
                </a:extLst>
              </a:tr>
              <a:tr h="801636">
                <a:tc vMerge="1">
                  <a:txBody>
                    <a:bodyPr/>
                    <a:lstStyle/>
                    <a:p>
                      <a:endParaRPr lang="zh-CN" altLang="en-US" sz="1600" dirty="0"/>
                    </a:p>
                  </a:txBody>
                  <a:tcPr/>
                </a:tc>
                <a:tc>
                  <a:txBody>
                    <a:bodyPr/>
                    <a:lstStyle/>
                    <a:p>
                      <a:r>
                        <a:rPr lang="en-US" altLang="zh-CN" sz="1100" dirty="0" smtClean="0"/>
                        <a:t>Public data from the government</a:t>
                      </a:r>
                      <a:endParaRPr lang="zh-CN" altLang="en-US" sz="1100" dirty="0"/>
                    </a:p>
                  </a:txBody>
                  <a:tcPr/>
                </a:tc>
                <a:tc>
                  <a:txBody>
                    <a:bodyPr/>
                    <a:lstStyle/>
                    <a:p>
                      <a:r>
                        <a:rPr lang="en-US" altLang="zh-CN" sz="1100" dirty="0" smtClean="0"/>
                        <a:t>Human data</a:t>
                      </a:r>
                      <a:r>
                        <a:rPr lang="en-US" altLang="zh-CN" sz="1100" baseline="0" dirty="0" smtClean="0"/>
                        <a:t>: economy, industry, education, population, road traffic;</a:t>
                      </a:r>
                    </a:p>
                    <a:p>
                      <a:r>
                        <a:rPr lang="en-US" altLang="zh-CN" sz="1100" baseline="0" dirty="0" smtClean="0"/>
                        <a:t>Natural data: geology, topography, climate, soil, hydrology</a:t>
                      </a:r>
                      <a:endParaRPr lang="zh-CN" altLang="en-US" sz="1100" dirty="0"/>
                    </a:p>
                  </a:txBody>
                  <a:tcPr/>
                </a:tc>
                <a:tc>
                  <a:txBody>
                    <a:bodyPr/>
                    <a:lstStyle/>
                    <a:p>
                      <a:endParaRPr lang="en-US" altLang="zh-CN" sz="1100" dirty="0" smtClean="0"/>
                    </a:p>
                  </a:txBody>
                  <a:tcPr/>
                </a:tc>
                <a:extLst>
                  <a:ext uri="{0D108BD9-81ED-4DB2-BD59-A6C34878D82A}">
                    <a16:rowId xmlns:a16="http://schemas.microsoft.com/office/drawing/2014/main" xmlns="" val="4082781502"/>
                  </a:ext>
                </a:extLst>
              </a:tr>
              <a:tr h="609243">
                <a:tc>
                  <a:txBody>
                    <a:bodyPr/>
                    <a:lstStyle/>
                    <a:p>
                      <a:r>
                        <a:rPr lang="en-US" altLang="zh-CN" sz="1600" dirty="0" smtClean="0"/>
                        <a:t>Social data</a:t>
                      </a:r>
                      <a:endParaRPr lang="zh-CN" altLang="en-US" sz="1600" dirty="0"/>
                    </a:p>
                  </a:txBody>
                  <a:tcPr/>
                </a:tc>
                <a:tc>
                  <a:txBody>
                    <a:bodyPr/>
                    <a:lstStyle/>
                    <a:p>
                      <a:r>
                        <a:rPr lang="en-US" altLang="zh-CN" sz="1100" dirty="0" smtClean="0"/>
                        <a:t>WeChat, blogs, twitter, Wiki, Facebook, Linked in,</a:t>
                      </a:r>
                      <a:r>
                        <a:rPr lang="en-US" altLang="zh-CN" sz="1100" baseline="0" dirty="0" smtClean="0"/>
                        <a:t> etc.</a:t>
                      </a:r>
                      <a:endParaRPr lang="zh-CN" altLang="en-US" sz="1100" dirty="0"/>
                    </a:p>
                  </a:txBody>
                  <a:tcPr/>
                </a:tc>
                <a:tc>
                  <a:txBody>
                    <a:bodyPr/>
                    <a:lstStyle/>
                    <a:p>
                      <a:r>
                        <a:rPr lang="en-US" altLang="zh-CN" sz="1100" dirty="0" smtClean="0"/>
                        <a:t>E - mail, documents, pictures, audio, video</a:t>
                      </a:r>
                      <a:endParaRPr lang="zh-CN" altLang="en-US" sz="1100" dirty="0"/>
                    </a:p>
                  </a:txBody>
                  <a:tcPr/>
                </a:tc>
                <a:tc>
                  <a:txBody>
                    <a:bodyPr/>
                    <a:lstStyle/>
                    <a:p>
                      <a:endParaRPr lang="en-US" altLang="zh-CN" sz="1100" dirty="0" smtClean="0"/>
                    </a:p>
                  </a:txBody>
                  <a:tcPr/>
                </a:tc>
                <a:extLst>
                  <a:ext uri="{0D108BD9-81ED-4DB2-BD59-A6C34878D82A}">
                    <a16:rowId xmlns:a16="http://schemas.microsoft.com/office/drawing/2014/main" xmlns="" val="1221347942"/>
                  </a:ext>
                </a:extLst>
              </a:tr>
              <a:tr h="977995">
                <a:tc>
                  <a:txBody>
                    <a:bodyPr/>
                    <a:lstStyle/>
                    <a:p>
                      <a:r>
                        <a:rPr lang="en-US" altLang="zh-CN" sz="1600" dirty="0" smtClean="0"/>
                        <a:t>Enterprise data</a:t>
                      </a:r>
                      <a:endParaRPr lang="zh-CN" altLang="en-US" sz="1600" dirty="0"/>
                    </a:p>
                  </a:txBody>
                  <a:tcPr/>
                </a:tc>
                <a:tc>
                  <a:txBody>
                    <a:bodyPr/>
                    <a:lstStyle/>
                    <a:p>
                      <a:r>
                        <a:rPr lang="en-US" altLang="zh-CN" sz="1100" dirty="0" smtClean="0"/>
                        <a:t>Baidu, Google, </a:t>
                      </a:r>
                      <a:r>
                        <a:rPr lang="en-US" altLang="zh-CN" sz="1100" dirty="0" err="1" smtClean="0"/>
                        <a:t>MapABC</a:t>
                      </a:r>
                      <a:r>
                        <a:rPr lang="en-US" altLang="zh-CN" sz="1100" dirty="0" smtClean="0"/>
                        <a:t>, </a:t>
                      </a:r>
                      <a:r>
                        <a:rPr lang="en-US" altLang="zh-CN" sz="1100" dirty="0" err="1" smtClean="0"/>
                        <a:t>MapBar</a:t>
                      </a:r>
                      <a:r>
                        <a:rPr lang="en-US" altLang="zh-CN" sz="1100" dirty="0" smtClean="0"/>
                        <a:t>, </a:t>
                      </a:r>
                      <a:r>
                        <a:rPr lang="en-US" altLang="zh-CN" sz="1100" dirty="0" err="1" smtClean="0"/>
                        <a:t>Sina</a:t>
                      </a:r>
                      <a:r>
                        <a:rPr lang="en-US" altLang="zh-CN" sz="1100" dirty="0" smtClean="0"/>
                        <a:t> micro-blog, </a:t>
                      </a:r>
                      <a:r>
                        <a:rPr lang="en-US" altLang="zh-CN" sz="1100" dirty="0" err="1" smtClean="0"/>
                        <a:t>Sogou</a:t>
                      </a:r>
                      <a:r>
                        <a:rPr lang="en-US" altLang="zh-CN" sz="1100" dirty="0" smtClean="0"/>
                        <a:t>, United Nations comprehensive database, International Monetary Fund, CEIC global database, world bank, World Bank </a:t>
                      </a:r>
                      <a:r>
                        <a:rPr lang="en-US" altLang="zh-CN" sz="1100" dirty="0" err="1" smtClean="0"/>
                        <a:t>EdStats</a:t>
                      </a:r>
                      <a:r>
                        <a:rPr lang="en-US" altLang="zh-CN" sz="1100" dirty="0" smtClean="0"/>
                        <a:t>, </a:t>
                      </a:r>
                      <a:r>
                        <a:rPr lang="en-US" altLang="zh-CN" sz="1100" dirty="0" err="1" smtClean="0"/>
                        <a:t>Taobao</a:t>
                      </a:r>
                      <a:r>
                        <a:rPr lang="en-US" altLang="zh-CN" sz="1100" dirty="0" smtClean="0"/>
                        <a:t>, Alibaba, </a:t>
                      </a:r>
                      <a:r>
                        <a:rPr lang="en-US" altLang="zh-CN" sz="1100" dirty="0" err="1" smtClean="0"/>
                        <a:t>Jingdong</a:t>
                      </a:r>
                      <a:endParaRPr lang="zh-CN" altLang="en-US" sz="1100" dirty="0"/>
                    </a:p>
                  </a:txBody>
                  <a:tcPr/>
                </a:tc>
                <a:tc>
                  <a:txBody>
                    <a:bodyPr/>
                    <a:lstStyle/>
                    <a:p>
                      <a:r>
                        <a:rPr lang="en-US" altLang="zh-CN" sz="1100" dirty="0" smtClean="0"/>
                        <a:t>Space, society, </a:t>
                      </a:r>
                      <a:r>
                        <a:rPr lang="en-US" altLang="zh-CN" sz="1100" baseline="0" dirty="0" smtClean="0"/>
                        <a:t>economy, education, Shopping</a:t>
                      </a:r>
                      <a:endParaRPr lang="zh-CN" altLang="en-US" sz="1100" dirty="0"/>
                    </a:p>
                  </a:txBody>
                  <a:tcPr/>
                </a:tc>
                <a:tc>
                  <a:txBody>
                    <a:bodyPr/>
                    <a:lstStyle/>
                    <a:p>
                      <a:endParaRPr lang="en-US" altLang="zh-CN" sz="1100" dirty="0" smtClean="0"/>
                    </a:p>
                  </a:txBody>
                  <a:tcPr/>
                </a:tc>
                <a:extLst>
                  <a:ext uri="{0D108BD9-81ED-4DB2-BD59-A6C34878D82A}">
                    <a16:rowId xmlns:a16="http://schemas.microsoft.com/office/drawing/2014/main" xmlns="" val="1128543000"/>
                  </a:ext>
                </a:extLst>
              </a:tr>
            </a:tbl>
          </a:graphicData>
        </a:graphic>
      </p:graphicFrame>
      <p:sp>
        <p:nvSpPr>
          <p:cNvPr id="2" name="文本框 1"/>
          <p:cNvSpPr txBox="1"/>
          <p:nvPr/>
        </p:nvSpPr>
        <p:spPr>
          <a:xfrm>
            <a:off x="0" y="5953334"/>
            <a:ext cx="7452320" cy="338554"/>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hlinkClick r:id="rId8"/>
              </a:rPr>
              <a:t>http://mp.weixin.qq.com/s?src=3&amp;timestamp=1515401421&amp;ver=1&amp;signature=qZStl*2RcaqxL2O4JLB3F2KIq0mLXME3CgAXrOhr2UyrHtm1Xt22cdACG8oMpkBZfGXdBAeN006hTMP12uqnj91XawYMKy3xEPE0oNcW04yu3WVMgsfrMKJzRyAIH8c1WYsd*NWBh7VTo9debcpUZQ</a:t>
            </a:r>
            <a:r>
              <a:rPr lang="en-US" altLang="zh-CN" sz="800" dirty="0" smtClean="0">
                <a:latin typeface="微软雅黑" panose="020B0503020204020204" pitchFamily="34" charset="-122"/>
                <a:ea typeface="微软雅黑" panose="020B0503020204020204" pitchFamily="34" charset="-122"/>
              </a:rPr>
              <a:t>==</a:t>
            </a:r>
            <a:endParaRPr lang="en-US" altLang="zh-CN" sz="8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0" y="6291888"/>
            <a:ext cx="7452320" cy="338554"/>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hlinkClick r:id="rId9"/>
              </a:rPr>
              <a:t>http://</a:t>
            </a:r>
            <a:r>
              <a:rPr lang="en-US" altLang="zh-CN" sz="800" dirty="0" smtClean="0">
                <a:latin typeface="微软雅黑" panose="020B0503020204020204" pitchFamily="34" charset="-122"/>
                <a:ea typeface="微软雅黑" panose="020B0503020204020204" pitchFamily="34" charset="-122"/>
                <a:hlinkClick r:id="rId9"/>
              </a:rPr>
              <a:t>mp.weixin.qq.com/s?src=11&amp;timestamp=1515412736&amp;ver=624&amp;signature=VbtgzWuyXebGqJ01DCK1*G9dydl-BRF3jgoXb08KQa2Ce3OI28XmTKmCdHdvyVHyM1RsXf*8LXHoOeIJNuiIoNg1ntnSS-UkId8kVLOwM6jFyj7W7Zxe3JP1l4yzf0Z1&amp;new=1</a:t>
            </a:r>
            <a:endParaRPr lang="en-US" altLang="zh-CN" sz="800" dirty="0">
              <a:latin typeface="微软雅黑" panose="020B0503020204020204" pitchFamily="34" charset="-122"/>
              <a:ea typeface="微软雅黑" panose="020B0503020204020204" pitchFamily="34" charset="-122"/>
            </a:endParaRPr>
          </a:p>
        </p:txBody>
      </p:sp>
      <p:sp>
        <p:nvSpPr>
          <p:cNvPr id="4" name="Title 3"/>
          <p:cNvSpPr>
            <a:spLocks noGrp="1"/>
          </p:cNvSpPr>
          <p:nvPr>
            <p:ph type="title"/>
          </p:nvPr>
        </p:nvSpPr>
        <p:spPr/>
        <p:txBody>
          <a:bodyPr/>
          <a:lstStyle/>
          <a:p>
            <a:r>
              <a:rPr lang="en-US" altLang="zh-CN" dirty="0">
                <a:ea typeface="Arial" panose="020B0604020202020204" pitchFamily="34" charset="0"/>
                <a:cs typeface="Arial" panose="020B0604020202020204" pitchFamily="34" charset="0"/>
              </a:rPr>
              <a:t>Data and </a:t>
            </a:r>
            <a:r>
              <a:rPr lang="en-US" altLang="zh-CN" dirty="0" smtClean="0">
                <a:ea typeface="Arial" panose="020B0604020202020204" pitchFamily="34" charset="0"/>
                <a:cs typeface="Arial" panose="020B0604020202020204" pitchFamily="34" charset="0"/>
              </a:rPr>
              <a:t>Resources</a:t>
            </a:r>
            <a:endParaRPr lang="en-US" dirty="0"/>
          </a:p>
        </p:txBody>
      </p:sp>
    </p:spTree>
    <p:extLst>
      <p:ext uri="{BB962C8B-B14F-4D97-AF65-F5344CB8AC3E}">
        <p14:creationId xmlns:p14="http://schemas.microsoft.com/office/powerpoint/2010/main" val="3450324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351872" y="4192548"/>
            <a:ext cx="2884425" cy="1900748"/>
          </a:xfrm>
          <a:prstGeom prst="rect">
            <a:avLst/>
          </a:prstGeom>
          <a:noFill/>
          <a:ln>
            <a:noFill/>
          </a:ln>
        </p:spPr>
      </p:pic>
      <p:pic>
        <p:nvPicPr>
          <p:cNvPr id="44033"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700464" y="1196255"/>
            <a:ext cx="2033587" cy="1398631"/>
          </a:xfrm>
          <a:prstGeom prst="rect">
            <a:avLst/>
          </a:prstGeom>
          <a:noFill/>
          <a:ln>
            <a:noFill/>
          </a:ln>
        </p:spPr>
      </p:pic>
      <p:pic>
        <p:nvPicPr>
          <p:cNvPr id="44034"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188740" y="4176786"/>
            <a:ext cx="2857328" cy="1902980"/>
          </a:xfrm>
          <a:prstGeom prst="rect">
            <a:avLst/>
          </a:prstGeom>
          <a:noFill/>
          <a:ln>
            <a:noFill/>
          </a:ln>
        </p:spPr>
      </p:pic>
      <p:pic>
        <p:nvPicPr>
          <p:cNvPr id="44035"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204787" y="1196255"/>
            <a:ext cx="3863975" cy="2897981"/>
          </a:xfrm>
          <a:prstGeom prst="rect">
            <a:avLst/>
          </a:prstGeom>
          <a:noFill/>
          <a:ln>
            <a:noFill/>
          </a:ln>
        </p:spPr>
      </p:pic>
      <p:pic>
        <p:nvPicPr>
          <p:cNvPr id="44036"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7159882" y="2675407"/>
            <a:ext cx="2136788" cy="1418827"/>
          </a:xfrm>
          <a:prstGeom prst="rect">
            <a:avLst/>
          </a:prstGeom>
          <a:noFill/>
          <a:ln>
            <a:noFill/>
          </a:ln>
        </p:spPr>
      </p:pic>
      <p:pic>
        <p:nvPicPr>
          <p:cNvPr id="44037" name="Picture 1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7308304" y="4186272"/>
            <a:ext cx="2521629" cy="1927302"/>
          </a:xfrm>
          <a:prstGeom prst="rect">
            <a:avLst/>
          </a:prstGeom>
          <a:noFill/>
          <a:ln>
            <a:noFill/>
          </a:ln>
        </p:spPr>
      </p:pic>
      <p:pic>
        <p:nvPicPr>
          <p:cNvPr id="44038"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2135196" y="4176786"/>
            <a:ext cx="2148773" cy="1916511"/>
          </a:xfrm>
          <a:prstGeom prst="rect">
            <a:avLst/>
          </a:prstGeom>
          <a:noFill/>
          <a:ln>
            <a:noFill/>
          </a:ln>
        </p:spPr>
      </p:pic>
      <p:pic>
        <p:nvPicPr>
          <p:cNvPr id="44039" name="Picture 2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7553326" y="1194668"/>
            <a:ext cx="1722323" cy="1400217"/>
          </a:xfrm>
          <a:prstGeom prst="rect">
            <a:avLst/>
          </a:prstGeom>
          <a:noFill/>
          <a:ln>
            <a:noFill/>
          </a:ln>
        </p:spPr>
      </p:pic>
      <p:pic>
        <p:nvPicPr>
          <p:cNvPr id="44042" name="Picture 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3700463" y="2659972"/>
            <a:ext cx="2043112" cy="1434264"/>
          </a:xfrm>
          <a:prstGeom prst="rect">
            <a:avLst/>
          </a:prstGeom>
          <a:noFill/>
          <a:ln>
            <a:noFill/>
          </a:ln>
        </p:spPr>
      </p:pic>
      <p:pic>
        <p:nvPicPr>
          <p:cNvPr id="44043"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5748338" y="1196255"/>
            <a:ext cx="1816100" cy="1405658"/>
          </a:xfrm>
          <a:prstGeom prst="rect">
            <a:avLst/>
          </a:prstGeom>
          <a:noFill/>
          <a:ln>
            <a:noFill/>
          </a:ln>
        </p:spPr>
      </p:pic>
      <p:pic>
        <p:nvPicPr>
          <p:cNvPr id="4404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bwMode="auto">
          <a:xfrm>
            <a:off x="5721326" y="2645244"/>
            <a:ext cx="1833563" cy="1448991"/>
          </a:xfrm>
          <a:prstGeom prst="rect">
            <a:avLst/>
          </a:prstGeom>
          <a:noFill/>
          <a:ln>
            <a:noFill/>
          </a:ln>
        </p:spPr>
      </p:pic>
      <p:cxnSp>
        <p:nvCxnSpPr>
          <p:cNvPr id="17" name="Straight Connector 16"/>
          <p:cNvCxnSpPr/>
          <p:nvPr/>
        </p:nvCxnSpPr>
        <p:spPr>
          <a:xfrm>
            <a:off x="0" y="414908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32463" y="1200152"/>
            <a:ext cx="0" cy="294892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79825" y="1052736"/>
            <a:ext cx="0" cy="30400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8338" y="2632076"/>
            <a:ext cx="18161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564438" y="1124744"/>
            <a:ext cx="0" cy="30416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98675" y="4149080"/>
            <a:ext cx="0" cy="198025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4151" y="1387476"/>
            <a:ext cx="3495675" cy="457348"/>
          </a:xfrm>
          <a:prstGeom prst="rect">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814" tIns="34907" rIns="69814" bIns="34907" anchor="ctr"/>
          <a:lstStyle/>
          <a:p>
            <a:pPr algn="ctr">
              <a:defRPr/>
            </a:pPr>
            <a:endParaRPr lang="en-SG" dirty="0"/>
          </a:p>
        </p:txBody>
      </p:sp>
      <p:sp>
        <p:nvSpPr>
          <p:cNvPr id="44061" name="TextBox 42"/>
          <p:cNvSpPr txBox="1">
            <a:spLocks noChangeArrowheads="1"/>
          </p:cNvSpPr>
          <p:nvPr/>
        </p:nvSpPr>
        <p:spPr bwMode="auto">
          <a:xfrm>
            <a:off x="252413" y="1470027"/>
            <a:ext cx="3810000" cy="239773"/>
          </a:xfrm>
          <a:prstGeom prst="rect">
            <a:avLst/>
          </a:prstGeom>
          <a:noFill/>
          <a:ln>
            <a:noFill/>
          </a:ln>
        </p:spPr>
        <p:txBody>
          <a:bodyPr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eaLnBrk="1" hangingPunct="1"/>
            <a:r>
              <a:rPr lang="en-US" altLang="zh-CN" sz="1100" dirty="0">
                <a:solidFill>
                  <a:srgbClr val="333333"/>
                </a:solidFill>
                <a:latin typeface="microsoft yahei" panose="020B0503020204020204" pitchFamily="34" charset="-122"/>
                <a:ea typeface="microsoft yahei" panose="020B0503020204020204" pitchFamily="34" charset="-122"/>
              </a:rPr>
              <a:t>There are many pictures about 751 on the web.</a:t>
            </a:r>
            <a:endParaRPr lang="en-US" sz="1100" b="1" dirty="0">
              <a:latin typeface="Times New Roman" panose="02020603050405020304" charset="0"/>
              <a:cs typeface="Times New Roman" panose="02020603050405020304" charset="0"/>
            </a:endParaRPr>
          </a:p>
        </p:txBody>
      </p:sp>
      <p:sp>
        <p:nvSpPr>
          <p:cNvPr id="31" name="矩形 1"/>
          <p:cNvSpPr>
            <a:spLocks noChangeArrowheads="1"/>
          </p:cNvSpPr>
          <p:nvPr/>
        </p:nvSpPr>
        <p:spPr bwMode="auto">
          <a:xfrm>
            <a:off x="107950" y="728663"/>
            <a:ext cx="9036050" cy="369888"/>
          </a:xfrm>
          <a:prstGeom prst="rect">
            <a:avLst/>
          </a:prstGeom>
          <a:noFill/>
          <a:ln>
            <a:noFill/>
          </a:ln>
        </p:spPr>
        <p:txBody>
          <a:bodyPr>
            <a:spAutoFit/>
          </a:bodyPr>
          <a:lstStyle/>
          <a:p>
            <a:r>
              <a:rPr lang="en-US" altLang="zh-CN" b="1" dirty="0" smtClean="0">
                <a:solidFill>
                  <a:srgbClr val="002060"/>
                </a:solidFill>
                <a:ea typeface="Arial" panose="020B0604020202020204" pitchFamily="34" charset="0"/>
                <a:cs typeface="Arial" panose="020B0604020202020204" pitchFamily="34" charset="0"/>
              </a:rPr>
              <a:t>Pictures on the web</a:t>
            </a:r>
            <a:endParaRPr lang="en-US" altLang="zh-CN" b="1" dirty="0">
              <a:solidFill>
                <a:srgbClr val="002060"/>
              </a:solidFill>
              <a:ea typeface="Arial" panose="020B0604020202020204" pitchFamily="34" charset="0"/>
              <a:cs typeface="Arial" panose="020B0604020202020204" pitchFamily="34" charset="0"/>
            </a:endParaRPr>
          </a:p>
        </p:txBody>
      </p:sp>
      <p:cxnSp>
        <p:nvCxnSpPr>
          <p:cNvPr id="32" name="Straight Connector 16"/>
          <p:cNvCxnSpPr/>
          <p:nvPr/>
        </p:nvCxnSpPr>
        <p:spPr>
          <a:xfrm>
            <a:off x="-220129" y="6093296"/>
            <a:ext cx="1005006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ltLang="zh-CN" dirty="0">
                <a:ea typeface="Arial" panose="020B0604020202020204" pitchFamily="34" charset="0"/>
                <a:cs typeface="Arial" panose="020B0604020202020204" pitchFamily="34" charset="0"/>
              </a:rPr>
              <a:t>Understand the elements of the </a:t>
            </a:r>
            <a:r>
              <a:rPr lang="en-US" altLang="zh-CN" dirty="0" smtClean="0">
                <a:ea typeface="Arial" panose="020B0604020202020204" pitchFamily="34" charset="0"/>
                <a:cs typeface="Arial" panose="020B0604020202020204" pitchFamily="34" charset="0"/>
              </a:rPr>
              <a:t>site</a:t>
            </a:r>
            <a:endParaRPr lang="en-US" dirty="0"/>
          </a:p>
        </p:txBody>
      </p:sp>
    </p:spTree>
    <p:extLst>
      <p:ext uri="{BB962C8B-B14F-4D97-AF65-F5344CB8AC3E}">
        <p14:creationId xmlns:p14="http://schemas.microsoft.com/office/powerpoint/2010/main" val="317450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ea typeface="Arial" panose="020B0604020202020204" pitchFamily="34" charset="0"/>
                <a:cs typeface="Arial" panose="020B0604020202020204" pitchFamily="34" charset="0"/>
              </a:rPr>
              <a:t>Learn from other excellent cases</a:t>
            </a:r>
            <a:endParaRPr lang="en-US" dirty="0"/>
          </a:p>
        </p:txBody>
      </p:sp>
      <p:grpSp>
        <p:nvGrpSpPr>
          <p:cNvPr id="8" name="Group 11"/>
          <p:cNvGrpSpPr/>
          <p:nvPr/>
        </p:nvGrpSpPr>
        <p:grpSpPr>
          <a:xfrm>
            <a:off x="1054869" y="1306773"/>
            <a:ext cx="7910492" cy="451635"/>
            <a:chOff x="905238" y="1161384"/>
            <a:chExt cx="7757097" cy="474834"/>
          </a:xfrm>
          <a:solidFill>
            <a:srgbClr val="0E2D4F">
              <a:alpha val="79000"/>
            </a:srgbClr>
          </a:solidFill>
        </p:grpSpPr>
        <p:sp>
          <p:nvSpPr>
            <p:cNvPr id="9" name="矩形 131"/>
            <p:cNvSpPr/>
            <p:nvPr/>
          </p:nvSpPr>
          <p:spPr>
            <a:xfrm>
              <a:off x="905238" y="1161385"/>
              <a:ext cx="1472658" cy="465252"/>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I</a:t>
              </a:r>
              <a:r>
                <a:rPr lang="en-US" altLang="zh-CN" sz="1200" dirty="0" smtClean="0">
                  <a:solidFill>
                    <a:schemeClr val="bg1"/>
                  </a:solidFill>
                  <a:latin typeface="Calibri" charset="0"/>
                  <a:ea typeface="Calibri" charset="0"/>
                  <a:cs typeface="Calibri" charset="0"/>
                </a:rPr>
                <a:t>nformation </a:t>
              </a:r>
              <a:r>
                <a:rPr lang="en-US" altLang="zh-CN" sz="1200" dirty="0">
                  <a:solidFill>
                    <a:schemeClr val="bg1"/>
                  </a:solidFill>
                  <a:latin typeface="Calibri" charset="0"/>
                  <a:ea typeface="Calibri" charset="0"/>
                  <a:cs typeface="Calibri" charset="0"/>
                </a:rPr>
                <a:t>of city</a:t>
              </a:r>
              <a:r>
                <a:rPr lang="zh-CN" altLang="en-US" sz="1200" dirty="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and</a:t>
              </a:r>
              <a:r>
                <a:rPr lang="zh-CN" altLang="en-US" sz="1200" dirty="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population</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10" name="矩形 131"/>
            <p:cNvSpPr/>
            <p:nvPr/>
          </p:nvSpPr>
          <p:spPr>
            <a:xfrm>
              <a:off x="2498756" y="1163043"/>
              <a:ext cx="1449445" cy="465252"/>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B</a:t>
              </a:r>
              <a:r>
                <a:rPr lang="en-US" altLang="zh-CN" sz="1200" dirty="0" smtClean="0">
                  <a:solidFill>
                    <a:schemeClr val="bg1"/>
                  </a:solidFill>
                  <a:latin typeface="Calibri" charset="0"/>
                  <a:ea typeface="Calibri" charset="0"/>
                  <a:cs typeface="Calibri" charset="0"/>
                </a:rPr>
                <a:t>rief</a:t>
              </a:r>
              <a:r>
                <a:rPr lang="zh-CN" altLang="en-US" sz="1200" dirty="0" smtClean="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introduction</a:t>
              </a:r>
              <a:r>
                <a:rPr lang="zh-CN" altLang="en-US" sz="1200" dirty="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of</a:t>
              </a:r>
              <a:r>
                <a:rPr lang="zh-CN" altLang="en-US" sz="1200" dirty="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the</a:t>
              </a:r>
              <a:r>
                <a:rPr lang="zh-CN" altLang="en-US" sz="1200" dirty="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case</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11" name="矩形 131"/>
            <p:cNvSpPr/>
            <p:nvPr/>
          </p:nvSpPr>
          <p:spPr>
            <a:xfrm>
              <a:off x="4052211" y="1170966"/>
              <a:ext cx="1361986" cy="461933"/>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I</a:t>
              </a:r>
              <a:r>
                <a:rPr lang="en-US" altLang="zh-CN" sz="1200" dirty="0" smtClean="0">
                  <a:solidFill>
                    <a:schemeClr val="bg1"/>
                  </a:solidFill>
                  <a:latin typeface="Calibri" charset="0"/>
                  <a:ea typeface="Calibri" charset="0"/>
                  <a:cs typeface="Calibri" charset="0"/>
                </a:rPr>
                <a:t>mage</a:t>
              </a:r>
              <a:r>
                <a:rPr lang="zh-CN" altLang="en-US" sz="1200" dirty="0" smtClean="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of</a:t>
              </a:r>
              <a:r>
                <a:rPr lang="zh-CN" altLang="en-US" sz="1200" dirty="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location</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12" name="矩形 131"/>
            <p:cNvSpPr/>
            <p:nvPr/>
          </p:nvSpPr>
          <p:spPr>
            <a:xfrm>
              <a:off x="5535056" y="1170966"/>
              <a:ext cx="1601238" cy="465252"/>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U</a:t>
              </a:r>
              <a:r>
                <a:rPr lang="en-US" altLang="zh-CN" sz="1200" dirty="0" smtClean="0">
                  <a:solidFill>
                    <a:schemeClr val="bg1"/>
                  </a:solidFill>
                  <a:latin typeface="Calibri" charset="0"/>
                  <a:ea typeface="Calibri" charset="0"/>
                  <a:cs typeface="Calibri" charset="0"/>
                </a:rPr>
                <a:t>rban</a:t>
              </a:r>
              <a:r>
                <a:rPr lang="zh-CN" altLang="en-US" sz="1200" dirty="0" smtClean="0">
                  <a:solidFill>
                    <a:schemeClr val="bg1"/>
                  </a:solidFill>
                  <a:latin typeface="Calibri" charset="0"/>
                  <a:ea typeface="Calibri" charset="0"/>
                  <a:cs typeface="Calibri" charset="0"/>
                </a:rPr>
                <a:t> </a:t>
              </a:r>
              <a:r>
                <a:rPr lang="en-US" altLang="zh-CN" sz="1200" dirty="0">
                  <a:solidFill>
                    <a:schemeClr val="bg1"/>
                  </a:solidFill>
                  <a:latin typeface="Calibri" charset="0"/>
                  <a:ea typeface="Calibri" charset="0"/>
                  <a:cs typeface="Calibri" charset="0"/>
                </a:rPr>
                <a:t>pattern with building footprints</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13" name="矩形 131"/>
            <p:cNvSpPr/>
            <p:nvPr/>
          </p:nvSpPr>
          <p:spPr>
            <a:xfrm>
              <a:off x="7257153" y="1161384"/>
              <a:ext cx="1405182" cy="465252"/>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F</a:t>
              </a:r>
              <a:r>
                <a:rPr lang="en-US" altLang="zh-CN" sz="1200" dirty="0" smtClean="0">
                  <a:solidFill>
                    <a:schemeClr val="bg1"/>
                  </a:solidFill>
                  <a:latin typeface="Calibri" charset="0"/>
                  <a:ea typeface="Calibri" charset="0"/>
                  <a:cs typeface="Calibri" charset="0"/>
                </a:rPr>
                <a:t>loor </a:t>
              </a:r>
              <a:r>
                <a:rPr lang="en-US" altLang="zh-CN" sz="1200" dirty="0">
                  <a:solidFill>
                    <a:schemeClr val="bg1"/>
                  </a:solidFill>
                  <a:latin typeface="Calibri" charset="0"/>
                  <a:ea typeface="Calibri" charset="0"/>
                  <a:cs typeface="Calibri" charset="0"/>
                </a:rPr>
                <a:t>number</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grpSp>
      <p:sp>
        <p:nvSpPr>
          <p:cNvPr id="14" name="矩形 131"/>
          <p:cNvSpPr/>
          <p:nvPr/>
        </p:nvSpPr>
        <p:spPr>
          <a:xfrm flipH="1">
            <a:off x="179512" y="1306774"/>
            <a:ext cx="741730" cy="442520"/>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lvl="0" algn="ctr"/>
            <a:r>
              <a:rPr lang="en-US" altLang="zh-CN" sz="1500" b="1" kern="0" dirty="0" smtClean="0">
                <a:solidFill>
                  <a:srgbClr val="404040"/>
                </a:solidFill>
                <a:latin typeface="Calibri" charset="0"/>
                <a:ea typeface="Calibri" charset="0"/>
                <a:cs typeface="Calibri" charset="0"/>
              </a:rPr>
              <a:t>Data</a:t>
            </a:r>
            <a:endParaRPr kumimoji="0" lang="zh-CN" altLang="en-US" sz="1500" b="1" i="0" u="none" strike="noStrike" kern="0" cap="none" spc="0" normalizeH="0" baseline="0" noProof="0" dirty="0">
              <a:ln>
                <a:noFill/>
              </a:ln>
              <a:solidFill>
                <a:srgbClr val="404040"/>
              </a:solidFill>
              <a:effectLst/>
              <a:uLnTx/>
              <a:uFillTx/>
              <a:latin typeface="Calibri" charset="0"/>
              <a:ea typeface="Calibri" charset="0"/>
              <a:cs typeface="Calibri" charset="0"/>
            </a:endParaRPr>
          </a:p>
        </p:txBody>
      </p:sp>
      <p:grpSp>
        <p:nvGrpSpPr>
          <p:cNvPr id="15" name="Group 60"/>
          <p:cNvGrpSpPr/>
          <p:nvPr/>
        </p:nvGrpSpPr>
        <p:grpSpPr>
          <a:xfrm>
            <a:off x="1054871" y="1827120"/>
            <a:ext cx="7910490" cy="1025816"/>
            <a:chOff x="905238" y="3702554"/>
            <a:chExt cx="10347088" cy="1173373"/>
          </a:xfrm>
          <a:solidFill>
            <a:schemeClr val="tx2">
              <a:lumMod val="40000"/>
              <a:lumOff val="60000"/>
              <a:alpha val="74000"/>
            </a:schemeClr>
          </a:solidFill>
        </p:grpSpPr>
        <p:sp>
          <p:nvSpPr>
            <p:cNvPr id="16" name="Rounded Rectangle 55"/>
            <p:cNvSpPr/>
            <p:nvPr/>
          </p:nvSpPr>
          <p:spPr>
            <a:xfrm>
              <a:off x="905238" y="3728753"/>
              <a:ext cx="1964357" cy="114717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CN" sz="1200" dirty="0" smtClean="0">
                  <a:solidFill>
                    <a:srgbClr val="002060"/>
                  </a:solidFill>
                  <a:latin typeface="Calibri" charset="0"/>
                  <a:ea typeface="Calibri" charset="0"/>
                  <a:cs typeface="Calibri" charset="0"/>
                </a:rPr>
                <a:t>Wikipedia,</a:t>
              </a:r>
              <a:r>
                <a:rPr lang="en-US" altLang="zh-CN" sz="1200" dirty="0">
                  <a:solidFill>
                    <a:srgbClr val="002060"/>
                  </a:solidFill>
                  <a:latin typeface="Calibri" charset="0"/>
                  <a:ea typeface="Calibri" charset="0"/>
                  <a:cs typeface="Calibri" charset="0"/>
                </a:rPr>
                <a:t> Twitter, </a:t>
              </a:r>
              <a:r>
                <a:rPr lang="en-US" altLang="zh-CN" sz="1200" dirty="0" smtClean="0">
                  <a:solidFill>
                    <a:srgbClr val="002060"/>
                  </a:solidFill>
                  <a:latin typeface="Calibri" charset="0"/>
                  <a:ea typeface="Calibri" charset="0"/>
                  <a:cs typeface="Calibri" charset="0"/>
                </a:rPr>
                <a:t>Facebook  </a:t>
              </a:r>
              <a:endParaRPr lang="zh-CN" altLang="en-US" sz="1200" b="1" kern="0" dirty="0">
                <a:solidFill>
                  <a:srgbClr val="002060"/>
                </a:solidFill>
                <a:latin typeface="Calibri" charset="0"/>
                <a:ea typeface="Calibri" charset="0"/>
                <a:cs typeface="Calibri" charset="0"/>
              </a:endParaRPr>
            </a:p>
          </p:txBody>
        </p:sp>
        <p:sp>
          <p:nvSpPr>
            <p:cNvPr id="17" name="Rounded Rectangle 56"/>
            <p:cNvSpPr/>
            <p:nvPr/>
          </p:nvSpPr>
          <p:spPr>
            <a:xfrm>
              <a:off x="3030808" y="3728750"/>
              <a:ext cx="1933395" cy="114717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200" dirty="0" smtClean="0">
                  <a:solidFill>
                    <a:srgbClr val="002060"/>
                  </a:solidFill>
                  <a:latin typeface="Calibri" charset="0"/>
                  <a:ea typeface="Calibri" charset="0"/>
                  <a:cs typeface="Calibri" charset="0"/>
                </a:rPr>
                <a:t>Official website,</a:t>
              </a:r>
              <a:endParaRPr lang="en-US" altLang="zh-CN" sz="1200" dirty="0">
                <a:solidFill>
                  <a:srgbClr val="002060"/>
                </a:solidFill>
                <a:latin typeface="Calibri" charset="0"/>
                <a:ea typeface="Calibri" charset="0"/>
                <a:cs typeface="Calibri" charset="0"/>
              </a:endParaRPr>
            </a:p>
            <a:p>
              <a:pPr lvl="0"/>
              <a:r>
                <a:rPr lang="en-US" altLang="zh-CN" sz="1200" dirty="0" smtClean="0">
                  <a:solidFill>
                    <a:srgbClr val="002060"/>
                  </a:solidFill>
                  <a:latin typeface="Calibri" charset="0"/>
                  <a:ea typeface="Calibri" charset="0"/>
                  <a:cs typeface="Calibri" charset="0"/>
                </a:rPr>
                <a:t>Twitter, Facebook, </a:t>
              </a:r>
              <a:r>
                <a:rPr lang="en-US" altLang="zh-CN" sz="1200" dirty="0">
                  <a:solidFill>
                    <a:srgbClr val="002060"/>
                  </a:solidFill>
                  <a:latin typeface="Calibri" charset="0"/>
                  <a:ea typeface="Calibri" charset="0"/>
                  <a:cs typeface="Calibri" charset="0"/>
                </a:rPr>
                <a:t>Tourism </a:t>
              </a:r>
              <a:r>
                <a:rPr lang="en-US" altLang="zh-CN" sz="1200" dirty="0" smtClean="0">
                  <a:solidFill>
                    <a:srgbClr val="002060"/>
                  </a:solidFill>
                  <a:latin typeface="Calibri" charset="0"/>
                  <a:ea typeface="Calibri" charset="0"/>
                  <a:cs typeface="Calibri" charset="0"/>
                </a:rPr>
                <a:t>website</a:t>
              </a:r>
              <a:endParaRPr lang="zh-CN" altLang="en-US" sz="1200" b="1" kern="0" dirty="0">
                <a:solidFill>
                  <a:srgbClr val="002060"/>
                </a:solidFill>
                <a:latin typeface="Calibri" charset="0"/>
                <a:ea typeface="Calibri" charset="0"/>
                <a:cs typeface="Calibri" charset="0"/>
              </a:endParaRPr>
            </a:p>
          </p:txBody>
        </p:sp>
        <p:sp>
          <p:nvSpPr>
            <p:cNvPr id="18" name="Rounded Rectangle 57"/>
            <p:cNvSpPr/>
            <p:nvPr/>
          </p:nvSpPr>
          <p:spPr>
            <a:xfrm>
              <a:off x="5102942" y="3729215"/>
              <a:ext cx="1816735" cy="1146711"/>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altLang="zh-CN" sz="1200" dirty="0">
                  <a:solidFill>
                    <a:srgbClr val="002060"/>
                  </a:solidFill>
                  <a:latin typeface="Calibri" charset="0"/>
                  <a:ea typeface="Calibri" charset="0"/>
                  <a:cs typeface="Calibri" charset="0"/>
                </a:rPr>
                <a:t>Twitter, Facebook, T</a:t>
              </a:r>
              <a:r>
                <a:rPr lang="en-US" altLang="zh-CN" sz="1200" dirty="0" smtClean="0">
                  <a:solidFill>
                    <a:srgbClr val="002060"/>
                  </a:solidFill>
                  <a:latin typeface="Calibri" charset="0"/>
                  <a:ea typeface="Calibri" charset="0"/>
                  <a:cs typeface="Calibri" charset="0"/>
                </a:rPr>
                <a:t>ourism</a:t>
              </a:r>
              <a:r>
                <a:rPr lang="en-US" altLang="zh-CN" sz="1200" dirty="0">
                  <a:solidFill>
                    <a:srgbClr val="002060"/>
                  </a:solidFill>
                  <a:latin typeface="Calibri" charset="0"/>
                  <a:ea typeface="Calibri" charset="0"/>
                  <a:cs typeface="Calibri" charset="0"/>
                </a:rPr>
                <a:t> </a:t>
              </a:r>
              <a:r>
                <a:rPr lang="en-US" altLang="zh-CN" sz="1200" dirty="0" smtClean="0">
                  <a:solidFill>
                    <a:srgbClr val="002060"/>
                  </a:solidFill>
                  <a:latin typeface="Calibri" charset="0"/>
                  <a:ea typeface="Calibri" charset="0"/>
                  <a:cs typeface="Calibri" charset="0"/>
                </a:rPr>
                <a:t>website, Google street viewer</a:t>
              </a:r>
              <a:endParaRPr lang="zh-CN" altLang="en-US" sz="1200" b="1" kern="0" dirty="0">
                <a:solidFill>
                  <a:srgbClr val="002060"/>
                </a:solidFill>
                <a:latin typeface="Calibri" charset="0"/>
                <a:ea typeface="Calibri" charset="0"/>
                <a:cs typeface="Calibri" charset="0"/>
              </a:endParaRPr>
            </a:p>
          </p:txBody>
        </p:sp>
        <p:sp>
          <p:nvSpPr>
            <p:cNvPr id="19" name="Rounded Rectangle 58"/>
            <p:cNvSpPr/>
            <p:nvPr/>
          </p:nvSpPr>
          <p:spPr>
            <a:xfrm>
              <a:off x="7089774" y="3720480"/>
              <a:ext cx="2126985" cy="115544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CN" sz="1200" dirty="0" smtClean="0">
                  <a:solidFill>
                    <a:srgbClr val="002060"/>
                  </a:solidFill>
                  <a:latin typeface="Calibri" charset="0"/>
                  <a:ea typeface="Calibri" charset="0"/>
                  <a:cs typeface="Calibri" charset="0"/>
                </a:rPr>
                <a:t>Open street map, Google earth(360 cities)</a:t>
              </a:r>
              <a:endParaRPr lang="zh-CN" altLang="en-US" sz="1200" b="1" kern="0" dirty="0">
                <a:solidFill>
                  <a:srgbClr val="002060"/>
                </a:solidFill>
                <a:latin typeface="Calibri" charset="0"/>
                <a:ea typeface="Calibri" charset="0"/>
                <a:cs typeface="Calibri" charset="0"/>
              </a:endParaRPr>
            </a:p>
          </p:txBody>
        </p:sp>
        <p:sp>
          <p:nvSpPr>
            <p:cNvPr id="20" name="Rounded Rectangle 59"/>
            <p:cNvSpPr/>
            <p:nvPr/>
          </p:nvSpPr>
          <p:spPr>
            <a:xfrm>
              <a:off x="9386856" y="3702554"/>
              <a:ext cx="1865470" cy="11733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altLang="zh-CN" sz="1200" dirty="0" smtClean="0">
                <a:solidFill>
                  <a:schemeClr val="bg1"/>
                </a:solidFill>
                <a:latin typeface="Calibri" charset="0"/>
                <a:ea typeface="Calibri" charset="0"/>
                <a:cs typeface="Calibri" charset="0"/>
              </a:endParaRPr>
            </a:p>
            <a:p>
              <a:pPr lvl="0"/>
              <a:r>
                <a:rPr lang="en-US" altLang="zh-CN" sz="1200" dirty="0" smtClean="0">
                  <a:solidFill>
                    <a:srgbClr val="002060"/>
                  </a:solidFill>
                  <a:latin typeface="Calibri" charset="0"/>
                  <a:ea typeface="Calibri" charset="0"/>
                  <a:cs typeface="Calibri" charset="0"/>
                </a:rPr>
                <a:t>Google earth (360cities),</a:t>
              </a:r>
            </a:p>
            <a:p>
              <a:r>
                <a:rPr lang="en-US" altLang="zh-CN" sz="1200" dirty="0" smtClean="0">
                  <a:solidFill>
                    <a:srgbClr val="002060"/>
                  </a:solidFill>
                  <a:latin typeface="Calibri" charset="0"/>
                  <a:ea typeface="Calibri" charset="0"/>
                  <a:cs typeface="Calibri" charset="0"/>
                </a:rPr>
                <a:t>Google street viewer</a:t>
              </a:r>
              <a:endParaRPr lang="zh-CN" altLang="en-US" sz="1200" b="1" kern="0" dirty="0" smtClean="0">
                <a:solidFill>
                  <a:srgbClr val="002060"/>
                </a:solidFill>
                <a:latin typeface="Calibri" charset="0"/>
                <a:ea typeface="Calibri" charset="0"/>
                <a:cs typeface="Calibri" charset="0"/>
              </a:endParaRPr>
            </a:p>
            <a:p>
              <a:pPr lvl="0"/>
              <a:r>
                <a:rPr lang="en-US" altLang="zh-CN" sz="1200" dirty="0" smtClean="0">
                  <a:solidFill>
                    <a:schemeClr val="bg1"/>
                  </a:solidFill>
                  <a:latin typeface="Calibri" charset="0"/>
                  <a:ea typeface="Calibri" charset="0"/>
                  <a:cs typeface="Calibri" charset="0"/>
                </a:rPr>
                <a:t> </a:t>
              </a:r>
              <a:endParaRPr lang="zh-CN" altLang="en-US" sz="1200" b="1" kern="0" dirty="0">
                <a:solidFill>
                  <a:schemeClr val="bg1"/>
                </a:solidFill>
                <a:latin typeface="Calibri" charset="0"/>
                <a:ea typeface="Calibri" charset="0"/>
                <a:cs typeface="Calibri" charset="0"/>
              </a:endParaRPr>
            </a:p>
          </p:txBody>
        </p:sp>
      </p:grpSp>
      <p:sp>
        <p:nvSpPr>
          <p:cNvPr id="21" name="文本框 20"/>
          <p:cNvSpPr txBox="1"/>
          <p:nvPr/>
        </p:nvSpPr>
        <p:spPr>
          <a:xfrm>
            <a:off x="179512" y="836712"/>
            <a:ext cx="8785849" cy="369332"/>
          </a:xfrm>
          <a:prstGeom prst="rect">
            <a:avLst/>
          </a:prstGeom>
          <a:solidFill>
            <a:srgbClr val="F2CF61"/>
          </a:solidFill>
        </p:spPr>
        <p:txBody>
          <a:bodyPr wrap="square" rtlCol="0">
            <a:spAutoFit/>
          </a:bodyPr>
          <a:lstStyle/>
          <a:p>
            <a:pPr algn="ctr"/>
            <a:r>
              <a:rPr lang="en-US" altLang="zh-CN" dirty="0">
                <a:solidFill>
                  <a:srgbClr val="000000"/>
                </a:solidFill>
                <a:latin typeface="Calibri" charset="0"/>
                <a:ea typeface="Calibri" charset="0"/>
                <a:cs typeface="Calibri" charset="0"/>
              </a:rPr>
              <a:t>General</a:t>
            </a:r>
            <a:r>
              <a:rPr lang="zh-CN" altLang="en-US" dirty="0">
                <a:solidFill>
                  <a:srgbClr val="000000"/>
                </a:solidFill>
                <a:latin typeface="Calibri" charset="0"/>
                <a:ea typeface="Calibri" charset="0"/>
                <a:cs typeface="Calibri" charset="0"/>
              </a:rPr>
              <a:t> </a:t>
            </a:r>
            <a:r>
              <a:rPr lang="en-US" altLang="zh-CN" dirty="0">
                <a:solidFill>
                  <a:srgbClr val="000000"/>
                </a:solidFill>
                <a:latin typeface="Calibri" charset="0"/>
                <a:ea typeface="Calibri" charset="0"/>
                <a:cs typeface="Calibri" charset="0"/>
              </a:rPr>
              <a:t>information</a:t>
            </a:r>
            <a:endParaRPr lang="zh-CN" altLang="en-US" dirty="0">
              <a:latin typeface="Calibri" charset="0"/>
              <a:ea typeface="Calibri" charset="0"/>
              <a:cs typeface="Calibri" charset="0"/>
            </a:endParaRPr>
          </a:p>
        </p:txBody>
      </p:sp>
      <p:sp>
        <p:nvSpPr>
          <p:cNvPr id="22" name="矩形 131"/>
          <p:cNvSpPr/>
          <p:nvPr/>
        </p:nvSpPr>
        <p:spPr>
          <a:xfrm flipH="1">
            <a:off x="179509" y="1827119"/>
            <a:ext cx="752109" cy="1025815"/>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algn="ctr"/>
            <a:r>
              <a:rPr lang="en-US" altLang="zh-CN" sz="1200" b="1" dirty="0" smtClean="0">
                <a:solidFill>
                  <a:schemeClr val="tx1">
                    <a:lumMod val="75000"/>
                    <a:lumOff val="25000"/>
                  </a:schemeClr>
                </a:solidFill>
                <a:latin typeface="Calibri" charset="0"/>
                <a:ea typeface="Calibri" charset="0"/>
                <a:cs typeface="Calibri" charset="0"/>
              </a:rPr>
              <a:t>Data </a:t>
            </a:r>
            <a:r>
              <a:rPr lang="en-US" altLang="zh-CN" sz="1200" b="1" dirty="0">
                <a:solidFill>
                  <a:schemeClr val="tx1">
                    <a:lumMod val="75000"/>
                    <a:lumOff val="25000"/>
                  </a:schemeClr>
                </a:solidFill>
                <a:latin typeface="Calibri" charset="0"/>
                <a:ea typeface="Calibri" charset="0"/>
                <a:cs typeface="Calibri" charset="0"/>
              </a:rPr>
              <a:t>sources</a:t>
            </a:r>
          </a:p>
        </p:txBody>
      </p:sp>
      <p:sp>
        <p:nvSpPr>
          <p:cNvPr id="23" name="文本框 22"/>
          <p:cNvSpPr txBox="1"/>
          <p:nvPr/>
        </p:nvSpPr>
        <p:spPr>
          <a:xfrm>
            <a:off x="179513" y="2967489"/>
            <a:ext cx="8785848" cy="369332"/>
          </a:xfrm>
          <a:prstGeom prst="rect">
            <a:avLst/>
          </a:prstGeom>
          <a:solidFill>
            <a:schemeClr val="accent2"/>
          </a:solidFill>
        </p:spPr>
        <p:txBody>
          <a:bodyPr wrap="square" rtlCol="0">
            <a:spAutoFit/>
          </a:bodyPr>
          <a:lstStyle/>
          <a:p>
            <a:pPr algn="ctr"/>
            <a:r>
              <a:rPr lang="en-US" altLang="zh-CN" dirty="0">
                <a:solidFill>
                  <a:srgbClr val="000000"/>
                </a:solidFill>
                <a:latin typeface="Calibri" charset="0"/>
                <a:ea typeface="Calibri" charset="0"/>
                <a:cs typeface="Calibri" charset="0"/>
              </a:rPr>
              <a:t>Detailed</a:t>
            </a:r>
            <a:r>
              <a:rPr lang="zh-CN" altLang="en-US" dirty="0">
                <a:solidFill>
                  <a:srgbClr val="000000"/>
                </a:solidFill>
                <a:latin typeface="Calibri" charset="0"/>
                <a:ea typeface="Calibri" charset="0"/>
                <a:cs typeface="Calibri" charset="0"/>
              </a:rPr>
              <a:t> </a:t>
            </a:r>
            <a:r>
              <a:rPr lang="en-US" altLang="zh-CN" dirty="0">
                <a:solidFill>
                  <a:srgbClr val="000000"/>
                </a:solidFill>
                <a:latin typeface="Calibri" charset="0"/>
                <a:ea typeface="Calibri" charset="0"/>
                <a:cs typeface="Calibri" charset="0"/>
              </a:rPr>
              <a:t>information</a:t>
            </a:r>
            <a:endParaRPr lang="zh-CN" altLang="en-US" dirty="0">
              <a:latin typeface="Calibri" charset="0"/>
              <a:ea typeface="Calibri" charset="0"/>
              <a:cs typeface="Calibri" charset="0"/>
            </a:endParaRPr>
          </a:p>
        </p:txBody>
      </p:sp>
      <p:grpSp>
        <p:nvGrpSpPr>
          <p:cNvPr id="24" name="Group 11"/>
          <p:cNvGrpSpPr/>
          <p:nvPr/>
        </p:nvGrpSpPr>
        <p:grpSpPr>
          <a:xfrm>
            <a:off x="1054869" y="3431995"/>
            <a:ext cx="7880264" cy="451637"/>
            <a:chOff x="905238" y="1161382"/>
            <a:chExt cx="7727455" cy="474836"/>
          </a:xfrm>
          <a:solidFill>
            <a:srgbClr val="0E2D4F">
              <a:alpha val="79000"/>
            </a:srgbClr>
          </a:solidFill>
        </p:grpSpPr>
        <p:sp>
          <p:nvSpPr>
            <p:cNvPr id="25" name="矩形 131"/>
            <p:cNvSpPr/>
            <p:nvPr/>
          </p:nvSpPr>
          <p:spPr>
            <a:xfrm>
              <a:off x="905238" y="1161385"/>
              <a:ext cx="1472658" cy="465252"/>
            </a:xfrm>
            <a:prstGeom prst="rect">
              <a:avLst/>
            </a:prstGeom>
            <a:grpFill/>
            <a:ln w="12700" cap="flat" cmpd="sng" algn="ctr">
              <a:noFill/>
              <a:prstDash val="solid"/>
              <a:miter lim="800000"/>
            </a:ln>
            <a:effectLst/>
          </p:spPr>
          <p:txBody>
            <a:bodyPr rtlCol="0" anchor="ctr"/>
            <a:lstStyle/>
            <a:p>
              <a:pPr lvl="0" algn="ctr"/>
              <a:r>
                <a:rPr lang="en-US" altLang="zh-CN" sz="1200" dirty="0" smtClean="0">
                  <a:solidFill>
                    <a:schemeClr val="bg1"/>
                  </a:solidFill>
                  <a:latin typeface="Calibri" charset="0"/>
                  <a:ea typeface="Calibri" charset="0"/>
                  <a:cs typeface="Calibri" charset="0"/>
                </a:rPr>
                <a:t>photos</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26" name="矩形 131"/>
            <p:cNvSpPr/>
            <p:nvPr/>
          </p:nvSpPr>
          <p:spPr>
            <a:xfrm>
              <a:off x="4022570" y="1161382"/>
              <a:ext cx="1361986" cy="471516"/>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diagram</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27" name="矩形 131"/>
            <p:cNvSpPr/>
            <p:nvPr/>
          </p:nvSpPr>
          <p:spPr>
            <a:xfrm>
              <a:off x="5505415" y="1161382"/>
              <a:ext cx="1601238" cy="474836"/>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text</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28" name="矩形 131"/>
            <p:cNvSpPr/>
            <p:nvPr/>
          </p:nvSpPr>
          <p:spPr>
            <a:xfrm>
              <a:off x="7227511" y="1161384"/>
              <a:ext cx="1405182" cy="465252"/>
            </a:xfrm>
            <a:prstGeom prst="rect">
              <a:avLst/>
            </a:prstGeom>
            <a:grpFill/>
            <a:ln w="12700" cap="flat" cmpd="sng" algn="ctr">
              <a:noFill/>
              <a:prstDash val="solid"/>
              <a:miter lim="800000"/>
            </a:ln>
            <a:effectLst/>
          </p:spPr>
          <p:txBody>
            <a:bodyPr rtlCol="0" anchor="ctr"/>
            <a:lstStyle/>
            <a:p>
              <a:pPr lvl="0" algn="ctr"/>
              <a:r>
                <a:rPr lang="en-US" altLang="zh-CN" sz="1200" dirty="0">
                  <a:solidFill>
                    <a:schemeClr val="bg1"/>
                  </a:solidFill>
                  <a:latin typeface="Calibri" charset="0"/>
                  <a:ea typeface="Calibri" charset="0"/>
                  <a:cs typeface="Calibri" charset="0"/>
                </a:rPr>
                <a:t>Google Street View pictures</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grpSp>
      <p:sp>
        <p:nvSpPr>
          <p:cNvPr id="29" name="矩形 131"/>
          <p:cNvSpPr/>
          <p:nvPr/>
        </p:nvSpPr>
        <p:spPr>
          <a:xfrm flipH="1">
            <a:off x="179512" y="3431998"/>
            <a:ext cx="741730" cy="442520"/>
          </a:xfrm>
          <a:prstGeom prst="rect">
            <a:avLst/>
          </a:prstGeom>
          <a:solidFill>
            <a:schemeClr val="accent2">
              <a:lumMod val="60000"/>
              <a:lumOff val="40000"/>
            </a:schemeClr>
          </a:solidFill>
          <a:ln w="12700" cap="flat" cmpd="sng" algn="ctr">
            <a:noFill/>
            <a:prstDash val="solid"/>
            <a:miter lim="800000"/>
          </a:ln>
          <a:effectLst/>
        </p:spPr>
        <p:txBody>
          <a:bodyPr rtlCol="0" anchor="ctr"/>
          <a:lstStyle/>
          <a:p>
            <a:pPr lvl="0" algn="ctr"/>
            <a:r>
              <a:rPr lang="en-US" altLang="zh-CN" sz="1500" b="1" kern="0" dirty="0" smtClean="0">
                <a:solidFill>
                  <a:srgbClr val="404040"/>
                </a:solidFill>
                <a:latin typeface="Calibri" charset="0"/>
                <a:ea typeface="Calibri" charset="0"/>
                <a:cs typeface="Calibri" charset="0"/>
              </a:rPr>
              <a:t>Data</a:t>
            </a:r>
            <a:endParaRPr kumimoji="0" lang="zh-CN" altLang="en-US" sz="1500" b="1" i="0" u="none" strike="noStrike" kern="0" cap="none" spc="0" normalizeH="0" baseline="0" noProof="0" dirty="0">
              <a:ln>
                <a:noFill/>
              </a:ln>
              <a:solidFill>
                <a:srgbClr val="404040"/>
              </a:solidFill>
              <a:effectLst/>
              <a:uLnTx/>
              <a:uFillTx/>
              <a:latin typeface="Calibri" charset="0"/>
              <a:ea typeface="Calibri" charset="0"/>
              <a:cs typeface="Calibri" charset="0"/>
            </a:endParaRPr>
          </a:p>
        </p:txBody>
      </p:sp>
      <p:grpSp>
        <p:nvGrpSpPr>
          <p:cNvPr id="30" name="Group 60"/>
          <p:cNvGrpSpPr/>
          <p:nvPr/>
        </p:nvGrpSpPr>
        <p:grpSpPr>
          <a:xfrm>
            <a:off x="1054871" y="3952344"/>
            <a:ext cx="7892730" cy="1025816"/>
            <a:chOff x="905238" y="3702554"/>
            <a:chExt cx="10323858" cy="1173373"/>
          </a:xfrm>
          <a:solidFill>
            <a:schemeClr val="tx2">
              <a:lumMod val="40000"/>
              <a:lumOff val="60000"/>
              <a:alpha val="74000"/>
            </a:schemeClr>
          </a:solidFill>
        </p:grpSpPr>
        <p:sp>
          <p:nvSpPr>
            <p:cNvPr id="31" name="Rounded Rectangle 55"/>
            <p:cNvSpPr/>
            <p:nvPr/>
          </p:nvSpPr>
          <p:spPr>
            <a:xfrm>
              <a:off x="905238" y="3728753"/>
              <a:ext cx="1964357" cy="1147174"/>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altLang="zh-CN" sz="1200" dirty="0" smtClean="0">
                  <a:solidFill>
                    <a:srgbClr val="002060"/>
                  </a:solidFill>
                  <a:latin typeface="Calibri" charset="0"/>
                  <a:ea typeface="Calibri" charset="0"/>
                  <a:cs typeface="Calibri" charset="0"/>
                </a:rPr>
                <a:t>Twitter</a:t>
              </a:r>
              <a:r>
                <a:rPr lang="en-US" altLang="zh-CN" sz="1200" dirty="0">
                  <a:solidFill>
                    <a:srgbClr val="002060"/>
                  </a:solidFill>
                  <a:latin typeface="Calibri" charset="0"/>
                  <a:ea typeface="Calibri" charset="0"/>
                  <a:cs typeface="Calibri" charset="0"/>
                </a:rPr>
                <a:t>, </a:t>
              </a:r>
              <a:r>
                <a:rPr lang="en-US" altLang="zh-CN" sz="1200" dirty="0" smtClean="0">
                  <a:solidFill>
                    <a:srgbClr val="002060"/>
                  </a:solidFill>
                  <a:latin typeface="Calibri" charset="0"/>
                  <a:ea typeface="Calibri" charset="0"/>
                  <a:cs typeface="Calibri" charset="0"/>
                </a:rPr>
                <a:t>Facebook,</a:t>
              </a:r>
            </a:p>
            <a:p>
              <a:pPr lvl="0" algn="ctr"/>
              <a:r>
                <a:rPr lang="en-US" altLang="zh-CN" sz="1200" dirty="0" smtClean="0">
                  <a:solidFill>
                    <a:srgbClr val="002060"/>
                  </a:solidFill>
                  <a:latin typeface="Calibri" charset="0"/>
                  <a:ea typeface="Calibri" charset="0"/>
                  <a:cs typeface="Calibri" charset="0"/>
                </a:rPr>
                <a:t>Instagram,</a:t>
              </a:r>
            </a:p>
            <a:p>
              <a:pPr algn="ctr"/>
              <a:r>
                <a:rPr lang="en-US" altLang="zh-CN" sz="1200" dirty="0">
                  <a:solidFill>
                    <a:srgbClr val="002060"/>
                  </a:solidFill>
                  <a:latin typeface="Calibri" charset="0"/>
                  <a:ea typeface="Calibri" charset="0"/>
                  <a:cs typeface="Calibri" charset="0"/>
                </a:rPr>
                <a:t>Linked in</a:t>
              </a:r>
            </a:p>
            <a:p>
              <a:pPr lvl="0" algn="ctr"/>
              <a:r>
                <a:rPr lang="en-US" altLang="zh-CN" sz="1200" dirty="0" smtClean="0">
                  <a:solidFill>
                    <a:srgbClr val="002060"/>
                  </a:solidFill>
                  <a:latin typeface="Calibri" charset="0"/>
                  <a:ea typeface="Calibri" charset="0"/>
                  <a:cs typeface="Calibri" charset="0"/>
                </a:rPr>
                <a:t> </a:t>
              </a:r>
              <a:r>
                <a:rPr lang="en-US" altLang="zh-CN" sz="1200" dirty="0" err="1" smtClean="0">
                  <a:solidFill>
                    <a:srgbClr val="002060"/>
                  </a:solidFill>
                  <a:latin typeface="Calibri" charset="0"/>
                  <a:ea typeface="Calibri" charset="0"/>
                  <a:cs typeface="Calibri" charset="0"/>
                </a:rPr>
                <a:t>Youtube</a:t>
              </a:r>
              <a:r>
                <a:rPr lang="en-US" altLang="zh-CN" sz="1200" dirty="0" smtClean="0">
                  <a:solidFill>
                    <a:srgbClr val="002060"/>
                  </a:solidFill>
                  <a:latin typeface="Calibri" charset="0"/>
                  <a:ea typeface="Calibri" charset="0"/>
                  <a:cs typeface="Calibri" charset="0"/>
                </a:rPr>
                <a:t>  </a:t>
              </a:r>
              <a:endParaRPr lang="zh-CN" altLang="en-US" sz="1200" b="1" kern="0" dirty="0">
                <a:solidFill>
                  <a:srgbClr val="002060"/>
                </a:solidFill>
                <a:latin typeface="Calibri" charset="0"/>
                <a:ea typeface="Calibri" charset="0"/>
                <a:cs typeface="Calibri" charset="0"/>
              </a:endParaRPr>
            </a:p>
          </p:txBody>
        </p:sp>
        <p:sp>
          <p:nvSpPr>
            <p:cNvPr id="32" name="Rounded Rectangle 57"/>
            <p:cNvSpPr/>
            <p:nvPr/>
          </p:nvSpPr>
          <p:spPr>
            <a:xfrm>
              <a:off x="5079712" y="3729215"/>
              <a:ext cx="1816735" cy="1146711"/>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200" dirty="0">
                  <a:solidFill>
                    <a:srgbClr val="002060"/>
                  </a:solidFill>
                  <a:latin typeface="Calibri" charset="0"/>
                  <a:ea typeface="Calibri" charset="0"/>
                  <a:cs typeface="Calibri" charset="0"/>
                </a:rPr>
                <a:t>Twitter, Facebook, Tourism website, Official </a:t>
              </a:r>
              <a:r>
                <a:rPr lang="en-US" altLang="zh-CN" sz="1200" dirty="0" smtClean="0">
                  <a:solidFill>
                    <a:srgbClr val="002060"/>
                  </a:solidFill>
                  <a:latin typeface="Calibri" charset="0"/>
                  <a:ea typeface="Calibri" charset="0"/>
                  <a:cs typeface="Calibri" charset="0"/>
                </a:rPr>
                <a:t>website</a:t>
              </a:r>
              <a:endParaRPr lang="en-US" altLang="zh-CN" sz="1200" dirty="0">
                <a:solidFill>
                  <a:srgbClr val="002060"/>
                </a:solidFill>
                <a:latin typeface="Calibri" charset="0"/>
                <a:ea typeface="Calibri" charset="0"/>
                <a:cs typeface="Calibri" charset="0"/>
              </a:endParaRPr>
            </a:p>
          </p:txBody>
        </p:sp>
        <p:sp>
          <p:nvSpPr>
            <p:cNvPr id="33" name="Rounded Rectangle 58"/>
            <p:cNvSpPr/>
            <p:nvPr/>
          </p:nvSpPr>
          <p:spPr>
            <a:xfrm>
              <a:off x="7066544" y="3720480"/>
              <a:ext cx="2126985" cy="1155446"/>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ltLang="zh-CN" sz="1200" dirty="0" smtClean="0">
                <a:solidFill>
                  <a:srgbClr val="002060"/>
                </a:solidFill>
                <a:latin typeface="Calibri" charset="0"/>
                <a:ea typeface="Calibri" charset="0"/>
                <a:cs typeface="Calibri" charset="0"/>
              </a:endParaRPr>
            </a:p>
            <a:p>
              <a:r>
                <a:rPr lang="en-US" altLang="zh-CN" sz="1200" dirty="0" smtClean="0">
                  <a:solidFill>
                    <a:srgbClr val="002060"/>
                  </a:solidFill>
                  <a:latin typeface="Calibri" charset="0"/>
                  <a:ea typeface="Calibri" charset="0"/>
                  <a:cs typeface="Calibri" charset="0"/>
                </a:rPr>
                <a:t>Official </a:t>
              </a:r>
              <a:r>
                <a:rPr lang="en-US" altLang="zh-CN" sz="1200" dirty="0">
                  <a:solidFill>
                    <a:srgbClr val="002060"/>
                  </a:solidFill>
                  <a:latin typeface="Calibri" charset="0"/>
                  <a:ea typeface="Calibri" charset="0"/>
                  <a:cs typeface="Calibri" charset="0"/>
                </a:rPr>
                <a:t>website</a:t>
              </a:r>
              <a:r>
                <a:rPr lang="en-US" altLang="zh-CN" sz="1200" dirty="0" smtClean="0">
                  <a:solidFill>
                    <a:srgbClr val="002060"/>
                  </a:solidFill>
                  <a:latin typeface="Calibri" charset="0"/>
                  <a:ea typeface="Calibri" charset="0"/>
                  <a:cs typeface="Calibri" charset="0"/>
                </a:rPr>
                <a:t>,</a:t>
              </a:r>
            </a:p>
            <a:p>
              <a:r>
                <a:rPr lang="en-US" altLang="zh-CN" sz="1200" dirty="0">
                  <a:solidFill>
                    <a:srgbClr val="002060"/>
                  </a:solidFill>
                  <a:latin typeface="Calibri" charset="0"/>
                  <a:ea typeface="Calibri" charset="0"/>
                  <a:cs typeface="Calibri" charset="0"/>
                </a:rPr>
                <a:t>Twitter, Facebook</a:t>
              </a:r>
              <a:r>
                <a:rPr lang="en-US" altLang="zh-CN" sz="1200" dirty="0" smtClean="0">
                  <a:solidFill>
                    <a:srgbClr val="002060"/>
                  </a:solidFill>
                  <a:latin typeface="Calibri" charset="0"/>
                  <a:ea typeface="Calibri" charset="0"/>
                  <a:cs typeface="Calibri" charset="0"/>
                </a:rPr>
                <a:t>,</a:t>
              </a:r>
            </a:p>
            <a:p>
              <a:r>
                <a:rPr lang="en-US" altLang="zh-CN" sz="1200" dirty="0" smtClean="0">
                  <a:solidFill>
                    <a:srgbClr val="002060"/>
                  </a:solidFill>
                  <a:latin typeface="Calibri" charset="0"/>
                  <a:ea typeface="Calibri" charset="0"/>
                  <a:cs typeface="Calibri" charset="0"/>
                </a:rPr>
                <a:t>Linked in</a:t>
              </a:r>
            </a:p>
            <a:p>
              <a:endParaRPr lang="en-US" altLang="zh-CN" sz="1200" dirty="0">
                <a:latin typeface="Calibri" charset="0"/>
                <a:ea typeface="Calibri" charset="0"/>
                <a:cs typeface="Calibri" charset="0"/>
              </a:endParaRPr>
            </a:p>
          </p:txBody>
        </p:sp>
        <p:sp>
          <p:nvSpPr>
            <p:cNvPr id="34" name="Rounded Rectangle 59"/>
            <p:cNvSpPr/>
            <p:nvPr/>
          </p:nvSpPr>
          <p:spPr>
            <a:xfrm>
              <a:off x="9363626" y="3702554"/>
              <a:ext cx="1865470" cy="1173372"/>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altLang="zh-CN" sz="1200" dirty="0">
                  <a:solidFill>
                    <a:srgbClr val="002060"/>
                  </a:solidFill>
                  <a:latin typeface="Calibri" charset="0"/>
                  <a:ea typeface="Calibri" charset="0"/>
                  <a:cs typeface="Calibri" charset="0"/>
                </a:rPr>
                <a:t>Google </a:t>
              </a:r>
              <a:r>
                <a:rPr lang="en-US" altLang="zh-CN" sz="1200" dirty="0" smtClean="0">
                  <a:solidFill>
                    <a:srgbClr val="002060"/>
                  </a:solidFill>
                  <a:latin typeface="Calibri" charset="0"/>
                  <a:ea typeface="Calibri" charset="0"/>
                  <a:cs typeface="Calibri" charset="0"/>
                </a:rPr>
                <a:t>map</a:t>
              </a:r>
            </a:p>
            <a:p>
              <a:pPr lvl="0"/>
              <a:r>
                <a:rPr lang="en-US" altLang="zh-CN" sz="1200" dirty="0" smtClean="0">
                  <a:solidFill>
                    <a:srgbClr val="002060"/>
                  </a:solidFill>
                  <a:latin typeface="Calibri" charset="0"/>
                  <a:ea typeface="Calibri" charset="0"/>
                  <a:cs typeface="Calibri" charset="0"/>
                </a:rPr>
                <a:t>(</a:t>
              </a:r>
              <a:r>
                <a:rPr lang="en-US" altLang="zh-CN" sz="1200" dirty="0">
                  <a:solidFill>
                    <a:srgbClr val="002060"/>
                  </a:solidFill>
                  <a:latin typeface="Calibri" charset="0"/>
                  <a:ea typeface="Calibri" charset="0"/>
                  <a:cs typeface="Calibri" charset="0"/>
                </a:rPr>
                <a:t>Google earth </a:t>
              </a:r>
              <a:r>
                <a:rPr lang="en-US" altLang="zh-CN" sz="1200" dirty="0" smtClean="0">
                  <a:solidFill>
                    <a:srgbClr val="002060"/>
                  </a:solidFill>
                  <a:latin typeface="Calibri" charset="0"/>
                  <a:ea typeface="Calibri" charset="0"/>
                  <a:cs typeface="Calibri" charset="0"/>
                </a:rPr>
                <a:t>)</a:t>
              </a:r>
              <a:endParaRPr lang="zh-CN" altLang="en-US" sz="1200" b="1" kern="0" dirty="0">
                <a:solidFill>
                  <a:srgbClr val="002060"/>
                </a:solidFill>
                <a:latin typeface="Calibri" charset="0"/>
                <a:ea typeface="Calibri" charset="0"/>
                <a:cs typeface="Calibri" charset="0"/>
              </a:endParaRPr>
            </a:p>
          </p:txBody>
        </p:sp>
      </p:grpSp>
      <p:sp>
        <p:nvSpPr>
          <p:cNvPr id="35" name="矩形 131"/>
          <p:cNvSpPr/>
          <p:nvPr/>
        </p:nvSpPr>
        <p:spPr>
          <a:xfrm flipH="1">
            <a:off x="179510" y="3952343"/>
            <a:ext cx="752109" cy="1025815"/>
          </a:xfrm>
          <a:prstGeom prst="rect">
            <a:avLst/>
          </a:prstGeom>
          <a:solidFill>
            <a:schemeClr val="accent2">
              <a:lumMod val="40000"/>
              <a:lumOff val="60000"/>
            </a:schemeClr>
          </a:solidFill>
          <a:ln w="12700" cap="flat" cmpd="sng" algn="ctr">
            <a:noFill/>
            <a:prstDash val="solid"/>
            <a:miter lim="800000"/>
          </a:ln>
          <a:effectLst/>
        </p:spPr>
        <p:txBody>
          <a:bodyPr rtlCol="0" anchor="ctr"/>
          <a:lstStyle/>
          <a:p>
            <a:pPr algn="ctr"/>
            <a:r>
              <a:rPr lang="en-US" altLang="zh-CN" sz="1200" b="1" dirty="0" smtClean="0">
                <a:solidFill>
                  <a:schemeClr val="tx1">
                    <a:lumMod val="75000"/>
                    <a:lumOff val="25000"/>
                  </a:schemeClr>
                </a:solidFill>
                <a:latin typeface="Calibri" charset="0"/>
                <a:ea typeface="Calibri" charset="0"/>
                <a:cs typeface="Calibri" charset="0"/>
              </a:rPr>
              <a:t>Data </a:t>
            </a:r>
            <a:r>
              <a:rPr lang="en-US" altLang="zh-CN" sz="1200" b="1" dirty="0">
                <a:solidFill>
                  <a:schemeClr val="tx1">
                    <a:lumMod val="75000"/>
                    <a:lumOff val="25000"/>
                  </a:schemeClr>
                </a:solidFill>
                <a:latin typeface="Calibri" charset="0"/>
                <a:ea typeface="Calibri" charset="0"/>
                <a:cs typeface="Calibri" charset="0"/>
              </a:rPr>
              <a:t>sources</a:t>
            </a:r>
          </a:p>
        </p:txBody>
      </p:sp>
      <p:sp>
        <p:nvSpPr>
          <p:cNvPr id="36" name="矩形 131"/>
          <p:cNvSpPr/>
          <p:nvPr/>
        </p:nvSpPr>
        <p:spPr>
          <a:xfrm>
            <a:off x="2666825" y="3431997"/>
            <a:ext cx="1501780" cy="442522"/>
          </a:xfrm>
          <a:prstGeom prst="rect">
            <a:avLst/>
          </a:prstGeom>
          <a:solidFill>
            <a:srgbClr val="0E2D4F">
              <a:alpha val="79000"/>
            </a:srgbClr>
          </a:solidFill>
          <a:ln w="12700" cap="flat" cmpd="sng" algn="ctr">
            <a:noFill/>
            <a:prstDash val="solid"/>
            <a:miter lim="800000"/>
          </a:ln>
          <a:effectLst/>
        </p:spPr>
        <p:txBody>
          <a:bodyPr rtlCol="0" anchor="ctr"/>
          <a:lstStyle/>
          <a:p>
            <a:pPr lvl="0" algn="ctr"/>
            <a:r>
              <a:rPr lang="en-US" altLang="zh-CN" sz="1200" dirty="0" smtClean="0">
                <a:solidFill>
                  <a:schemeClr val="bg1"/>
                </a:solidFill>
                <a:latin typeface="Calibri" charset="0"/>
                <a:ea typeface="Calibri" charset="0"/>
                <a:cs typeface="Calibri" charset="0"/>
              </a:rPr>
              <a:t>Images</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
        <p:nvSpPr>
          <p:cNvPr id="37" name="Rounded Rectangle 59"/>
          <p:cNvSpPr/>
          <p:nvPr/>
        </p:nvSpPr>
        <p:spPr>
          <a:xfrm>
            <a:off x="2696270" y="3966118"/>
            <a:ext cx="1472335" cy="1025815"/>
          </a:xfrm>
          <a:prstGeom prst="roundRect">
            <a:avLst/>
          </a:prstGeom>
          <a:solidFill>
            <a:schemeClr val="tx2">
              <a:lumMod val="40000"/>
              <a:lumOff val="60000"/>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altLang="zh-CN" sz="1200" dirty="0">
                <a:solidFill>
                  <a:srgbClr val="002060"/>
                </a:solidFill>
                <a:latin typeface="Calibri" charset="0"/>
                <a:ea typeface="Calibri" charset="0"/>
                <a:cs typeface="Calibri" charset="0"/>
              </a:rPr>
              <a:t>Google </a:t>
            </a:r>
            <a:r>
              <a:rPr lang="en-US" altLang="zh-CN" sz="1200" dirty="0" smtClean="0">
                <a:solidFill>
                  <a:srgbClr val="002060"/>
                </a:solidFill>
                <a:latin typeface="Calibri" charset="0"/>
                <a:ea typeface="Calibri" charset="0"/>
                <a:cs typeface="Calibri" charset="0"/>
              </a:rPr>
              <a:t>map</a:t>
            </a:r>
          </a:p>
          <a:p>
            <a:pPr lvl="0"/>
            <a:r>
              <a:rPr lang="en-US" altLang="zh-CN" sz="1200" dirty="0" smtClean="0">
                <a:solidFill>
                  <a:srgbClr val="002060"/>
                </a:solidFill>
                <a:latin typeface="Calibri" charset="0"/>
                <a:ea typeface="Calibri" charset="0"/>
                <a:cs typeface="Calibri" charset="0"/>
              </a:rPr>
              <a:t>(</a:t>
            </a:r>
            <a:r>
              <a:rPr lang="en-US" altLang="zh-CN" sz="1200" dirty="0">
                <a:solidFill>
                  <a:srgbClr val="002060"/>
                </a:solidFill>
                <a:latin typeface="Calibri" charset="0"/>
                <a:ea typeface="Calibri" charset="0"/>
                <a:cs typeface="Calibri" charset="0"/>
              </a:rPr>
              <a:t>Google earth </a:t>
            </a:r>
            <a:r>
              <a:rPr lang="en-US" altLang="zh-CN" sz="1200" dirty="0" smtClean="0">
                <a:solidFill>
                  <a:srgbClr val="002060"/>
                </a:solidFill>
                <a:latin typeface="Calibri" charset="0"/>
                <a:ea typeface="Calibri" charset="0"/>
                <a:cs typeface="Calibri" charset="0"/>
              </a:rPr>
              <a:t>)</a:t>
            </a:r>
          </a:p>
          <a:p>
            <a:pPr lvl="0"/>
            <a:r>
              <a:rPr lang="en-US" altLang="zh-CN" sz="1200" kern="0" dirty="0" smtClean="0">
                <a:solidFill>
                  <a:srgbClr val="002060"/>
                </a:solidFill>
                <a:latin typeface="Calibri" charset="0"/>
                <a:ea typeface="Calibri" charset="0"/>
                <a:cs typeface="Calibri" charset="0"/>
              </a:rPr>
              <a:t>NASA</a:t>
            </a:r>
            <a:endParaRPr lang="zh-CN" altLang="en-US" sz="1200" kern="0" dirty="0">
              <a:solidFill>
                <a:srgbClr val="002060"/>
              </a:solidFill>
              <a:latin typeface="Calibri" charset="0"/>
              <a:ea typeface="Calibri" charset="0"/>
              <a:cs typeface="Calibri" charset="0"/>
            </a:endParaRPr>
          </a:p>
        </p:txBody>
      </p:sp>
      <p:sp>
        <p:nvSpPr>
          <p:cNvPr id="38" name="文本框 37"/>
          <p:cNvSpPr txBox="1"/>
          <p:nvPr/>
        </p:nvSpPr>
        <p:spPr>
          <a:xfrm>
            <a:off x="175150" y="5108775"/>
            <a:ext cx="8785848" cy="369332"/>
          </a:xfrm>
          <a:prstGeom prst="rect">
            <a:avLst/>
          </a:prstGeom>
          <a:solidFill>
            <a:schemeClr val="accent2"/>
          </a:solidFill>
        </p:spPr>
        <p:txBody>
          <a:bodyPr wrap="square" rtlCol="0">
            <a:spAutoFit/>
          </a:bodyPr>
          <a:lstStyle/>
          <a:p>
            <a:pPr algn="ctr"/>
            <a:r>
              <a:rPr lang="en-US" altLang="zh-CN" dirty="0" smtClean="0">
                <a:solidFill>
                  <a:srgbClr val="000000"/>
                </a:solidFill>
                <a:latin typeface="Calibri" charset="0"/>
                <a:ea typeface="Calibri" charset="0"/>
                <a:cs typeface="Calibri" charset="0"/>
              </a:rPr>
              <a:t>In China, there are some other resources of data</a:t>
            </a:r>
            <a:endParaRPr lang="zh-CN" altLang="en-US" dirty="0">
              <a:latin typeface="Calibri" charset="0"/>
              <a:ea typeface="Calibri" charset="0"/>
              <a:cs typeface="Calibri" charset="0"/>
            </a:endParaRPr>
          </a:p>
        </p:txBody>
      </p:sp>
      <p:sp>
        <p:nvSpPr>
          <p:cNvPr id="50" name="矩形 131"/>
          <p:cNvSpPr/>
          <p:nvPr/>
        </p:nvSpPr>
        <p:spPr>
          <a:xfrm>
            <a:off x="180727" y="5571694"/>
            <a:ext cx="8766873" cy="442521"/>
          </a:xfrm>
          <a:prstGeom prst="rect">
            <a:avLst/>
          </a:prstGeom>
          <a:solidFill>
            <a:srgbClr val="0E2D4F">
              <a:alpha val="79000"/>
            </a:srgbClr>
          </a:solidFill>
          <a:ln w="12700" cap="flat" cmpd="sng" algn="ctr">
            <a:noFill/>
            <a:prstDash val="solid"/>
            <a:miter lim="800000"/>
          </a:ln>
          <a:effectLst/>
        </p:spPr>
        <p:txBody>
          <a:bodyPr rtlCol="0" anchor="ctr"/>
          <a:lstStyle/>
          <a:p>
            <a:pPr lvl="0" algn="ctr"/>
            <a:r>
              <a:rPr lang="en-US" altLang="zh-CN" sz="1200" dirty="0" smtClean="0">
                <a:solidFill>
                  <a:schemeClr val="bg1"/>
                </a:solidFill>
                <a:latin typeface="Calibri" charset="0"/>
                <a:ea typeface="Calibri" charset="0"/>
                <a:cs typeface="Calibri" charset="0"/>
              </a:rPr>
              <a:t>Baidu map, Baidu pictures, </a:t>
            </a:r>
            <a:r>
              <a:rPr lang="en-US" altLang="zh-CN" sz="1200" dirty="0" err="1" smtClean="0">
                <a:solidFill>
                  <a:schemeClr val="bg1"/>
                </a:solidFill>
                <a:latin typeface="Calibri" charset="0"/>
                <a:ea typeface="Calibri" charset="0"/>
                <a:cs typeface="Calibri" charset="0"/>
              </a:rPr>
              <a:t>Wechat</a:t>
            </a:r>
            <a:r>
              <a:rPr lang="en-US" altLang="zh-CN" sz="1200" dirty="0" smtClean="0">
                <a:solidFill>
                  <a:schemeClr val="bg1"/>
                </a:solidFill>
                <a:latin typeface="Calibri" charset="0"/>
                <a:ea typeface="Calibri" charset="0"/>
                <a:cs typeface="Calibri" charset="0"/>
              </a:rPr>
              <a:t>, </a:t>
            </a:r>
            <a:r>
              <a:rPr lang="en-US" altLang="zh-CN" sz="1200" dirty="0" err="1" smtClean="0">
                <a:solidFill>
                  <a:schemeClr val="bg1"/>
                </a:solidFill>
                <a:latin typeface="Calibri" charset="0"/>
                <a:ea typeface="Calibri" charset="0"/>
                <a:cs typeface="Calibri" charset="0"/>
              </a:rPr>
              <a:t>Sina</a:t>
            </a:r>
            <a:r>
              <a:rPr lang="en-US" altLang="zh-CN" sz="1200" dirty="0" smtClean="0">
                <a:solidFill>
                  <a:schemeClr val="bg1"/>
                </a:solidFill>
                <a:latin typeface="Calibri" charset="0"/>
                <a:ea typeface="Calibri" charset="0"/>
                <a:cs typeface="Calibri" charset="0"/>
              </a:rPr>
              <a:t> microblog </a:t>
            </a:r>
            <a:endParaRPr kumimoji="0" lang="zh-CN" altLang="en-US" sz="1200" b="1" i="0" u="none" strike="noStrike" kern="0" cap="none" spc="0" normalizeH="0" baseline="0" noProof="0" dirty="0">
              <a:ln>
                <a:noFill/>
              </a:ln>
              <a:solidFill>
                <a:schemeClr val="bg1"/>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1940172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251520" y="1094678"/>
            <a:ext cx="2304256" cy="4778569"/>
          </a:xfrm>
          <a:prstGeom prst="rect">
            <a:avLst/>
          </a:prstGeom>
        </p:spPr>
      </p:pic>
      <p:sp>
        <p:nvSpPr>
          <p:cNvPr id="4" name="矩形 3"/>
          <p:cNvSpPr/>
          <p:nvPr/>
        </p:nvSpPr>
        <p:spPr>
          <a:xfrm>
            <a:off x="251520" y="4275967"/>
            <a:ext cx="2304256"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15816" y="1251632"/>
            <a:ext cx="5256584" cy="830997"/>
          </a:xfrm>
          <a:prstGeom prst="rect">
            <a:avLst/>
          </a:prstGeom>
          <a:noFill/>
        </p:spPr>
        <p:txBody>
          <a:bodyPr wrap="square" rtlCol="0">
            <a:spAutoFit/>
          </a:bodyPr>
          <a:lstStyle/>
          <a:p>
            <a:r>
              <a:rPr lang="en-US" altLang="zh-CN" sz="1600" dirty="0"/>
              <a:t>WEWORK: </a:t>
            </a:r>
            <a:r>
              <a:rPr lang="en-US" altLang="zh-CN" sz="1600" dirty="0">
                <a:hlinkClick r:id="rId4"/>
              </a:rPr>
              <a:t>https://www.wework.com</a:t>
            </a:r>
            <a:endParaRPr lang="en-US" altLang="zh-CN" sz="1600" dirty="0"/>
          </a:p>
          <a:p>
            <a:r>
              <a:rPr lang="en-US" altLang="zh-CN" sz="1600" dirty="0">
                <a:solidFill>
                  <a:prstClr val="black"/>
                </a:solidFill>
              </a:rPr>
              <a:t>WELIVE: </a:t>
            </a:r>
            <a:r>
              <a:rPr lang="en-US" altLang="zh-CN" sz="1600" dirty="0">
                <a:solidFill>
                  <a:prstClr val="black"/>
                </a:solidFill>
                <a:hlinkClick r:id="rId5"/>
              </a:rPr>
              <a:t>https://www.welive.com</a:t>
            </a:r>
            <a:endParaRPr lang="en-US" altLang="zh-CN" sz="1600" dirty="0">
              <a:solidFill>
                <a:prstClr val="black"/>
              </a:solidFill>
            </a:endParaRPr>
          </a:p>
          <a:p>
            <a:r>
              <a:rPr lang="en-US" altLang="zh-CN" sz="1600" dirty="0">
                <a:solidFill>
                  <a:prstClr val="black"/>
                </a:solidFill>
              </a:rPr>
              <a:t>WEGROW: </a:t>
            </a:r>
            <a:r>
              <a:rPr lang="en-US" altLang="zh-CN" sz="1600" dirty="0">
                <a:solidFill>
                  <a:prstClr val="black"/>
                </a:solidFill>
                <a:hlinkClick r:id="rId6"/>
              </a:rPr>
              <a:t>https://wegrowapp.com/</a:t>
            </a:r>
            <a:endParaRPr lang="en-US" altLang="zh-CN" sz="1600" dirty="0">
              <a:solidFill>
                <a:prstClr val="black"/>
              </a:solidFill>
            </a:endParaRPr>
          </a:p>
        </p:txBody>
      </p:sp>
      <p:sp>
        <p:nvSpPr>
          <p:cNvPr id="7" name="文本框 6"/>
          <p:cNvSpPr txBox="1"/>
          <p:nvPr/>
        </p:nvSpPr>
        <p:spPr>
          <a:xfrm>
            <a:off x="2773567" y="3188877"/>
            <a:ext cx="6120680" cy="2462213"/>
          </a:xfrm>
          <a:prstGeom prst="rect">
            <a:avLst/>
          </a:prstGeom>
          <a:noFill/>
        </p:spPr>
        <p:txBody>
          <a:bodyPr wrap="square" rtlCol="0">
            <a:spAutoFit/>
          </a:bodyPr>
          <a:lstStyle/>
          <a:p>
            <a:pPr algn="just"/>
            <a:r>
              <a:rPr lang="en-US" altLang="zh-CN" sz="1400" dirty="0" err="1"/>
              <a:t>WeWork</a:t>
            </a:r>
            <a:r>
              <a:rPr lang="en-US" altLang="zh-CN" sz="1400" dirty="0"/>
              <a:t> is an American company which provides shared workspaces, technology startup subculture communities, and services for entrepreneurs, freelancers, startups, small businesses and large enterprises. Founded in 2010, it is headquartered in New York City. </a:t>
            </a:r>
            <a:r>
              <a:rPr lang="en-US" altLang="zh-CN" sz="1400" dirty="0" err="1"/>
              <a:t>WeWork</a:t>
            </a:r>
            <a:r>
              <a:rPr lang="en-US" altLang="zh-CN" sz="1400" dirty="0"/>
              <a:t> has a current valuation of roughly US$20 billion and manages 10 million square feet of office space.</a:t>
            </a:r>
          </a:p>
          <a:p>
            <a:endParaRPr lang="en-US" altLang="zh-CN" sz="1400" dirty="0"/>
          </a:p>
          <a:p>
            <a:pPr algn="just"/>
            <a:r>
              <a:rPr lang="en-US" altLang="zh-CN" sz="1400" dirty="0" err="1"/>
              <a:t>WeWork</a:t>
            </a:r>
            <a:r>
              <a:rPr lang="en-US" altLang="zh-CN" sz="1400" dirty="0"/>
              <a:t> designs and builds physical and virtual shared spaces and office services for entrepreneurs and companies. The company’s 100,000+ members have access to health insurance, an internal social network, social events and workshops, and an annual summer retreat. </a:t>
            </a:r>
            <a:endParaRPr lang="zh-CN" altLang="en-US" sz="1400" dirty="0"/>
          </a:p>
        </p:txBody>
      </p:sp>
      <p:sp>
        <p:nvSpPr>
          <p:cNvPr id="8" name="文本框 7"/>
          <p:cNvSpPr txBox="1"/>
          <p:nvPr/>
        </p:nvSpPr>
        <p:spPr>
          <a:xfrm>
            <a:off x="2748053" y="2691791"/>
            <a:ext cx="5974897" cy="369332"/>
          </a:xfrm>
          <a:prstGeom prst="rect">
            <a:avLst/>
          </a:prstGeom>
          <a:noFill/>
        </p:spPr>
        <p:txBody>
          <a:bodyPr wrap="square" rtlCol="0">
            <a:spAutoFit/>
          </a:bodyPr>
          <a:lstStyle/>
          <a:p>
            <a:r>
              <a:rPr lang="en-US" altLang="zh-CN" dirty="0" smtClean="0"/>
              <a:t>We can scan the basic information about </a:t>
            </a:r>
            <a:r>
              <a:rPr lang="en-US" altLang="zh-CN" dirty="0" err="1" smtClean="0"/>
              <a:t>wework</a:t>
            </a:r>
            <a:r>
              <a:rPr lang="en-US" altLang="zh-CN" dirty="0" smtClean="0"/>
              <a:t> </a:t>
            </a:r>
            <a:endParaRPr lang="zh-CN" altLang="en-US" dirty="0"/>
          </a:p>
        </p:txBody>
      </p:sp>
      <p:sp>
        <p:nvSpPr>
          <p:cNvPr id="12" name="标题 2"/>
          <p:cNvSpPr txBox="1">
            <a:spLocks/>
          </p:cNvSpPr>
          <p:nvPr/>
        </p:nvSpPr>
        <p:spPr>
          <a:xfrm>
            <a:off x="539552" y="66406"/>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sz="2000" b="1" dirty="0">
              <a:solidFill>
                <a:srgbClr val="002060"/>
              </a:solidFill>
              <a:ea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6912"/>
            <a:ext cx="8515350" cy="576064"/>
          </a:xfrm>
        </p:spPr>
        <p:txBody>
          <a:bodyPr/>
          <a:lstStyle/>
          <a:p>
            <a:r>
              <a:rPr lang="en-US" altLang="zh-CN" dirty="0">
                <a:ea typeface="Arial" panose="020B0604020202020204" pitchFamily="34" charset="0"/>
                <a:cs typeface="Arial" panose="020B0604020202020204" pitchFamily="34" charset="0"/>
              </a:rPr>
              <a:t>Case study: sharing work</a:t>
            </a:r>
            <a:r>
              <a:rPr lang="zh-CN" altLang="en-US" dirty="0">
                <a:ea typeface="Arial" panose="020B0604020202020204" pitchFamily="34" charset="0"/>
                <a:cs typeface="Arial" panose="020B0604020202020204" pitchFamily="34" charset="0"/>
              </a:rPr>
              <a:t>：</a:t>
            </a:r>
            <a:r>
              <a:rPr lang="en-US" altLang="zh-CN" dirty="0" err="1">
                <a:ea typeface="Arial" panose="020B0604020202020204" pitchFamily="34" charset="0"/>
                <a:cs typeface="Arial" panose="020B0604020202020204" pitchFamily="34" charset="0"/>
              </a:rPr>
              <a:t>Wework</a:t>
            </a:r>
            <a:r>
              <a:rPr lang="en-US" altLang="zh-CN" dirty="0">
                <a:ea typeface="Arial" panose="020B0604020202020204" pitchFamily="34" charset="0"/>
                <a:cs typeface="Arial" panose="020B0604020202020204" pitchFamily="34" charset="0"/>
              </a:rPr>
              <a:t> in London South End</a:t>
            </a:r>
            <a:r>
              <a:rPr lang="zh-CN" altLang="en-US" dirty="0">
                <a:ea typeface="Arial" panose="020B0604020202020204" pitchFamily="34" charset="0"/>
                <a:cs typeface="Arial" panose="020B0604020202020204" pitchFamily="34" charset="0"/>
              </a:rPr>
              <a:t>，</a:t>
            </a:r>
            <a:r>
              <a:rPr lang="en-US" altLang="zh-CN" dirty="0" smtClean="0">
                <a:ea typeface="Arial" panose="020B0604020202020204" pitchFamily="34" charset="0"/>
                <a:cs typeface="Arial" panose="020B0604020202020204" pitchFamily="34" charset="0"/>
              </a:rPr>
              <a:t>UK</a:t>
            </a:r>
            <a:endParaRPr lang="en-US" dirty="0"/>
          </a:p>
        </p:txBody>
      </p:sp>
    </p:spTree>
    <p:extLst>
      <p:ext uri="{BB962C8B-B14F-4D97-AF65-F5344CB8AC3E}">
        <p14:creationId xmlns:p14="http://schemas.microsoft.com/office/powerpoint/2010/main" val="322674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1052736"/>
            <a:ext cx="7920880" cy="954107"/>
          </a:xfrm>
          <a:prstGeom prst="rect">
            <a:avLst/>
          </a:prstGeom>
          <a:noFill/>
        </p:spPr>
        <p:txBody>
          <a:bodyPr wrap="square" rtlCol="0">
            <a:spAutoFit/>
          </a:bodyPr>
          <a:lstStyle/>
          <a:p>
            <a:r>
              <a:rPr lang="en-US" altLang="zh-CN" sz="1400" dirty="0" err="1"/>
              <a:t>WeWork</a:t>
            </a:r>
            <a:r>
              <a:rPr lang="en-US" altLang="zh-CN" sz="1400" dirty="0"/>
              <a:t> has more than 2000 employees and has locations in 59 cities and 20 countries including  </a:t>
            </a:r>
            <a:r>
              <a:rPr lang="en-US" altLang="zh-CN" sz="1400" u="sng" dirty="0"/>
              <a:t>Australia,  Argentina, Brazil, Canada, China, Colombia, France, Germany, India, Ireland, Israel, Japan, Mexico, Netherlands, Peru, Singapore, South Korea, Spain and United  Kingdom.</a:t>
            </a:r>
          </a:p>
          <a:p>
            <a:endParaRPr lang="zh-CN" altLang="en-US" sz="1400" dirty="0"/>
          </a:p>
        </p:txBody>
      </p:sp>
      <p:grpSp>
        <p:nvGrpSpPr>
          <p:cNvPr id="4" name="组合 3"/>
          <p:cNvGrpSpPr/>
          <p:nvPr/>
        </p:nvGrpSpPr>
        <p:grpSpPr>
          <a:xfrm>
            <a:off x="395536" y="1776955"/>
            <a:ext cx="3960440" cy="3984122"/>
            <a:chOff x="2551182" y="693262"/>
            <a:chExt cx="2071448" cy="2304520"/>
          </a:xfrm>
        </p:grpSpPr>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1182" y="693262"/>
              <a:ext cx="2071448" cy="559015"/>
            </a:xfrm>
            <a:prstGeom prst="rect">
              <a:avLst/>
            </a:prstGeom>
          </p:spPr>
        </p:pic>
        <p:pic>
          <p:nvPicPr>
            <p:cNvPr id="6" name="图片 5"/>
            <p:cNvPicPr>
              <a:picLocks noChangeAspect="1"/>
            </p:cNvPicPr>
            <p:nvPr/>
          </p:nvPicPr>
          <p:blipFill>
            <a:blip r:embed="rId3"/>
            <a:stretch>
              <a:fillRect/>
            </a:stretch>
          </p:blipFill>
          <p:spPr>
            <a:xfrm>
              <a:off x="2551182" y="1116161"/>
              <a:ext cx="2071448" cy="1881621"/>
            </a:xfrm>
            <a:prstGeom prst="rect">
              <a:avLst/>
            </a:prstGeom>
          </p:spPr>
        </p:pic>
      </p:grpSp>
      <p:pic>
        <p:nvPicPr>
          <p:cNvPr id="7" name="图片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16016" y="2508076"/>
            <a:ext cx="3688432" cy="946377"/>
          </a:xfrm>
          <a:prstGeom prst="rect">
            <a:avLst/>
          </a:prstGeom>
        </p:spPr>
      </p:pic>
      <p:sp>
        <p:nvSpPr>
          <p:cNvPr id="8" name="文本框 7"/>
          <p:cNvSpPr txBox="1"/>
          <p:nvPr/>
        </p:nvSpPr>
        <p:spPr>
          <a:xfrm>
            <a:off x="4411961" y="2075510"/>
            <a:ext cx="4342121" cy="369332"/>
          </a:xfrm>
          <a:prstGeom prst="rect">
            <a:avLst/>
          </a:prstGeom>
          <a:noFill/>
        </p:spPr>
        <p:txBody>
          <a:bodyPr wrap="square" rtlCol="0">
            <a:spAutoFit/>
          </a:bodyPr>
          <a:lstStyle/>
          <a:p>
            <a:r>
              <a:rPr lang="en-US" altLang="zh-CN" dirty="0" smtClean="0"/>
              <a:t>There </a:t>
            </a:r>
            <a:r>
              <a:rPr lang="en-US" altLang="zh-CN" dirty="0"/>
              <a:t>are 32 </a:t>
            </a:r>
            <a:r>
              <a:rPr lang="en-US" altLang="zh-CN" dirty="0" err="1"/>
              <a:t>WeWork</a:t>
            </a:r>
            <a:r>
              <a:rPr lang="en-US" altLang="zh-CN" dirty="0"/>
              <a:t> offices in London</a:t>
            </a:r>
          </a:p>
        </p:txBody>
      </p:sp>
      <p:sp>
        <p:nvSpPr>
          <p:cNvPr id="9" name="文本框 8"/>
          <p:cNvSpPr txBox="1"/>
          <p:nvPr/>
        </p:nvSpPr>
        <p:spPr>
          <a:xfrm>
            <a:off x="4411960" y="3656139"/>
            <a:ext cx="4120480" cy="956875"/>
          </a:xfrm>
          <a:prstGeom prst="rect">
            <a:avLst/>
          </a:prstGeom>
          <a:noFill/>
        </p:spPr>
        <p:txBody>
          <a:bodyPr wrap="square" rtlCol="0">
            <a:spAutoFit/>
          </a:bodyPr>
          <a:lstStyle/>
          <a:p>
            <a:pPr algn="just"/>
            <a:r>
              <a:rPr lang="en-US" altLang="zh-CN" sz="1400" dirty="0"/>
              <a:t>We can find basic information about </a:t>
            </a:r>
            <a:r>
              <a:rPr lang="en-US" altLang="zh-CN" sz="1400" dirty="0" err="1"/>
              <a:t>wework</a:t>
            </a:r>
            <a:r>
              <a:rPr lang="en-US" altLang="zh-CN" sz="1400" dirty="0"/>
              <a:t> in London, and the reason to choose someplace. Besides, we can catch the detail information about every </a:t>
            </a:r>
            <a:r>
              <a:rPr lang="en-US" altLang="zh-CN" sz="1400" dirty="0" err="1"/>
              <a:t>coworking</a:t>
            </a:r>
            <a:r>
              <a:rPr lang="en-US" altLang="zh-CN" sz="1400" dirty="0"/>
              <a:t> space.</a:t>
            </a:r>
          </a:p>
        </p:txBody>
      </p:sp>
      <p:sp>
        <p:nvSpPr>
          <p:cNvPr id="11" name="文本框 10"/>
          <p:cNvSpPr txBox="1"/>
          <p:nvPr/>
        </p:nvSpPr>
        <p:spPr>
          <a:xfrm>
            <a:off x="4411960" y="4814700"/>
            <a:ext cx="4120480" cy="307777"/>
          </a:xfrm>
          <a:prstGeom prst="rect">
            <a:avLst/>
          </a:prstGeom>
          <a:noFill/>
        </p:spPr>
        <p:txBody>
          <a:bodyPr wrap="square" rtlCol="0">
            <a:spAutoFit/>
          </a:bodyPr>
          <a:lstStyle/>
          <a:p>
            <a:r>
              <a:rPr lang="en-US" altLang="zh-CN" sz="1400" dirty="0"/>
              <a:t>WEWORK:  </a:t>
            </a:r>
            <a:r>
              <a:rPr lang="en-US" altLang="zh-CN" sz="1400" dirty="0">
                <a:hlinkClick r:id="rId5"/>
              </a:rPr>
              <a:t>https://www.wework.com</a:t>
            </a:r>
            <a:endParaRPr lang="en-US" altLang="zh-CN" sz="1400" dirty="0"/>
          </a:p>
        </p:txBody>
      </p:sp>
      <p:sp>
        <p:nvSpPr>
          <p:cNvPr id="12" name="标题 2"/>
          <p:cNvSpPr txBox="1">
            <a:spLocks/>
          </p:cNvSpPr>
          <p:nvPr/>
        </p:nvSpPr>
        <p:spPr>
          <a:xfrm>
            <a:off x="645740" y="87837"/>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sz="20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altLang="zh-CN" dirty="0">
                <a:latin typeface="Arial" panose="020B0604020202020204" pitchFamily="34" charset="0"/>
                <a:ea typeface="Arial" panose="020B0604020202020204" pitchFamily="34" charset="0"/>
                <a:cs typeface="Arial" panose="020B0604020202020204" pitchFamily="34" charset="0"/>
              </a:rPr>
              <a:t>General information</a:t>
            </a:r>
          </a:p>
        </p:txBody>
      </p:sp>
    </p:spTree>
    <p:extLst>
      <p:ext uri="{BB962C8B-B14F-4D97-AF65-F5344CB8AC3E}">
        <p14:creationId xmlns:p14="http://schemas.microsoft.com/office/powerpoint/2010/main" val="3907024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3834" y="1427410"/>
            <a:ext cx="5570294" cy="2808312"/>
            <a:chOff x="23700" y="972145"/>
            <a:chExt cx="7972236" cy="3952381"/>
          </a:xfrm>
        </p:grpSpPr>
        <p:pic>
          <p:nvPicPr>
            <p:cNvPr id="2" name="图片 1"/>
            <p:cNvPicPr>
              <a:picLocks noChangeAspect="1"/>
            </p:cNvPicPr>
            <p:nvPr/>
          </p:nvPicPr>
          <p:blipFill>
            <a:blip r:embed="rId3"/>
            <a:stretch>
              <a:fillRect/>
            </a:stretch>
          </p:blipFill>
          <p:spPr>
            <a:xfrm>
              <a:off x="23700" y="972145"/>
              <a:ext cx="4152381" cy="3952381"/>
            </a:xfrm>
            <a:prstGeom prst="rect">
              <a:avLst/>
            </a:prstGeom>
          </p:spPr>
        </p:pic>
        <p:pic>
          <p:nvPicPr>
            <p:cNvPr id="4" name="图片 3"/>
            <p:cNvPicPr>
              <a:picLocks noChangeAspect="1"/>
            </p:cNvPicPr>
            <p:nvPr/>
          </p:nvPicPr>
          <p:blipFill>
            <a:blip r:embed="rId4"/>
            <a:stretch>
              <a:fillRect/>
            </a:stretch>
          </p:blipFill>
          <p:spPr>
            <a:xfrm>
              <a:off x="3995936" y="1038812"/>
              <a:ext cx="4000000" cy="3885714"/>
            </a:xfrm>
            <a:prstGeom prst="rect">
              <a:avLst/>
            </a:prstGeom>
          </p:spPr>
        </p:pic>
      </p:grpSp>
      <p:sp>
        <p:nvSpPr>
          <p:cNvPr id="6" name="文本框 5"/>
          <p:cNvSpPr txBox="1"/>
          <p:nvPr/>
        </p:nvSpPr>
        <p:spPr>
          <a:xfrm>
            <a:off x="251520" y="1124744"/>
            <a:ext cx="5472608" cy="369332"/>
          </a:xfrm>
          <a:prstGeom prst="rect">
            <a:avLst/>
          </a:prstGeom>
          <a:noFill/>
        </p:spPr>
        <p:txBody>
          <a:bodyPr wrap="square" rtlCol="0">
            <a:spAutoFit/>
          </a:bodyPr>
          <a:lstStyle/>
          <a:p>
            <a:r>
              <a:rPr lang="en-US" altLang="zh-CN" dirty="0" smtClean="0"/>
              <a:t>There </a:t>
            </a:r>
            <a:r>
              <a:rPr lang="en-US" altLang="zh-CN" dirty="0"/>
              <a:t>are </a:t>
            </a:r>
            <a:r>
              <a:rPr lang="en-US" altLang="zh-CN" dirty="0" smtClean="0"/>
              <a:t>4 </a:t>
            </a:r>
            <a:r>
              <a:rPr lang="en-US" altLang="zh-CN" dirty="0" err="1"/>
              <a:t>WeWork</a:t>
            </a:r>
            <a:r>
              <a:rPr lang="en-US" altLang="zh-CN" dirty="0"/>
              <a:t> offices in </a:t>
            </a:r>
            <a:r>
              <a:rPr lang="en-US" altLang="zh-CN" dirty="0">
                <a:latin typeface="Arial" panose="020B0604020202020204"/>
                <a:cs typeface="Arial" panose="020B0604020202020204"/>
              </a:rPr>
              <a:t>in London South End</a:t>
            </a:r>
            <a:endParaRPr lang="en-US" altLang="zh-CN" dirty="0"/>
          </a:p>
        </p:txBody>
      </p:sp>
      <p:sp>
        <p:nvSpPr>
          <p:cNvPr id="7" name="文本框 6"/>
          <p:cNvSpPr txBox="1"/>
          <p:nvPr/>
        </p:nvSpPr>
        <p:spPr>
          <a:xfrm>
            <a:off x="251521" y="4379738"/>
            <a:ext cx="5358335" cy="1169551"/>
          </a:xfrm>
          <a:prstGeom prst="rect">
            <a:avLst/>
          </a:prstGeom>
          <a:noFill/>
        </p:spPr>
        <p:txBody>
          <a:bodyPr wrap="square" rtlCol="0">
            <a:spAutoFit/>
          </a:bodyPr>
          <a:lstStyle/>
          <a:p>
            <a:pPr algn="just"/>
            <a:r>
              <a:rPr lang="en-US" altLang="zh-CN" sz="1400" b="1" dirty="0"/>
              <a:t>Why they choose South Bank?</a:t>
            </a:r>
          </a:p>
          <a:p>
            <a:pPr algn="just"/>
            <a:r>
              <a:rPr lang="en-US" altLang="zh-CN" sz="1400" dirty="0"/>
              <a:t>With theatres, galleries, dance companies, and film studios, South Bank is always bustling with cultural events. Businesses in entertainment, hospitality, and tourism are attracted to South Bank office space for its scenic strolls and abundant art venues. </a:t>
            </a:r>
            <a:endParaRPr lang="zh-CN" altLang="en-US" sz="1400" dirty="0"/>
          </a:p>
        </p:txBody>
      </p:sp>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8050" y="1532287"/>
            <a:ext cx="3023902" cy="1745414"/>
          </a:xfrm>
          <a:prstGeom prst="rect">
            <a:avLst/>
          </a:prstGeom>
        </p:spPr>
      </p:pic>
      <p:pic>
        <p:nvPicPr>
          <p:cNvPr id="10" name="图片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8685" y="3356330"/>
            <a:ext cx="2993267" cy="1397099"/>
          </a:xfrm>
          <a:prstGeom prst="rect">
            <a:avLst/>
          </a:prstGeom>
        </p:spPr>
      </p:pic>
      <p:sp>
        <p:nvSpPr>
          <p:cNvPr id="9" name="文本框 8"/>
          <p:cNvSpPr txBox="1"/>
          <p:nvPr/>
        </p:nvSpPr>
        <p:spPr>
          <a:xfrm>
            <a:off x="5600555" y="4897444"/>
            <a:ext cx="3229525" cy="584775"/>
          </a:xfrm>
          <a:prstGeom prst="rect">
            <a:avLst/>
          </a:prstGeom>
          <a:noFill/>
        </p:spPr>
        <p:txBody>
          <a:bodyPr wrap="square" rtlCol="0">
            <a:spAutoFit/>
          </a:bodyPr>
          <a:lstStyle/>
          <a:p>
            <a:pPr algn="ctr"/>
            <a:r>
              <a:rPr lang="en-US" altLang="zh-CN" sz="1600" dirty="0">
                <a:solidFill>
                  <a:srgbClr val="000090"/>
                </a:solidFill>
              </a:rPr>
              <a:t>We can get the detail information including locations.</a:t>
            </a:r>
            <a:endParaRPr lang="zh-CN" altLang="en-US" sz="1600" dirty="0">
              <a:solidFill>
                <a:srgbClr val="000090"/>
              </a:solidFill>
            </a:endParaRPr>
          </a:p>
        </p:txBody>
      </p:sp>
      <p:sp>
        <p:nvSpPr>
          <p:cNvPr id="11" name="标题 2"/>
          <p:cNvSpPr txBox="1">
            <a:spLocks/>
          </p:cNvSpPr>
          <p:nvPr/>
        </p:nvSpPr>
        <p:spPr>
          <a:xfrm>
            <a:off x="645740" y="87837"/>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sz="20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altLang="zh-CN" dirty="0">
                <a:latin typeface="Arial" panose="020B0604020202020204" pitchFamily="34" charset="0"/>
                <a:ea typeface="Arial" panose="020B0604020202020204" pitchFamily="34" charset="0"/>
                <a:cs typeface="Arial" panose="020B0604020202020204" pitchFamily="34" charset="0"/>
              </a:rPr>
              <a:t>Detail </a:t>
            </a:r>
            <a:r>
              <a:rPr lang="en-US" altLang="zh-CN" dirty="0" smtClean="0">
                <a:latin typeface="Arial" panose="020B0604020202020204" pitchFamily="34" charset="0"/>
                <a:ea typeface="Arial" panose="020B0604020202020204" pitchFamily="34" charset="0"/>
                <a:cs typeface="Arial" panose="020B0604020202020204" pitchFamily="34" charset="0"/>
              </a:rPr>
              <a:t>information</a:t>
            </a:r>
            <a:endParaRPr lang="en-US" dirty="0"/>
          </a:p>
        </p:txBody>
      </p:sp>
    </p:spTree>
    <p:extLst>
      <p:ext uri="{BB962C8B-B14F-4D97-AF65-F5344CB8AC3E}">
        <p14:creationId xmlns:p14="http://schemas.microsoft.com/office/powerpoint/2010/main" val="2492004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1368" y="1359933"/>
            <a:ext cx="5400600" cy="3946593"/>
          </a:xfrm>
          <a:prstGeom prst="rect">
            <a:avLst/>
          </a:prstGeom>
        </p:spPr>
      </p:pic>
      <p:sp>
        <p:nvSpPr>
          <p:cNvPr id="4" name="文本框 3"/>
          <p:cNvSpPr txBox="1"/>
          <p:nvPr/>
        </p:nvSpPr>
        <p:spPr>
          <a:xfrm>
            <a:off x="131368" y="5445224"/>
            <a:ext cx="5076056" cy="523220"/>
          </a:xfrm>
          <a:prstGeom prst="rect">
            <a:avLst/>
          </a:prstGeom>
          <a:noFill/>
        </p:spPr>
        <p:txBody>
          <a:bodyPr wrap="square" rtlCol="0">
            <a:spAutoFit/>
          </a:bodyPr>
          <a:lstStyle/>
          <a:p>
            <a:r>
              <a:rPr lang="en-US" altLang="zh-CN" sz="1400" dirty="0"/>
              <a:t>Photos, videos, posts, events, locations and reviews are available in Twitter, Instagram, Facebook, and Linked in.</a:t>
            </a:r>
            <a:endParaRPr lang="zh-CN" altLang="en-US" sz="1400" dirty="0"/>
          </a:p>
        </p:txBody>
      </p:sp>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134" y="1354435"/>
            <a:ext cx="3516303" cy="1786534"/>
          </a:xfrm>
          <a:prstGeom prst="rect">
            <a:avLst/>
          </a:prstGeom>
        </p:spPr>
      </p:pic>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31968" y="3210109"/>
            <a:ext cx="3532468" cy="2096416"/>
          </a:xfrm>
          <a:prstGeom prst="rect">
            <a:avLst/>
          </a:prstGeom>
        </p:spPr>
      </p:pic>
    </p:spTree>
    <p:extLst>
      <p:ext uri="{BB962C8B-B14F-4D97-AF65-F5344CB8AC3E}">
        <p14:creationId xmlns:p14="http://schemas.microsoft.com/office/powerpoint/2010/main" val="1639932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139952" y="5733779"/>
            <a:ext cx="5004048" cy="307777"/>
          </a:xfrm>
          <a:prstGeom prst="rect">
            <a:avLst/>
          </a:prstGeom>
          <a:noFill/>
        </p:spPr>
        <p:txBody>
          <a:bodyPr wrap="square" rtlCol="0">
            <a:spAutoFit/>
          </a:bodyPr>
          <a:lstStyle/>
          <a:p>
            <a:r>
              <a:rPr lang="en-US" altLang="zh-CN" sz="1400" dirty="0">
                <a:hlinkClick r:id="rId3"/>
              </a:rPr>
              <a:t>http://www.google.cn/maps/@51.5076784,-0.1068119,15z</a:t>
            </a:r>
            <a:endParaRPr lang="en-US" altLang="zh-CN" sz="1400" dirty="0"/>
          </a:p>
        </p:txBody>
      </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 y="1552031"/>
            <a:ext cx="2942505" cy="1978938"/>
          </a:xfrm>
          <a:prstGeom prst="rect">
            <a:avLst/>
          </a:prstGeom>
        </p:spPr>
      </p:pic>
      <p:pic>
        <p:nvPicPr>
          <p:cNvPr id="13" name="图片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4594" y="1546731"/>
            <a:ext cx="2966024" cy="1984239"/>
          </a:xfrm>
          <a:prstGeom prst="rect">
            <a:avLst/>
          </a:prstGeom>
        </p:spPr>
      </p:pic>
      <p:pic>
        <p:nvPicPr>
          <p:cNvPr id="14" name="图片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6078" y="1546731"/>
            <a:ext cx="2957923" cy="1984238"/>
          </a:xfrm>
          <a:prstGeom prst="rect">
            <a:avLst/>
          </a:prstGeom>
        </p:spPr>
      </p:pic>
      <p:pic>
        <p:nvPicPr>
          <p:cNvPr id="15" name="图片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512" y="3672417"/>
            <a:ext cx="2995815" cy="1988830"/>
          </a:xfrm>
          <a:prstGeom prst="rect">
            <a:avLst/>
          </a:prstGeom>
        </p:spPr>
      </p:pic>
      <p:pic>
        <p:nvPicPr>
          <p:cNvPr id="16" name="图片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84594" y="3672417"/>
            <a:ext cx="2948496" cy="1988830"/>
          </a:xfrm>
          <a:prstGeom prst="rect">
            <a:avLst/>
          </a:prstGeom>
        </p:spPr>
      </p:pic>
      <p:pic>
        <p:nvPicPr>
          <p:cNvPr id="17" name="图片 16"/>
          <p:cNvPicPr>
            <a:picLocks noChangeAspect="1"/>
          </p:cNvPicPr>
          <p:nvPr/>
        </p:nvPicPr>
        <p:blipFill rotWithShape="1">
          <a:blip r:embed="rId9" cstate="screen">
            <a:extLst>
              <a:ext uri="{28A0092B-C50C-407E-A947-70E740481C1C}">
                <a14:useLocalDpi xmlns:a14="http://schemas.microsoft.com/office/drawing/2010/main"/>
              </a:ext>
            </a:extLst>
          </a:blip>
          <a:srcRect l="-1"/>
          <a:stretch/>
        </p:blipFill>
        <p:spPr>
          <a:xfrm>
            <a:off x="6186078" y="3686779"/>
            <a:ext cx="2994435" cy="1974469"/>
          </a:xfrm>
          <a:prstGeom prst="rect">
            <a:avLst/>
          </a:prstGeom>
        </p:spPr>
      </p:pic>
      <p:sp>
        <p:nvSpPr>
          <p:cNvPr id="3" name="圆角矩形 2"/>
          <p:cNvSpPr/>
          <p:nvPr/>
        </p:nvSpPr>
        <p:spPr>
          <a:xfrm>
            <a:off x="971600" y="1628800"/>
            <a:ext cx="1008112" cy="1800200"/>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275856" y="1667127"/>
            <a:ext cx="2448272" cy="1761874"/>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804248" y="1696796"/>
            <a:ext cx="1512168" cy="1761874"/>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1835696" y="3793075"/>
            <a:ext cx="1095911" cy="1761874"/>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405478" y="3729778"/>
            <a:ext cx="2462666" cy="1067375"/>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804248" y="3793076"/>
            <a:ext cx="2286911" cy="1004077"/>
          </a:xfrm>
          <a:prstGeom prst="round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40"/>
          <p:cNvSpPr/>
          <p:nvPr/>
        </p:nvSpPr>
        <p:spPr>
          <a:xfrm>
            <a:off x="6142544" y="5229200"/>
            <a:ext cx="3037969" cy="457348"/>
          </a:xfrm>
          <a:prstGeom prst="rect">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814" tIns="34907" rIns="69814" bIns="34907" anchor="ctr"/>
          <a:lstStyle/>
          <a:p>
            <a:pPr algn="ctr">
              <a:defRPr/>
            </a:pPr>
            <a:endParaRPr lang="en-SG" dirty="0"/>
          </a:p>
        </p:txBody>
      </p:sp>
      <p:sp>
        <p:nvSpPr>
          <p:cNvPr id="24" name="TextBox 42"/>
          <p:cNvSpPr txBox="1">
            <a:spLocks noChangeArrowheads="1"/>
          </p:cNvSpPr>
          <p:nvPr/>
        </p:nvSpPr>
        <p:spPr bwMode="auto">
          <a:xfrm>
            <a:off x="6295531" y="5275812"/>
            <a:ext cx="3037969" cy="409050"/>
          </a:xfrm>
          <a:prstGeom prst="rect">
            <a:avLst/>
          </a:prstGeom>
          <a:noFill/>
          <a:ln>
            <a:noFill/>
          </a:ln>
        </p:spPr>
        <p:txBody>
          <a:bodyPr wrap="square"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eaLnBrk="1" hangingPunct="1"/>
            <a:r>
              <a:rPr lang="en-US" altLang="zh-CN" sz="1100" dirty="0">
                <a:solidFill>
                  <a:srgbClr val="333333"/>
                </a:solidFill>
                <a:latin typeface="microsoft yahei" panose="020B0503020204020204" pitchFamily="34" charset="-122"/>
                <a:ea typeface="microsoft yahei" panose="020B0503020204020204" pitchFamily="34" charset="-122"/>
                <a:cs typeface="Times New Roman" panose="02020603050405020304" charset="0"/>
              </a:rPr>
              <a:t>Identify the quality of space from its </a:t>
            </a:r>
            <a:r>
              <a:rPr lang="en-US" altLang="zh-CN" sz="1100" dirty="0">
                <a:solidFill>
                  <a:srgbClr val="000090"/>
                </a:solidFill>
                <a:latin typeface="microsoft yahei" panose="020B0503020204020204" pitchFamily="34" charset="-122"/>
                <a:ea typeface="microsoft yahei" panose="020B0503020204020204" pitchFamily="34" charset="-122"/>
                <a:cs typeface="Times New Roman" panose="02020603050405020304" charset="0"/>
              </a:rPr>
              <a:t>attractiveness, vitality, safety and history</a:t>
            </a:r>
            <a:endParaRPr lang="en-US" sz="1100" b="1" dirty="0">
              <a:solidFill>
                <a:srgbClr val="000090"/>
              </a:solidFill>
              <a:latin typeface="Times New Roman" panose="02020603050405020304" charset="0"/>
              <a:cs typeface="Times New Roman" panose="02020603050405020304" charset="0"/>
            </a:endParaRPr>
          </a:p>
        </p:txBody>
      </p:sp>
      <p:sp>
        <p:nvSpPr>
          <p:cNvPr id="25" name="标题 2"/>
          <p:cNvSpPr txBox="1">
            <a:spLocks/>
          </p:cNvSpPr>
          <p:nvPr/>
        </p:nvSpPr>
        <p:spPr>
          <a:xfrm>
            <a:off x="645740" y="87837"/>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sz="20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ltLang="zh-CN" dirty="0">
                <a:latin typeface="Arial" panose="020B0604020202020204" pitchFamily="34" charset="0"/>
                <a:ea typeface="Arial" panose="020B0604020202020204" pitchFamily="34" charset="0"/>
                <a:cs typeface="Arial" panose="020B0604020202020204" pitchFamily="34" charset="0"/>
              </a:rPr>
              <a:t>Google street view </a:t>
            </a:r>
            <a:r>
              <a:rPr lang="en-US" altLang="zh-CN" dirty="0" smtClean="0">
                <a:latin typeface="Arial" panose="020B0604020202020204" pitchFamily="34" charset="0"/>
                <a:ea typeface="Arial" panose="020B0604020202020204" pitchFamily="34" charset="0"/>
                <a:cs typeface="Arial" panose="020B0604020202020204" pitchFamily="34" charset="0"/>
              </a:rPr>
              <a:t>pictures</a:t>
            </a:r>
            <a:endParaRPr lang="en-US" dirty="0"/>
          </a:p>
        </p:txBody>
      </p:sp>
    </p:spTree>
    <p:extLst>
      <p:ext uri="{BB962C8B-B14F-4D97-AF65-F5344CB8AC3E}">
        <p14:creationId xmlns:p14="http://schemas.microsoft.com/office/powerpoint/2010/main" val="411907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380" y="3389016"/>
            <a:ext cx="2973608" cy="2052279"/>
          </a:xfrm>
          <a:prstGeom prst="rect">
            <a:avLst/>
          </a:prstGeom>
        </p:spPr>
      </p:pic>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24462" y="3389016"/>
            <a:ext cx="2850815" cy="2052279"/>
          </a:xfrm>
          <a:prstGeom prst="rect">
            <a:avLst/>
          </a:prstGeom>
        </p:spPr>
      </p:pic>
      <p:sp>
        <p:nvSpPr>
          <p:cNvPr id="4" name="TextBox 37"/>
          <p:cNvSpPr txBox="1">
            <a:spLocks noChangeArrowheads="1"/>
          </p:cNvSpPr>
          <p:nvPr/>
        </p:nvSpPr>
        <p:spPr bwMode="auto">
          <a:xfrm>
            <a:off x="619744" y="5441294"/>
            <a:ext cx="1756122" cy="193606"/>
          </a:xfrm>
          <a:prstGeom prst="rect">
            <a:avLst/>
          </a:prstGeom>
          <a:solidFill>
            <a:srgbClr val="FFFFFF">
              <a:alpha val="61176"/>
            </a:srgbClr>
          </a:solidFill>
          <a:ln>
            <a:noFill/>
          </a:ln>
        </p:spPr>
        <p:txBody>
          <a:bodyPr wrap="square"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lgn="ctr"/>
            <a:r>
              <a:rPr lang="en-US" altLang="zh-CN" sz="800" dirty="0"/>
              <a:t>Three-Dimensional Building</a:t>
            </a:r>
            <a:endParaRPr lang="zh-CN" altLang="en-US" sz="800" b="1" kern="0" dirty="0">
              <a:latin typeface="黑体"/>
              <a:ea typeface="黑体"/>
              <a:cs typeface="黑体"/>
            </a:endParaRPr>
          </a:p>
        </p:txBody>
      </p:sp>
      <p:sp>
        <p:nvSpPr>
          <p:cNvPr id="5" name="TextBox 37"/>
          <p:cNvSpPr txBox="1">
            <a:spLocks noChangeArrowheads="1"/>
          </p:cNvSpPr>
          <p:nvPr/>
        </p:nvSpPr>
        <p:spPr bwMode="auto">
          <a:xfrm>
            <a:off x="3527924" y="5425074"/>
            <a:ext cx="1756122" cy="193606"/>
          </a:xfrm>
          <a:prstGeom prst="rect">
            <a:avLst/>
          </a:prstGeom>
          <a:solidFill>
            <a:srgbClr val="FFFFFF">
              <a:alpha val="61176"/>
            </a:srgbClr>
          </a:solidFill>
          <a:ln>
            <a:noFill/>
          </a:ln>
        </p:spPr>
        <p:txBody>
          <a:bodyPr wrap="square"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lgn="ctr"/>
            <a:r>
              <a:rPr lang="en-US" altLang="zh-CN" sz="800" dirty="0"/>
              <a:t>360 Cities</a:t>
            </a:r>
            <a:endParaRPr lang="zh-CN" altLang="en-US" sz="800" b="1" kern="0" dirty="0">
              <a:latin typeface="黑体"/>
              <a:ea typeface="黑体"/>
              <a:cs typeface="黑体"/>
            </a:endParaRPr>
          </a:p>
        </p:txBody>
      </p:sp>
      <p:pic>
        <p:nvPicPr>
          <p:cNvPr id="7" name="图片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55509" y="3389014"/>
            <a:ext cx="3210393" cy="2036060"/>
          </a:xfrm>
          <a:prstGeom prst="rect">
            <a:avLst/>
          </a:prstGeom>
        </p:spPr>
      </p:pic>
      <p:sp>
        <p:nvSpPr>
          <p:cNvPr id="8" name="TextBox 37"/>
          <p:cNvSpPr txBox="1">
            <a:spLocks noChangeArrowheads="1"/>
          </p:cNvSpPr>
          <p:nvPr/>
        </p:nvSpPr>
        <p:spPr bwMode="auto">
          <a:xfrm>
            <a:off x="6953290" y="5425074"/>
            <a:ext cx="1224655" cy="193606"/>
          </a:xfrm>
          <a:prstGeom prst="rect">
            <a:avLst/>
          </a:prstGeom>
          <a:solidFill>
            <a:srgbClr val="FFFFFF">
              <a:alpha val="61176"/>
            </a:srgbClr>
          </a:solidFill>
          <a:ln>
            <a:noFill/>
          </a:ln>
        </p:spPr>
        <p:txBody>
          <a:bodyPr wrap="square"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lgn="ctr"/>
            <a:r>
              <a:rPr lang="en-US" altLang="zh-CN" sz="800" dirty="0">
                <a:cs typeface="黑体"/>
              </a:rPr>
              <a:t>Open street map</a:t>
            </a:r>
            <a:endParaRPr lang="zh-CN" altLang="en-US" sz="800" b="1" kern="0" dirty="0">
              <a:latin typeface="黑体"/>
              <a:ea typeface="黑体"/>
              <a:cs typeface="黑体"/>
            </a:endParaRPr>
          </a:p>
        </p:txBody>
      </p:sp>
      <p:sp>
        <p:nvSpPr>
          <p:cNvPr id="9" name="文本框 8"/>
          <p:cNvSpPr txBox="1"/>
          <p:nvPr/>
        </p:nvSpPr>
        <p:spPr>
          <a:xfrm>
            <a:off x="3024461" y="5634901"/>
            <a:ext cx="2931048" cy="307777"/>
          </a:xfrm>
          <a:prstGeom prst="rect">
            <a:avLst/>
          </a:prstGeom>
          <a:noFill/>
        </p:spPr>
        <p:txBody>
          <a:bodyPr wrap="square" rtlCol="0">
            <a:spAutoFit/>
          </a:bodyPr>
          <a:lstStyle/>
          <a:p>
            <a:r>
              <a:rPr lang="en-US" altLang="zh-CN" sz="1400" dirty="0">
                <a:hlinkClick r:id="rId5"/>
              </a:rPr>
              <a:t>https://www.360cities.net/</a:t>
            </a:r>
            <a:endParaRPr lang="en-US" altLang="zh-CN" sz="1400" dirty="0"/>
          </a:p>
        </p:txBody>
      </p:sp>
      <p:sp>
        <p:nvSpPr>
          <p:cNvPr id="10" name="文本框 9"/>
          <p:cNvSpPr txBox="1"/>
          <p:nvPr/>
        </p:nvSpPr>
        <p:spPr>
          <a:xfrm>
            <a:off x="5955508" y="5634900"/>
            <a:ext cx="3195624" cy="523220"/>
          </a:xfrm>
          <a:prstGeom prst="rect">
            <a:avLst/>
          </a:prstGeom>
          <a:noFill/>
        </p:spPr>
        <p:txBody>
          <a:bodyPr wrap="square" rtlCol="0">
            <a:spAutoFit/>
          </a:bodyPr>
          <a:lstStyle/>
          <a:p>
            <a:r>
              <a:rPr lang="en-US" altLang="zh-CN" sz="1400" dirty="0">
                <a:hlinkClick r:id="rId6"/>
              </a:rPr>
              <a:t>http://www.openstreetmap.org/#map=18/51.50780/-0.10868</a:t>
            </a:r>
            <a:endParaRPr lang="en-US" altLang="zh-CN" sz="1400" dirty="0"/>
          </a:p>
        </p:txBody>
      </p:sp>
      <p:sp>
        <p:nvSpPr>
          <p:cNvPr id="11" name="TextBox 37"/>
          <p:cNvSpPr txBox="1">
            <a:spLocks noChangeArrowheads="1"/>
          </p:cNvSpPr>
          <p:nvPr/>
        </p:nvSpPr>
        <p:spPr bwMode="auto">
          <a:xfrm>
            <a:off x="579958" y="5634901"/>
            <a:ext cx="1943164" cy="285939"/>
          </a:xfrm>
          <a:prstGeom prst="rect">
            <a:avLst/>
          </a:prstGeom>
          <a:solidFill>
            <a:srgbClr val="FFFFFF">
              <a:alpha val="61176"/>
            </a:srgbClr>
          </a:solidFill>
          <a:ln>
            <a:noFill/>
          </a:ln>
        </p:spPr>
        <p:txBody>
          <a:bodyPr wrap="square"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lgn="ctr"/>
            <a:r>
              <a:rPr lang="en-US" altLang="zh-CN" sz="1400" dirty="0"/>
              <a:t>Google Earth software</a:t>
            </a:r>
            <a:endParaRPr lang="zh-CN" altLang="en-US" sz="1400" b="1" kern="0" dirty="0">
              <a:latin typeface="黑体"/>
              <a:ea typeface="黑体"/>
              <a:cs typeface="黑体"/>
            </a:endParaRPr>
          </a:p>
        </p:txBody>
      </p:sp>
      <p:pic>
        <p:nvPicPr>
          <p:cNvPr id="12" name="图片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78571" y="1478628"/>
            <a:ext cx="2106980" cy="1446316"/>
          </a:xfrm>
          <a:prstGeom prst="rect">
            <a:avLst/>
          </a:prstGeom>
        </p:spPr>
      </p:pic>
      <p:pic>
        <p:nvPicPr>
          <p:cNvPr id="13" name="图片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89986" y="1467888"/>
            <a:ext cx="2310403" cy="1457057"/>
          </a:xfrm>
          <a:prstGeom prst="rect">
            <a:avLst/>
          </a:prstGeom>
        </p:spPr>
      </p:pic>
      <p:pic>
        <p:nvPicPr>
          <p:cNvPr id="14" name="图片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67539" y="1490044"/>
            <a:ext cx="2271704" cy="1435432"/>
          </a:xfrm>
          <a:prstGeom prst="rect">
            <a:avLst/>
          </a:prstGeom>
        </p:spPr>
      </p:pic>
      <p:pic>
        <p:nvPicPr>
          <p:cNvPr id="15" name="图片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177" y="1478629"/>
            <a:ext cx="2247314" cy="1446316"/>
          </a:xfrm>
          <a:prstGeom prst="rect">
            <a:avLst/>
          </a:prstGeom>
        </p:spPr>
      </p:pic>
      <p:sp>
        <p:nvSpPr>
          <p:cNvPr id="16" name="TextBox 37"/>
          <p:cNvSpPr txBox="1">
            <a:spLocks noChangeArrowheads="1"/>
          </p:cNvSpPr>
          <p:nvPr/>
        </p:nvSpPr>
        <p:spPr bwMode="auto">
          <a:xfrm>
            <a:off x="89155" y="3004901"/>
            <a:ext cx="4296397" cy="285939"/>
          </a:xfrm>
          <a:prstGeom prst="rect">
            <a:avLst/>
          </a:prstGeom>
          <a:solidFill>
            <a:srgbClr val="FFFFFF">
              <a:alpha val="61176"/>
            </a:srgbClr>
          </a:solidFill>
          <a:ln>
            <a:noFill/>
          </a:ln>
        </p:spPr>
        <p:txBody>
          <a:bodyPr wrap="square" lIns="69814" tIns="34907" rIns="69814" bIns="34907">
            <a:spAutoFit/>
          </a:bodyPr>
          <a:lstStyle>
            <a:lvl1pPr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cs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lvl="0" algn="ctr"/>
            <a:r>
              <a:rPr lang="en-US" altLang="zh-CN" sz="1400" kern="0" dirty="0">
                <a:latin typeface="+mn-lt"/>
                <a:ea typeface="黑体"/>
                <a:cs typeface="黑体"/>
              </a:rPr>
              <a:t>Some indoor scenes are available in google street viewer</a:t>
            </a:r>
            <a:endParaRPr lang="zh-CN" altLang="en-US" sz="1400" kern="0" dirty="0">
              <a:latin typeface="+mn-lt"/>
              <a:ea typeface="黑体"/>
              <a:cs typeface="黑体"/>
            </a:endParaRPr>
          </a:p>
        </p:txBody>
      </p:sp>
      <p:sp>
        <p:nvSpPr>
          <p:cNvPr id="17" name="标题 2"/>
          <p:cNvSpPr txBox="1">
            <a:spLocks/>
          </p:cNvSpPr>
          <p:nvPr/>
        </p:nvSpPr>
        <p:spPr>
          <a:xfrm>
            <a:off x="645740" y="87837"/>
            <a:ext cx="7886700" cy="576064"/>
          </a:xfrm>
          <a:prstGeom prst="rect">
            <a:avLst/>
          </a:prstGeom>
        </p:spPr>
        <p:txBody>
          <a:bodyPr/>
          <a:lstStyle>
            <a:lvl1pPr algn="l" defTabSz="685800" rtl="0" eaLnBrk="0" fontAlgn="base" hangingPunct="0">
              <a:lnSpc>
                <a:spcPct val="90000"/>
              </a:lnSpc>
              <a:spcBef>
                <a:spcPct val="0"/>
              </a:spcBef>
              <a:spcAft>
                <a:spcPct val="0"/>
              </a:spcAft>
              <a:defRPr sz="2800" kern="1200">
                <a:solidFill>
                  <a:srgbClr val="FF0000"/>
                </a:solidFill>
                <a:latin typeface="+mn-lt"/>
                <a:ea typeface="黑体" panose="02010609060101010101" pitchFamily="49" charset="-122"/>
                <a:cs typeface="黑体" charset="0"/>
              </a:defRPr>
            </a:lvl1pPr>
            <a:lvl2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2pPr>
            <a:lvl3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3pPr>
            <a:lvl4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4pPr>
            <a:lvl5pPr algn="l" defTabSz="685800" rtl="0" eaLnBrk="0" fontAlgn="base" hangingPunct="0">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cs typeface="黑体" charset="0"/>
              </a:defRPr>
            </a:lvl5pPr>
            <a:lvl6pPr marL="4572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6pPr>
            <a:lvl7pPr marL="9144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7pPr>
            <a:lvl8pPr marL="13716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8pPr>
            <a:lvl9pPr marL="1828800" algn="l" defTabSz="685800" rtl="0" fontAlgn="base">
              <a:lnSpc>
                <a:spcPct val="90000"/>
              </a:lnSpc>
              <a:spcBef>
                <a:spcPct val="0"/>
              </a:spcBef>
              <a:spcAft>
                <a:spcPct val="0"/>
              </a:spcAft>
              <a:defRPr sz="2800">
                <a:solidFill>
                  <a:srgbClr val="FF0000"/>
                </a:solidFill>
                <a:latin typeface="Calibri" panose="020F0502020204030204" pitchFamily="34" charset="0"/>
                <a:ea typeface="黑体" panose="02010609060101010101" pitchFamily="49" charset="-122"/>
              </a:defRPr>
            </a:lvl9pPr>
          </a:lstStyle>
          <a:p>
            <a:endParaRPr lang="en-US" altLang="zh-CN" sz="20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altLang="zh-CN" dirty="0">
                <a:latin typeface="Arial" panose="020B0604020202020204" pitchFamily="34" charset="0"/>
                <a:ea typeface="Arial" panose="020B0604020202020204" pitchFamily="34" charset="0"/>
                <a:cs typeface="Arial" panose="020B0604020202020204" pitchFamily="34" charset="0"/>
              </a:rPr>
              <a:t>Other pictures</a:t>
            </a:r>
          </a:p>
        </p:txBody>
      </p:sp>
    </p:spTree>
    <p:extLst>
      <p:ext uri="{BB962C8B-B14F-4D97-AF65-F5344CB8AC3E}">
        <p14:creationId xmlns:p14="http://schemas.microsoft.com/office/powerpoint/2010/main" val="1390733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4959101</TotalTime>
  <Pages>0</Pages>
  <Words>889</Words>
  <Characters>0</Characters>
  <Application>Microsoft Macintosh PowerPoint</Application>
  <DocSecurity>0</DocSecurity>
  <PresentationFormat>On-screen Show (4:3)</PresentationFormat>
  <Lines>0</Lines>
  <Paragraphs>148</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-apple-system</vt:lpstr>
      <vt:lpstr>Calibri</vt:lpstr>
      <vt:lpstr>microsoft yahei</vt:lpstr>
      <vt:lpstr>Times New Roman</vt:lpstr>
      <vt:lpstr>宋体</vt:lpstr>
      <vt:lpstr>微软雅黑</vt:lpstr>
      <vt:lpstr>黑体</vt:lpstr>
      <vt:lpstr>Arial</vt:lpstr>
      <vt:lpstr>Office 主题</vt:lpstr>
      <vt:lpstr>PowerPoint Presentation</vt:lpstr>
      <vt:lpstr>Understand the elements of the site</vt:lpstr>
      <vt:lpstr>Learn from other excellent cases</vt:lpstr>
      <vt:lpstr>Case study: sharing work：Wework in London South End，UK</vt:lpstr>
      <vt:lpstr>General information</vt:lpstr>
      <vt:lpstr>Detail information</vt:lpstr>
      <vt:lpstr>PowerPoint Presentation</vt:lpstr>
      <vt:lpstr>Google street view pictures</vt:lpstr>
      <vt:lpstr>Other pictures</vt:lpstr>
      <vt:lpstr>Quantitatively analysis</vt:lpstr>
      <vt:lpstr>PowerPoint Presentation</vt:lpstr>
      <vt:lpstr>Data and Resources</vt:lpstr>
    </vt:vector>
  </TitlesOfParts>
  <Manager/>
  <Company/>
  <LinksUpToDate>false</LinksUpToDate>
  <CharactersWithSpaces>0</CharactersWithSpaces>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城市大数据的分析与统计 Analysis and statistics for urban big data</dc:title>
  <dc:subject/>
  <dc:creator>Microsoft Office User</dc:creator>
  <cp:keywords/>
  <dc:description/>
  <cp:lastModifiedBy>Microsoft Office User</cp:lastModifiedBy>
  <cp:revision>774</cp:revision>
  <cp:lastPrinted>2016-11-03T22:54:00Z</cp:lastPrinted>
  <dcterms:created xsi:type="dcterms:W3CDTF">2016-10-12T22:13:17Z</dcterms:created>
  <dcterms:modified xsi:type="dcterms:W3CDTF">2018-01-15T06:33:19Z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2052-8.1.0.2424</vt:lpwstr>
  </property>
</Properties>
</file>