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64" r:id="rId5"/>
    <p:sldId id="259" r:id="rId6"/>
    <p:sldId id="258" r:id="rId7"/>
    <p:sldId id="260" r:id="rId8"/>
    <p:sldId id="294" r:id="rId9"/>
    <p:sldId id="261" r:id="rId10"/>
    <p:sldId id="263" r:id="rId11"/>
    <p:sldId id="262" r:id="rId12"/>
    <p:sldId id="265" r:id="rId13"/>
    <p:sldId id="267" r:id="rId14"/>
    <p:sldId id="269" r:id="rId15"/>
    <p:sldId id="268" r:id="rId16"/>
    <p:sldId id="270" r:id="rId17"/>
    <p:sldId id="271" r:id="rId18"/>
    <p:sldId id="272" r:id="rId19"/>
    <p:sldId id="273" r:id="rId20"/>
    <p:sldId id="276" r:id="rId21"/>
    <p:sldId id="274" r:id="rId22"/>
    <p:sldId id="275" r:id="rId23"/>
    <p:sldId id="277" r:id="rId24"/>
    <p:sldId id="278" r:id="rId25"/>
    <p:sldId id="279" r:id="rId26"/>
    <p:sldId id="280" r:id="rId27"/>
    <p:sldId id="281" r:id="rId28"/>
    <p:sldId id="282" r:id="rId29"/>
    <p:sldId id="288" r:id="rId30"/>
    <p:sldId id="283" r:id="rId31"/>
    <p:sldId id="285" r:id="rId32"/>
    <p:sldId id="286" r:id="rId33"/>
    <p:sldId id="287" r:id="rId34"/>
    <p:sldId id="290" r:id="rId35"/>
    <p:sldId id="305" r:id="rId36"/>
    <p:sldId id="306" r:id="rId37"/>
    <p:sldId id="307" r:id="rId38"/>
    <p:sldId id="284" r:id="rId39"/>
    <p:sldId id="299" r:id="rId40"/>
    <p:sldId id="295" r:id="rId41"/>
    <p:sldId id="300" r:id="rId42"/>
    <p:sldId id="291" r:id="rId43"/>
    <p:sldId id="301" r:id="rId44"/>
    <p:sldId id="297" r:id="rId45"/>
    <p:sldId id="298" r:id="rId46"/>
    <p:sldId id="302" r:id="rId47"/>
    <p:sldId id="303" r:id="rId48"/>
    <p:sldId id="292" r:id="rId49"/>
    <p:sldId id="304" r:id="rId50"/>
    <p:sldId id="308"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2015/11/12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014042509355042.jpg"/>
          <p:cNvPicPr>
            <a:picLocks noChangeAspect="1"/>
          </p:cNvPicPr>
          <p:nvPr/>
        </p:nvPicPr>
        <p:blipFill>
          <a:blip r:embed="rId2" cstate="print"/>
          <a:srcRect r="1136" b="1136"/>
          <a:stretch>
            <a:fillRect/>
          </a:stretch>
        </p:blipFill>
        <p:spPr>
          <a:xfrm flipH="1">
            <a:off x="-1" y="0"/>
            <a:ext cx="9143999" cy="6858000"/>
          </a:xfrm>
          <a:prstGeom prst="rect">
            <a:avLst/>
          </a:prstGeom>
        </p:spPr>
      </p:pic>
      <p:sp>
        <p:nvSpPr>
          <p:cNvPr id="2" name="标题 1"/>
          <p:cNvSpPr>
            <a:spLocks noGrp="1"/>
          </p:cNvSpPr>
          <p:nvPr>
            <p:ph type="ctrTitle"/>
          </p:nvPr>
        </p:nvSpPr>
        <p:spPr>
          <a:xfrm>
            <a:off x="428596" y="2101851"/>
            <a:ext cx="8286808" cy="1470025"/>
          </a:xfrm>
        </p:spPr>
        <p:txBody>
          <a:bodyPr>
            <a:normAutofit/>
          </a:bodyPr>
          <a:lstStyle/>
          <a:p>
            <a:pPr>
              <a:lnSpc>
                <a:spcPts val="4200"/>
              </a:lnSpc>
            </a:pPr>
            <a:r>
              <a:rPr lang="zh-CN" altLang="en-US" sz="3200" b="1" dirty="0" smtClean="0">
                <a:latin typeface="微软雅黑" pitchFamily="34" charset="-122"/>
                <a:ea typeface="微软雅黑" pitchFamily="34" charset="-122"/>
              </a:rPr>
              <a:t>城市规划与研究中的开放数据（大数据）获取方法及应用分析技术</a:t>
            </a:r>
            <a:endParaRPr lang="zh-CN" altLang="en-US" sz="3200" b="1" dirty="0">
              <a:latin typeface="微软雅黑" pitchFamily="34" charset="-122"/>
              <a:ea typeface="微软雅黑" pitchFamily="34" charset="-122"/>
            </a:endParaRPr>
          </a:p>
        </p:txBody>
      </p:sp>
      <p:sp>
        <p:nvSpPr>
          <p:cNvPr id="5" name="矩形 4"/>
          <p:cNvSpPr/>
          <p:nvPr/>
        </p:nvSpPr>
        <p:spPr>
          <a:xfrm>
            <a:off x="500034" y="4789051"/>
            <a:ext cx="8143900" cy="1426031"/>
          </a:xfrm>
          <a:prstGeom prst="rect">
            <a:avLst/>
          </a:prstGeom>
        </p:spPr>
        <p:txBody>
          <a:bodyPr wrap="square">
            <a:spAutoFit/>
          </a:bodyPr>
          <a:lstStyle/>
          <a:p>
            <a:pPr algn="r">
              <a:lnSpc>
                <a:spcPts val="2600"/>
              </a:lnSpc>
            </a:pPr>
            <a:r>
              <a:rPr lang="zh-CN" altLang="en-US" sz="1600" b="1" dirty="0" smtClean="0">
                <a:solidFill>
                  <a:schemeClr val="accent1">
                    <a:lumMod val="75000"/>
                  </a:schemeClr>
                </a:solidFill>
                <a:latin typeface="微软雅黑" pitchFamily="34" charset="-122"/>
                <a:ea typeface="微软雅黑" pitchFamily="34" charset="-122"/>
              </a:rPr>
              <a:t>主讲人：郑晓伟（</a:t>
            </a:r>
            <a:r>
              <a:rPr lang="en-US" altLang="zh-CN" sz="1600" b="1" i="1" dirty="0" smtClean="0">
                <a:solidFill>
                  <a:schemeClr val="accent1">
                    <a:lumMod val="75000"/>
                  </a:schemeClr>
                </a:solidFill>
                <a:latin typeface="微软雅黑" pitchFamily="34" charset="-122"/>
                <a:ea typeface="微软雅黑" pitchFamily="34" charset="-122"/>
              </a:rPr>
              <a:t>@</a:t>
            </a:r>
            <a:r>
              <a:rPr lang="zh-CN" altLang="en-US" sz="1600" b="1" i="1" dirty="0" smtClean="0">
                <a:solidFill>
                  <a:schemeClr val="accent1">
                    <a:lumMod val="75000"/>
                  </a:schemeClr>
                </a:solidFill>
                <a:latin typeface="微软雅黑" pitchFamily="34" charset="-122"/>
                <a:ea typeface="微软雅黑" pitchFamily="34" charset="-122"/>
              </a:rPr>
              <a:t>郑晓伟</a:t>
            </a:r>
            <a:r>
              <a:rPr lang="en-US" altLang="zh-CN" sz="1600" b="1" i="1" dirty="0" smtClean="0">
                <a:solidFill>
                  <a:schemeClr val="accent1">
                    <a:lumMod val="75000"/>
                  </a:schemeClr>
                </a:solidFill>
                <a:latin typeface="微软雅黑" pitchFamily="34" charset="-122"/>
                <a:ea typeface="微软雅黑" pitchFamily="34" charset="-122"/>
              </a:rPr>
              <a:t>_</a:t>
            </a:r>
            <a:r>
              <a:rPr lang="en-US" altLang="zh-CN" sz="1600" b="1" i="1" dirty="0" smtClean="0">
                <a:solidFill>
                  <a:schemeClr val="accent1">
                    <a:lumMod val="75000"/>
                  </a:schemeClr>
                </a:solidFill>
                <a:latin typeface="微软雅黑" pitchFamily="34" charset="-122"/>
                <a:ea typeface="微软雅黑" pitchFamily="34" charset="-122"/>
              </a:rPr>
              <a:t>ZXWXAUAT</a:t>
            </a:r>
            <a:r>
              <a:rPr lang="zh-CN" altLang="en-US" sz="1600" b="1" i="1" dirty="0" smtClean="0">
                <a:solidFill>
                  <a:schemeClr val="accent1">
                    <a:lumMod val="75000"/>
                  </a:schemeClr>
                </a:solidFill>
                <a:latin typeface="微软雅黑" pitchFamily="34" charset="-122"/>
                <a:ea typeface="微软雅黑" pitchFamily="34" charset="-122"/>
              </a:rPr>
              <a:t>，微信：</a:t>
            </a:r>
            <a:r>
              <a:rPr lang="en-US" altLang="zh-CN" sz="1600" b="1" i="1" dirty="0" err="1" smtClean="0">
                <a:solidFill>
                  <a:schemeClr val="accent1">
                    <a:lumMod val="75000"/>
                  </a:schemeClr>
                </a:solidFill>
                <a:latin typeface="微软雅黑" pitchFamily="34" charset="-122"/>
                <a:ea typeface="微软雅黑" pitchFamily="34" charset="-122"/>
              </a:rPr>
              <a:t>zxwxauat</a:t>
            </a:r>
            <a:r>
              <a:rPr lang="zh-CN" altLang="en-US" sz="1600" b="1" dirty="0" smtClean="0">
                <a:solidFill>
                  <a:schemeClr val="accent1">
                    <a:lumMod val="75000"/>
                  </a:schemeClr>
                </a:solidFill>
                <a:latin typeface="微软雅黑" pitchFamily="34" charset="-122"/>
                <a:ea typeface="微软雅黑" pitchFamily="34" charset="-122"/>
              </a:rPr>
              <a:t>）</a:t>
            </a:r>
            <a:endParaRPr lang="en-US" altLang="zh-CN" sz="1600" b="1" dirty="0" smtClean="0">
              <a:solidFill>
                <a:schemeClr val="accent1">
                  <a:lumMod val="75000"/>
                </a:schemeClr>
              </a:solidFill>
              <a:latin typeface="微软雅黑" pitchFamily="34" charset="-122"/>
              <a:ea typeface="微软雅黑" pitchFamily="34" charset="-122"/>
            </a:endParaRPr>
          </a:p>
          <a:p>
            <a:pPr algn="r">
              <a:lnSpc>
                <a:spcPts val="2600"/>
              </a:lnSpc>
            </a:pPr>
            <a:r>
              <a:rPr lang="zh-CN" altLang="en-US" sz="1600" b="1" dirty="0" smtClean="0">
                <a:solidFill>
                  <a:schemeClr val="accent1">
                    <a:lumMod val="75000"/>
                  </a:schemeClr>
                </a:solidFill>
                <a:latin typeface="微软雅黑" pitchFamily="34" charset="-122"/>
                <a:ea typeface="微软雅黑" pitchFamily="34" charset="-122"/>
              </a:rPr>
              <a:t>西安建筑科技大学建筑学院城乡规划系</a:t>
            </a:r>
          </a:p>
          <a:p>
            <a:pPr algn="r">
              <a:lnSpc>
                <a:spcPts val="2600"/>
              </a:lnSpc>
            </a:pPr>
            <a:r>
              <a:rPr lang="zh-CN" altLang="en-US" sz="1600" b="1" dirty="0" smtClean="0">
                <a:solidFill>
                  <a:schemeClr val="accent1">
                    <a:lumMod val="75000"/>
                  </a:schemeClr>
                </a:solidFill>
                <a:latin typeface="微软雅黑" pitchFamily="34" charset="-122"/>
                <a:ea typeface="微软雅黑" pitchFamily="34" charset="-122"/>
              </a:rPr>
              <a:t>西安建筑科技大学 </a:t>
            </a:r>
            <a:r>
              <a:rPr lang="en-US" altLang="zh-CN" sz="1600" b="1" dirty="0" smtClean="0">
                <a:solidFill>
                  <a:schemeClr val="accent1">
                    <a:lumMod val="75000"/>
                  </a:schemeClr>
                </a:solidFill>
                <a:latin typeface="微软雅黑" pitchFamily="34" charset="-122"/>
                <a:ea typeface="微软雅黑" pitchFamily="34" charset="-122"/>
              </a:rPr>
              <a:t>· </a:t>
            </a:r>
            <a:r>
              <a:rPr lang="zh-CN" altLang="en-US" sz="1600" b="1" dirty="0" smtClean="0">
                <a:solidFill>
                  <a:schemeClr val="accent1">
                    <a:lumMod val="75000"/>
                  </a:schemeClr>
                </a:solidFill>
                <a:latin typeface="微软雅黑" pitchFamily="34" charset="-122"/>
                <a:ea typeface="微软雅黑" pitchFamily="34" charset="-122"/>
              </a:rPr>
              <a:t>城市体验、模拟与分析实验中心</a:t>
            </a:r>
            <a:endParaRPr lang="en-US" altLang="zh-CN" sz="1600" b="1" dirty="0" smtClean="0">
              <a:solidFill>
                <a:schemeClr val="accent1">
                  <a:lumMod val="75000"/>
                </a:schemeClr>
              </a:solidFill>
              <a:latin typeface="微软雅黑" pitchFamily="34" charset="-122"/>
              <a:ea typeface="微软雅黑" pitchFamily="34" charset="-122"/>
            </a:endParaRPr>
          </a:p>
          <a:p>
            <a:pPr algn="r">
              <a:lnSpc>
                <a:spcPts val="2600"/>
              </a:lnSpc>
            </a:pPr>
            <a:r>
              <a:rPr lang="en-US" altLang="zh-CN" sz="1600" b="1" dirty="0" smtClean="0">
                <a:solidFill>
                  <a:schemeClr val="accent1">
                    <a:lumMod val="75000"/>
                  </a:schemeClr>
                </a:solidFill>
                <a:latin typeface="微软雅黑" pitchFamily="34" charset="-122"/>
                <a:ea typeface="微软雅黑" pitchFamily="34" charset="-122"/>
              </a:rPr>
              <a:t>2015</a:t>
            </a:r>
            <a:r>
              <a:rPr lang="zh-CN" altLang="en-US" sz="1600" b="1" dirty="0" smtClean="0">
                <a:solidFill>
                  <a:schemeClr val="accent1">
                    <a:lumMod val="75000"/>
                  </a:schemeClr>
                </a:solidFill>
                <a:latin typeface="微软雅黑" pitchFamily="34" charset="-122"/>
                <a:ea typeface="微软雅黑" pitchFamily="34" charset="-122"/>
              </a:rPr>
              <a:t>年</a:t>
            </a:r>
            <a:r>
              <a:rPr lang="en-US" altLang="zh-CN" sz="1600" b="1" dirty="0" smtClean="0">
                <a:solidFill>
                  <a:schemeClr val="accent1">
                    <a:lumMod val="75000"/>
                  </a:schemeClr>
                </a:solidFill>
                <a:latin typeface="微软雅黑" pitchFamily="34" charset="-122"/>
                <a:ea typeface="微软雅黑" pitchFamily="34" charset="-122"/>
              </a:rPr>
              <a:t>9</a:t>
            </a:r>
            <a:r>
              <a:rPr lang="zh-CN" altLang="en-US" sz="1600" b="1" dirty="0" smtClean="0">
                <a:solidFill>
                  <a:schemeClr val="accent1">
                    <a:lumMod val="75000"/>
                  </a:schemeClr>
                </a:solidFill>
                <a:latin typeface="微软雅黑" pitchFamily="34" charset="-122"/>
                <a:ea typeface="微软雅黑" pitchFamily="34" charset="-122"/>
              </a:rPr>
              <a:t>月</a:t>
            </a:r>
            <a:r>
              <a:rPr lang="en-US" altLang="zh-CN" sz="1600" b="1" dirty="0" smtClean="0">
                <a:solidFill>
                  <a:schemeClr val="accent1">
                    <a:lumMod val="75000"/>
                  </a:schemeClr>
                </a:solidFill>
                <a:latin typeface="微软雅黑" pitchFamily="34" charset="-122"/>
                <a:ea typeface="微软雅黑" pitchFamily="34" charset="-122"/>
              </a:rPr>
              <a:t>2</a:t>
            </a:r>
            <a:r>
              <a:rPr lang="zh-CN" altLang="en-US" sz="1600" b="1" dirty="0" smtClean="0">
                <a:solidFill>
                  <a:schemeClr val="accent1">
                    <a:lumMod val="75000"/>
                  </a:schemeClr>
                </a:solidFill>
                <a:latin typeface="微软雅黑" pitchFamily="34" charset="-122"/>
                <a:ea typeface="微软雅黑" pitchFamily="34" charset="-122"/>
              </a:rPr>
              <a:t>日</a:t>
            </a:r>
            <a:endParaRPr lang="zh-CN" altLang="en-US" sz="1600" b="1" dirty="0">
              <a:solidFill>
                <a:schemeClr val="accent1">
                  <a:lumMod val="75000"/>
                </a:schemeClr>
              </a:solidFill>
              <a:latin typeface="微软雅黑" pitchFamily="34" charset="-122"/>
              <a:ea typeface="微软雅黑" pitchFamily="34" charset="-122"/>
            </a:endParaRPr>
          </a:p>
        </p:txBody>
      </p:sp>
      <p:sp>
        <p:nvSpPr>
          <p:cNvPr id="7" name="矩形 6"/>
          <p:cNvSpPr/>
          <p:nvPr/>
        </p:nvSpPr>
        <p:spPr>
          <a:xfrm>
            <a:off x="0" y="1804562"/>
            <a:ext cx="9144000" cy="338554"/>
          </a:xfrm>
          <a:prstGeom prst="rect">
            <a:avLst/>
          </a:prstGeom>
        </p:spPr>
        <p:txBody>
          <a:bodyPr wrap="square">
            <a:spAutoFit/>
          </a:bodyPr>
          <a:lstStyle/>
          <a:p>
            <a:pPr algn="ctr"/>
            <a:r>
              <a:rPr lang="zh-CN" altLang="en-US" sz="1600" b="1" i="1" dirty="0" smtClean="0">
                <a:solidFill>
                  <a:schemeClr val="bg1">
                    <a:lumMod val="75000"/>
                  </a:schemeClr>
                </a:solidFill>
                <a:latin typeface="微软雅黑" pitchFamily="34" charset="-122"/>
                <a:ea typeface="微软雅黑" pitchFamily="34" charset="-122"/>
              </a:rPr>
              <a:t>数字城市空间分析技术与数据增强设计培训系列课程（五）</a:t>
            </a:r>
            <a:endParaRPr lang="zh-CN" altLang="en-US" sz="1600" i="1" dirty="0">
              <a:solidFill>
                <a:schemeClr val="bg1">
                  <a:lumMod val="75000"/>
                </a:schemeClr>
              </a:solidFill>
            </a:endParaRPr>
          </a:p>
        </p:txBody>
      </p:sp>
      <p:sp>
        <p:nvSpPr>
          <p:cNvPr id="8" name="矩形 7"/>
          <p:cNvSpPr/>
          <p:nvPr/>
        </p:nvSpPr>
        <p:spPr>
          <a:xfrm>
            <a:off x="500034" y="692331"/>
            <a:ext cx="5211683" cy="307777"/>
          </a:xfrm>
          <a:prstGeom prst="rect">
            <a:avLst/>
          </a:prstGeom>
        </p:spPr>
        <p:txBody>
          <a:bodyPr wrap="none">
            <a:spAutoFit/>
          </a:bodyPr>
          <a:lstStyle/>
          <a:p>
            <a:r>
              <a:rPr lang="zh-CN" altLang="en-US" sz="1400" b="1" i="1" dirty="0" smtClean="0">
                <a:solidFill>
                  <a:schemeClr val="bg1">
                    <a:lumMod val="75000"/>
                  </a:schemeClr>
                </a:solidFill>
                <a:latin typeface="微软雅黑" pitchFamily="34" charset="-122"/>
                <a:ea typeface="微软雅黑" pitchFamily="34" charset="-122"/>
              </a:rPr>
              <a:t>西安建筑科技大学城市体验、模拟与分析实验中心公开课程系列</a:t>
            </a:r>
            <a:endParaRPr lang="zh-CN" altLang="en-US" sz="1400" i="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8907" y="1142984"/>
            <a:ext cx="8255059" cy="4643471"/>
          </a:xfrm>
          <a:prstGeom prst="rect">
            <a:avLst/>
          </a:prstGeom>
          <a:noFill/>
          <a:ln w="9525">
            <a:noFill/>
            <a:miter lim="800000"/>
            <a:headEnd/>
            <a:tailEnd/>
          </a:ln>
          <a:effectLst/>
        </p:spPr>
      </p:pic>
      <p:sp>
        <p:nvSpPr>
          <p:cNvPr id="5" name="矩形 4"/>
          <p:cNvSpPr/>
          <p:nvPr/>
        </p:nvSpPr>
        <p:spPr>
          <a:xfrm>
            <a:off x="5715008" y="1357299"/>
            <a:ext cx="2928958" cy="40719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了解大众点评网（西安美食板块）的网页结构</a:t>
            </a:r>
          </a:p>
        </p:txBody>
      </p:sp>
      <p:sp>
        <p:nvSpPr>
          <p:cNvPr id="7" name="矩形 6"/>
          <p:cNvSpPr/>
          <p:nvPr/>
        </p:nvSpPr>
        <p:spPr>
          <a:xfrm>
            <a:off x="714348" y="1214422"/>
            <a:ext cx="1643074"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endCxn id="7" idx="3"/>
          </p:cNvCxnSpPr>
          <p:nvPr/>
        </p:nvCxnSpPr>
        <p:spPr>
          <a:xfrm rot="10800000">
            <a:off x="2357422" y="1357298"/>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857488" y="1142984"/>
            <a:ext cx="697627" cy="400110"/>
          </a:xfrm>
          <a:prstGeom prst="rect">
            <a:avLst/>
          </a:prstGeom>
        </p:spPr>
        <p:txBody>
          <a:bodyPr wrap="none">
            <a:spAutoFit/>
          </a:bodyPr>
          <a:lstStyle/>
          <a:p>
            <a:r>
              <a:rPr lang="zh-CN" altLang="en-US" sz="2000" b="1" dirty="0" smtClean="0">
                <a:solidFill>
                  <a:srgbClr val="FF0000"/>
                </a:solidFill>
                <a:latin typeface="微软雅黑" pitchFamily="34" charset="-122"/>
                <a:ea typeface="微软雅黑" pitchFamily="34" charset="-122"/>
              </a:rPr>
              <a:t>网址</a:t>
            </a:r>
          </a:p>
        </p:txBody>
      </p:sp>
      <p:sp>
        <p:nvSpPr>
          <p:cNvPr id="11" name="矩形 10"/>
          <p:cNvSpPr/>
          <p:nvPr/>
        </p:nvSpPr>
        <p:spPr>
          <a:xfrm>
            <a:off x="3102001" y="6072206"/>
            <a:ext cx="2755883" cy="400110"/>
          </a:xfrm>
          <a:prstGeom prst="rect">
            <a:avLst/>
          </a:prstGeom>
        </p:spPr>
        <p:txBody>
          <a:bodyPr wrap="none">
            <a:spAutoFit/>
          </a:bodyPr>
          <a:lstStyle/>
          <a:p>
            <a:r>
              <a:rPr lang="zh-CN" altLang="en-US" sz="2000" b="1" dirty="0" smtClean="0">
                <a:solidFill>
                  <a:srgbClr val="FF0000"/>
                </a:solidFill>
                <a:latin typeface="微软雅黑" pitchFamily="34" charset="-122"/>
                <a:ea typeface="微软雅黑" pitchFamily="34" charset="-122"/>
              </a:rPr>
              <a:t>开发者工具（</a:t>
            </a:r>
            <a:r>
              <a:rPr lang="en-US" altLang="zh-CN" sz="2000" b="1" dirty="0" smtClean="0">
                <a:solidFill>
                  <a:srgbClr val="FF0000"/>
                </a:solidFill>
                <a:latin typeface="微软雅黑" pitchFamily="34" charset="-122"/>
                <a:ea typeface="微软雅黑" pitchFamily="34" charset="-122"/>
              </a:rPr>
              <a:t>HTML</a:t>
            </a:r>
            <a:r>
              <a:rPr lang="zh-CN" altLang="en-US" sz="2000" b="1" dirty="0" smtClean="0">
                <a:solidFill>
                  <a:srgbClr val="FF0000"/>
                </a:solidFill>
                <a:latin typeface="微软雅黑" pitchFamily="34" charset="-122"/>
                <a:ea typeface="微软雅黑" pitchFamily="34" charset="-122"/>
              </a:rPr>
              <a:t>）</a:t>
            </a:r>
          </a:p>
        </p:txBody>
      </p:sp>
      <p:cxnSp>
        <p:nvCxnSpPr>
          <p:cNvPr id="12" name="直接箭头连接符 11"/>
          <p:cNvCxnSpPr/>
          <p:nvPr/>
        </p:nvCxnSpPr>
        <p:spPr>
          <a:xfrm rot="5400000" flipH="1" flipV="1">
            <a:off x="6787372" y="5857098"/>
            <a:ext cx="85725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6446" y="6286520"/>
            <a:ext cx="1428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987966"/>
            <a:ext cx="8286808" cy="369332"/>
          </a:xfrm>
          <a:prstGeom prst="rect">
            <a:avLst/>
          </a:prstGeom>
        </p:spPr>
        <p:txBody>
          <a:bodyPr wrap="square">
            <a:spAutoFit/>
          </a:bodyPr>
          <a:lstStyle/>
          <a:p>
            <a:pPr>
              <a:buFont typeface="Wingdings" pitchFamily="2" charset="2"/>
              <a:buChar char="n"/>
            </a:pPr>
            <a:r>
              <a:rPr lang="en-US" altLang="zh-CN" b="1" dirty="0" smtClean="0">
                <a:solidFill>
                  <a:srgbClr val="0070C0"/>
                </a:solidFill>
                <a:latin typeface="微软雅黑" pitchFamily="34" charset="-122"/>
                <a:ea typeface="微软雅黑" pitchFamily="34" charset="-122"/>
              </a:rPr>
              <a:t> HTML</a:t>
            </a:r>
            <a:r>
              <a:rPr lang="zh-CN" altLang="en-US" b="1" dirty="0" smtClean="0">
                <a:solidFill>
                  <a:srgbClr val="0070C0"/>
                </a:solidFill>
                <a:latin typeface="微软雅黑" pitchFamily="34" charset="-122"/>
                <a:ea typeface="微软雅黑" pitchFamily="34" charset="-122"/>
              </a:rPr>
              <a:t>（</a:t>
            </a:r>
            <a:r>
              <a:rPr lang="en-US" altLang="zh-CN" i="1" dirty="0" smtClean="0">
                <a:solidFill>
                  <a:srgbClr val="0070C0"/>
                </a:solidFill>
                <a:latin typeface="微软雅黑" pitchFamily="34" charset="-122"/>
                <a:ea typeface="微软雅黑" pitchFamily="34" charset="-122"/>
              </a:rPr>
              <a:t>Hyper Text Markup Language</a:t>
            </a:r>
            <a:r>
              <a:rPr lang="zh-CN" altLang="en-US" b="1" dirty="0" smtClean="0">
                <a:solidFill>
                  <a:srgbClr val="0070C0"/>
                </a:solidFill>
                <a:latin typeface="微软雅黑" pitchFamily="34" charset="-122"/>
                <a:ea typeface="微软雅黑" pitchFamily="34" charset="-122"/>
              </a:rPr>
              <a:t>，超文本标签语言）文档的基本结构</a:t>
            </a:r>
          </a:p>
        </p:txBody>
      </p:sp>
      <p:sp>
        <p:nvSpPr>
          <p:cNvPr id="6" name="矩形 5"/>
          <p:cNvSpPr/>
          <p:nvPr/>
        </p:nvSpPr>
        <p:spPr>
          <a:xfrm>
            <a:off x="500066" y="1575565"/>
            <a:ext cx="4572000" cy="2585323"/>
          </a:xfrm>
          <a:prstGeom prst="rect">
            <a:avLst/>
          </a:prstGeom>
        </p:spPr>
        <p:txBody>
          <a:bodyPr>
            <a:spAutoFit/>
          </a:bodyPr>
          <a:lstStyle/>
          <a:p>
            <a:r>
              <a:rPr lang="en-US" altLang="zh-CN" b="1" dirty="0" smtClean="0">
                <a:solidFill>
                  <a:schemeClr val="bg1">
                    <a:lumMod val="65000"/>
                  </a:schemeClr>
                </a:solidFill>
              </a:rPr>
              <a:t>&lt;!DOCTYPE html&gt;</a:t>
            </a:r>
          </a:p>
          <a:p>
            <a:r>
              <a:rPr lang="en-US" altLang="zh-CN" b="1" dirty="0" smtClean="0"/>
              <a:t>&lt;html&gt;</a:t>
            </a:r>
          </a:p>
          <a:p>
            <a:r>
              <a:rPr lang="en-US" altLang="zh-CN" b="1" dirty="0" smtClean="0"/>
              <a:t>	&lt;head&gt;</a:t>
            </a:r>
          </a:p>
          <a:p>
            <a:r>
              <a:rPr lang="en-US" altLang="zh-CN" b="1" dirty="0" smtClean="0"/>
              <a:t>		&lt;head </a:t>
            </a:r>
            <a:r>
              <a:rPr lang="zh-CN" altLang="en-US" b="1" dirty="0" smtClean="0">
                <a:latin typeface="微软雅黑" pitchFamily="34" charset="-122"/>
                <a:ea typeface="微软雅黑" pitchFamily="34" charset="-122"/>
              </a:rPr>
              <a:t>内容</a:t>
            </a:r>
            <a:r>
              <a:rPr lang="en-US" altLang="zh-CN" b="1" dirty="0" smtClean="0"/>
              <a:t>&gt;</a:t>
            </a:r>
          </a:p>
          <a:p>
            <a:r>
              <a:rPr lang="en-US" altLang="zh-CN" b="1" dirty="0" smtClean="0"/>
              <a:t>	&lt;/head&gt;</a:t>
            </a:r>
          </a:p>
          <a:p>
            <a:r>
              <a:rPr lang="en-US" altLang="zh-CN" b="1" dirty="0" smtClean="0"/>
              <a:t>	&lt;body&gt;</a:t>
            </a:r>
          </a:p>
          <a:p>
            <a:r>
              <a:rPr lang="en-US" altLang="zh-CN" b="1" dirty="0" smtClean="0"/>
              <a:t>		&lt;body </a:t>
            </a:r>
            <a:r>
              <a:rPr lang="zh-CN" altLang="en-US" b="1" dirty="0" smtClean="0">
                <a:latin typeface="微软雅黑" pitchFamily="34" charset="-122"/>
                <a:ea typeface="微软雅黑" pitchFamily="34" charset="-122"/>
              </a:rPr>
              <a:t>内容</a:t>
            </a:r>
            <a:r>
              <a:rPr lang="en-US" altLang="zh-CN" b="1" dirty="0" smtClean="0"/>
              <a:t>&gt;</a:t>
            </a:r>
          </a:p>
          <a:p>
            <a:r>
              <a:rPr lang="en-US" altLang="zh-CN" b="1" dirty="0" smtClean="0"/>
              <a:t>	&lt;/body&gt;</a:t>
            </a:r>
          </a:p>
          <a:p>
            <a:r>
              <a:rPr lang="en-US" altLang="zh-CN" b="1" dirty="0" smtClean="0"/>
              <a:t>&lt;/html&gt;</a:t>
            </a:r>
            <a:endParaRPr lang="zh-CN" altLang="en-US" b="1" dirty="0"/>
          </a:p>
        </p:txBody>
      </p:sp>
      <p:pic>
        <p:nvPicPr>
          <p:cNvPr id="3075" name="Picture 3"/>
          <p:cNvPicPr>
            <a:picLocks noChangeAspect="1" noChangeArrowheads="1"/>
          </p:cNvPicPr>
          <p:nvPr/>
        </p:nvPicPr>
        <p:blipFill>
          <a:blip r:embed="rId2" cstate="print"/>
          <a:srcRect b="9333"/>
          <a:stretch>
            <a:fillRect/>
          </a:stretch>
        </p:blipFill>
        <p:spPr bwMode="auto">
          <a:xfrm>
            <a:off x="5150032" y="1571612"/>
            <a:ext cx="3708248" cy="4857784"/>
          </a:xfrm>
          <a:prstGeom prst="rect">
            <a:avLst/>
          </a:prstGeom>
          <a:noFill/>
          <a:ln w="9525">
            <a:noFill/>
            <a:miter lim="800000"/>
            <a:headEnd/>
            <a:tailEnd/>
          </a:ln>
          <a:effectLst/>
        </p:spPr>
      </p:pic>
      <p:sp>
        <p:nvSpPr>
          <p:cNvPr id="8" name="矩形 7"/>
          <p:cNvSpPr/>
          <p:nvPr/>
        </p:nvSpPr>
        <p:spPr>
          <a:xfrm>
            <a:off x="500035" y="4532194"/>
            <a:ext cx="4572032" cy="1754326"/>
          </a:xfrm>
          <a:prstGeom prst="rect">
            <a:avLst/>
          </a:prstGeom>
        </p:spPr>
        <p:txBody>
          <a:bodyPr wrap="square">
            <a:spAutoFit/>
          </a:bodyPr>
          <a:lstStyle/>
          <a:p>
            <a:r>
              <a:rPr lang="en-US" altLang="zh-CN" b="1" dirty="0" smtClean="0">
                <a:solidFill>
                  <a:schemeClr val="bg1">
                    <a:lumMod val="65000"/>
                  </a:schemeClr>
                </a:solidFill>
              </a:rPr>
              <a:t>&lt;!DOCTYPE html&gt;</a:t>
            </a:r>
            <a:r>
              <a:rPr lang="zh-CN" altLang="en-US" b="1" dirty="0" smtClean="0"/>
              <a:t>：</a:t>
            </a:r>
            <a:r>
              <a:rPr lang="zh-CN" altLang="en-US" b="1" dirty="0" smtClean="0">
                <a:solidFill>
                  <a:srgbClr val="FF0000"/>
                </a:solidFill>
                <a:latin typeface="微软雅黑" pitchFamily="34" charset="-122"/>
                <a:ea typeface="微软雅黑" pitchFamily="34" charset="-122"/>
              </a:rPr>
              <a:t>文件声明</a:t>
            </a:r>
            <a:endParaRPr lang="en-US" altLang="zh-CN" b="1" dirty="0" smtClean="0">
              <a:solidFill>
                <a:srgbClr val="FF0000"/>
              </a:solidFill>
              <a:latin typeface="微软雅黑" pitchFamily="34" charset="-122"/>
              <a:ea typeface="微软雅黑" pitchFamily="34" charset="-122"/>
            </a:endParaRPr>
          </a:p>
          <a:p>
            <a:r>
              <a:rPr lang="en-US" altLang="zh-CN" b="1" dirty="0" smtClean="0"/>
              <a:t>&lt;head&gt;</a:t>
            </a:r>
            <a:r>
              <a:rPr lang="zh-CN" altLang="en-US" b="1" dirty="0" smtClean="0"/>
              <a:t>：</a:t>
            </a:r>
            <a:r>
              <a:rPr lang="zh-CN" altLang="en-US" b="1" dirty="0" smtClean="0">
                <a:solidFill>
                  <a:srgbClr val="FF0000"/>
                </a:solidFill>
                <a:latin typeface="微软雅黑" pitchFamily="34" charset="-122"/>
                <a:ea typeface="微软雅黑" pitchFamily="34" charset="-122"/>
              </a:rPr>
              <a:t>头部，内容一般不会出现在网页中</a:t>
            </a:r>
            <a:endParaRPr lang="en-US" altLang="zh-CN" b="1" dirty="0" smtClean="0">
              <a:solidFill>
                <a:srgbClr val="FF0000"/>
              </a:solidFill>
              <a:latin typeface="微软雅黑" pitchFamily="34" charset="-122"/>
              <a:ea typeface="微软雅黑" pitchFamily="34" charset="-122"/>
            </a:endParaRPr>
          </a:p>
          <a:p>
            <a:r>
              <a:rPr lang="en-US" altLang="zh-CN" b="1" dirty="0" smtClean="0"/>
              <a:t>&lt;body&gt;</a:t>
            </a:r>
            <a:r>
              <a:rPr lang="zh-CN" altLang="en-US" b="1" dirty="0" smtClean="0"/>
              <a:t>：</a:t>
            </a:r>
            <a:r>
              <a:rPr lang="zh-CN" altLang="en-US" b="1" dirty="0" smtClean="0">
                <a:solidFill>
                  <a:srgbClr val="FF0000"/>
                </a:solidFill>
                <a:latin typeface="微软雅黑" pitchFamily="34" charset="-122"/>
                <a:ea typeface="微软雅黑" pitchFamily="34" charset="-122"/>
              </a:rPr>
              <a:t>网页内容</a:t>
            </a:r>
            <a:endParaRPr lang="en-US" altLang="zh-CN" b="1" dirty="0" smtClean="0">
              <a:solidFill>
                <a:srgbClr val="FF0000"/>
              </a:solidFill>
              <a:latin typeface="微软雅黑" pitchFamily="34" charset="-122"/>
              <a:ea typeface="微软雅黑" pitchFamily="34" charset="-122"/>
            </a:endParaRPr>
          </a:p>
          <a:p>
            <a:r>
              <a:rPr lang="en-US" altLang="zh-CN" b="1" dirty="0" smtClean="0"/>
              <a:t>&lt;html&gt;&lt;/html&gt;:</a:t>
            </a:r>
            <a:r>
              <a:rPr lang="zh-CN" altLang="en-US" b="1" dirty="0" smtClean="0">
                <a:solidFill>
                  <a:srgbClr val="FF0000"/>
                </a:solidFill>
                <a:latin typeface="微软雅黑" pitchFamily="34" charset="-122"/>
                <a:ea typeface="微软雅黑" pitchFamily="34" charset="-122"/>
              </a:rPr>
              <a:t>双标签</a:t>
            </a:r>
            <a:endParaRPr lang="en-US" altLang="zh-CN" b="1" dirty="0" smtClean="0">
              <a:solidFill>
                <a:srgbClr val="FF0000"/>
              </a:solidFill>
              <a:latin typeface="微软雅黑" pitchFamily="34" charset="-122"/>
              <a:ea typeface="微软雅黑" pitchFamily="34" charset="-122"/>
            </a:endParaRPr>
          </a:p>
          <a:p>
            <a:r>
              <a:rPr lang="en-US" altLang="zh-CN" b="1" dirty="0" smtClean="0"/>
              <a:t>&lt;</a:t>
            </a:r>
            <a:r>
              <a:rPr lang="en-US" altLang="zh-CN" b="1" dirty="0" err="1" smtClean="0"/>
              <a:t>br</a:t>
            </a:r>
            <a:r>
              <a:rPr lang="en-US" altLang="zh-CN" b="1" dirty="0" smtClean="0"/>
              <a:t>/&gt;</a:t>
            </a:r>
            <a:r>
              <a:rPr lang="zh-CN" altLang="en-US" b="1" dirty="0" smtClean="0"/>
              <a:t>：</a:t>
            </a:r>
            <a:r>
              <a:rPr lang="zh-CN" altLang="en-US" b="1" dirty="0" smtClean="0">
                <a:solidFill>
                  <a:srgbClr val="FF0000"/>
                </a:solidFill>
                <a:latin typeface="微软雅黑" pitchFamily="34" charset="-122"/>
                <a:ea typeface="微软雅黑" pitchFamily="34" charset="-122"/>
              </a:rPr>
              <a:t>单标签</a:t>
            </a:r>
            <a:endParaRPr lang="en-US" altLang="zh-CN" b="1" dirty="0" smtClean="0">
              <a:solidFill>
                <a:srgbClr val="FF0000"/>
              </a:solidFill>
              <a:latin typeface="微软雅黑" pitchFamily="34" charset="-122"/>
              <a:ea typeface="微软雅黑" pitchFamily="34" charset="-122"/>
            </a:endParaRPr>
          </a:p>
          <a:p>
            <a:endParaRPr lang="en-US" altLang="zh-CN" b="1" dirty="0" smtClean="0">
              <a:solidFill>
                <a:srgbClr val="FF0000"/>
              </a:solidFill>
              <a:latin typeface="微软雅黑" pitchFamily="34" charset="-122"/>
              <a:ea typeface="微软雅黑" pitchFamily="34" charset="-122"/>
            </a:endParaRPr>
          </a:p>
        </p:txBody>
      </p:sp>
      <p:sp>
        <p:nvSpPr>
          <p:cNvPr id="7" name="矩形 6"/>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了解大众点评网（西安美食板块）的网页结构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1130842"/>
            <a:ext cx="8286808" cy="369332"/>
          </a:xfrm>
          <a:prstGeom prst="rect">
            <a:avLst/>
          </a:prstGeom>
        </p:spPr>
        <p:txBody>
          <a:bodyPr wrap="square">
            <a:spAutoFit/>
          </a:bodyPr>
          <a:lstStyle/>
          <a:p>
            <a:pPr>
              <a:buFont typeface="Wingdings" pitchFamily="2" charset="2"/>
              <a:buChar char="n"/>
            </a:pPr>
            <a:r>
              <a:rPr lang="en-US" altLang="zh-CN" b="1" dirty="0" smtClean="0">
                <a:solidFill>
                  <a:srgbClr val="0070C0"/>
                </a:solidFill>
                <a:latin typeface="微软雅黑" pitchFamily="34" charset="-122"/>
                <a:ea typeface="微软雅黑" pitchFamily="34" charset="-122"/>
              </a:rPr>
              <a:t> HTML</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Hyper Text Markup Language</a:t>
            </a:r>
            <a:r>
              <a:rPr lang="zh-CN" altLang="en-US" b="1" dirty="0" smtClean="0">
                <a:solidFill>
                  <a:srgbClr val="0070C0"/>
                </a:solidFill>
                <a:latin typeface="微软雅黑" pitchFamily="34" charset="-122"/>
                <a:ea typeface="微软雅黑" pitchFamily="34" charset="-122"/>
              </a:rPr>
              <a:t>，超文本标签语言）元素属性</a:t>
            </a:r>
          </a:p>
        </p:txBody>
      </p:sp>
      <p:sp>
        <p:nvSpPr>
          <p:cNvPr id="5" name="矩形 4"/>
          <p:cNvSpPr/>
          <p:nvPr/>
        </p:nvSpPr>
        <p:spPr>
          <a:xfrm>
            <a:off x="810196" y="1785926"/>
            <a:ext cx="4833374" cy="584775"/>
          </a:xfrm>
          <a:prstGeom prst="rect">
            <a:avLst/>
          </a:prstGeom>
        </p:spPr>
        <p:txBody>
          <a:bodyPr wrap="none">
            <a:spAutoFit/>
          </a:bodyPr>
          <a:lstStyle/>
          <a:p>
            <a:r>
              <a:rPr lang="en-US" altLang="zh-CN" sz="3200" b="1" dirty="0" smtClean="0">
                <a:solidFill>
                  <a:srgbClr val="FF0000"/>
                </a:solidFill>
                <a:latin typeface="Arial Unicode MS" pitchFamily="34" charset="-122"/>
                <a:ea typeface="Arial Unicode MS" pitchFamily="34" charset="-122"/>
                <a:cs typeface="Arial Unicode MS" pitchFamily="34" charset="-122"/>
              </a:rPr>
              <a:t>&lt;meta </a:t>
            </a:r>
            <a:r>
              <a:rPr lang="en-US" altLang="zh-CN" sz="3200" b="1" dirty="0" err="1" smtClean="0">
                <a:solidFill>
                  <a:srgbClr val="FF0000"/>
                </a:solidFill>
                <a:latin typeface="Arial Unicode MS" pitchFamily="34" charset="-122"/>
                <a:ea typeface="Arial Unicode MS" pitchFamily="34" charset="-122"/>
                <a:cs typeface="Arial Unicode MS" pitchFamily="34" charset="-122"/>
              </a:rPr>
              <a:t>charset</a:t>
            </a:r>
            <a:r>
              <a:rPr lang="en-US" altLang="zh-CN" sz="3200" b="1" dirty="0" smtClean="0">
                <a:solidFill>
                  <a:srgbClr val="FF0000"/>
                </a:solidFill>
                <a:latin typeface="Arial Unicode MS" pitchFamily="34" charset="-122"/>
                <a:ea typeface="Arial Unicode MS" pitchFamily="34" charset="-122"/>
                <a:cs typeface="Arial Unicode MS" pitchFamily="34" charset="-122"/>
              </a:rPr>
              <a:t>=</a:t>
            </a:r>
            <a:r>
              <a:rPr lang="zh-CN" altLang="en-US" sz="3200" b="1" dirty="0" smtClean="0">
                <a:solidFill>
                  <a:srgbClr val="FF0000"/>
                </a:solidFill>
                <a:latin typeface="Arial Unicode MS" pitchFamily="34" charset="-122"/>
                <a:ea typeface="Arial Unicode MS" pitchFamily="34" charset="-122"/>
                <a:cs typeface="Arial Unicode MS" pitchFamily="34" charset="-122"/>
              </a:rPr>
              <a:t>“</a:t>
            </a:r>
            <a:r>
              <a:rPr lang="en-US" altLang="zh-CN" sz="3200" b="1" dirty="0" smtClean="0">
                <a:solidFill>
                  <a:srgbClr val="FF0000"/>
                </a:solidFill>
                <a:latin typeface="Arial Unicode MS" pitchFamily="34" charset="-122"/>
                <a:ea typeface="Arial Unicode MS" pitchFamily="34" charset="-122"/>
                <a:cs typeface="Arial Unicode MS" pitchFamily="34" charset="-122"/>
              </a:rPr>
              <a:t>UTF-8</a:t>
            </a:r>
            <a:r>
              <a:rPr lang="zh-CN" altLang="en-US" sz="3200" b="1" dirty="0" smtClean="0">
                <a:solidFill>
                  <a:srgbClr val="FF0000"/>
                </a:solidFill>
                <a:latin typeface="Arial Unicode MS" pitchFamily="34" charset="-122"/>
                <a:ea typeface="Arial Unicode MS" pitchFamily="34" charset="-122"/>
                <a:cs typeface="Arial Unicode MS" pitchFamily="34" charset="-122"/>
              </a:rPr>
              <a:t>”</a:t>
            </a:r>
            <a:r>
              <a:rPr lang="en-US" altLang="zh-CN" sz="3200" b="1" dirty="0" smtClean="0">
                <a:solidFill>
                  <a:srgbClr val="FF0000"/>
                </a:solidFill>
                <a:latin typeface="Arial Unicode MS" pitchFamily="34" charset="-122"/>
                <a:ea typeface="Arial Unicode MS" pitchFamily="34" charset="-122"/>
                <a:cs typeface="Arial Unicode MS" pitchFamily="34" charset="-122"/>
              </a:rPr>
              <a:t>/&gt;</a:t>
            </a:r>
            <a:endParaRPr lang="zh-CN" altLang="en-US" sz="3200" b="1" dirty="0">
              <a:solidFill>
                <a:srgbClr val="FF0000"/>
              </a:solidFill>
              <a:latin typeface="Arial Unicode MS" pitchFamily="34" charset="-122"/>
              <a:ea typeface="Arial Unicode MS" pitchFamily="34" charset="-122"/>
              <a:cs typeface="Arial Unicode MS" pitchFamily="34" charset="-122"/>
            </a:endParaRPr>
          </a:p>
        </p:txBody>
      </p:sp>
      <p:sp>
        <p:nvSpPr>
          <p:cNvPr id="6" name="矩形 5"/>
          <p:cNvSpPr/>
          <p:nvPr/>
        </p:nvSpPr>
        <p:spPr>
          <a:xfrm>
            <a:off x="714348" y="2603368"/>
            <a:ext cx="2452659" cy="1754326"/>
          </a:xfrm>
          <a:prstGeom prst="rect">
            <a:avLst/>
          </a:prstGeom>
        </p:spPr>
        <p:txBody>
          <a:bodyPr wrap="square">
            <a:spAutoFit/>
          </a:bodyPr>
          <a:lstStyle/>
          <a:p>
            <a:r>
              <a:rPr lang="en-US" altLang="zh-CN" b="1" dirty="0" smtClean="0">
                <a:latin typeface="微软雅黑" pitchFamily="34" charset="-122"/>
                <a:ea typeface="微软雅黑" pitchFamily="34" charset="-122"/>
              </a:rPr>
              <a:t>&lt;&gt;——</a:t>
            </a:r>
            <a:r>
              <a:rPr lang="zh-CN" altLang="en-US" b="1" dirty="0" smtClean="0">
                <a:latin typeface="微软雅黑" pitchFamily="34" charset="-122"/>
                <a:ea typeface="微软雅黑" pitchFamily="34" charset="-122"/>
              </a:rPr>
              <a:t>标签</a:t>
            </a:r>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meta——</a:t>
            </a:r>
            <a:r>
              <a:rPr lang="zh-CN" altLang="en-US" b="1" dirty="0" smtClean="0">
                <a:latin typeface="微软雅黑" pitchFamily="34" charset="-122"/>
                <a:ea typeface="微软雅黑" pitchFamily="34" charset="-122"/>
              </a:rPr>
              <a:t>元素</a:t>
            </a:r>
            <a:endParaRPr lang="en-US" altLang="zh-CN" b="1" dirty="0" smtClean="0">
              <a:latin typeface="微软雅黑" pitchFamily="34" charset="-122"/>
              <a:ea typeface="微软雅黑" pitchFamily="34" charset="-122"/>
            </a:endParaRPr>
          </a:p>
          <a:p>
            <a:r>
              <a:rPr lang="en-US" altLang="zh-CN" b="1" dirty="0" err="1" smtClean="0">
                <a:latin typeface="微软雅黑" pitchFamily="34" charset="-122"/>
                <a:ea typeface="微软雅黑" pitchFamily="34" charset="-122"/>
              </a:rPr>
              <a:t>charset</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元素属性</a:t>
            </a:r>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UTF-8——</a:t>
            </a:r>
            <a:r>
              <a:rPr lang="zh-CN" altLang="en-US" b="1" dirty="0" smtClean="0">
                <a:latin typeface="微软雅黑" pitchFamily="34" charset="-122"/>
                <a:ea typeface="微软雅黑" pitchFamily="34" charset="-122"/>
              </a:rPr>
              <a:t>属性值</a:t>
            </a:r>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结束</a:t>
            </a:r>
            <a:endParaRPr lang="en-US" altLang="zh-CN" b="1" dirty="0" smtClean="0">
              <a:latin typeface="微软雅黑" pitchFamily="34" charset="-122"/>
              <a:ea typeface="微软雅黑" pitchFamily="34" charset="-122"/>
            </a:endParaRPr>
          </a:p>
          <a:p>
            <a:endParaRPr lang="zh-CN" altLang="en-US" dirty="0"/>
          </a:p>
        </p:txBody>
      </p:sp>
      <p:sp>
        <p:nvSpPr>
          <p:cNvPr id="7" name="矩形 6"/>
          <p:cNvSpPr/>
          <p:nvPr/>
        </p:nvSpPr>
        <p:spPr>
          <a:xfrm>
            <a:off x="714348" y="4438241"/>
            <a:ext cx="5572164" cy="1705403"/>
          </a:xfrm>
          <a:prstGeom prst="rect">
            <a:avLst/>
          </a:prstGeom>
        </p:spPr>
        <p:txBody>
          <a:bodyPr wrap="square">
            <a:spAutoFit/>
          </a:bodyPr>
          <a:lstStyle/>
          <a:p>
            <a:pPr>
              <a:lnSpc>
                <a:spcPct val="150000"/>
              </a:lnSpc>
              <a:buFont typeface="Wingdings" pitchFamily="2" charset="2"/>
              <a:buChar char="n"/>
            </a:pPr>
            <a:r>
              <a:rPr lang="zh-CN" altLang="en-US" b="1" dirty="0" smtClean="0">
                <a:solidFill>
                  <a:srgbClr val="FF0000"/>
                </a:solidFill>
                <a:latin typeface="微软雅黑" pitchFamily="34" charset="-122"/>
                <a:ea typeface="微软雅黑" pitchFamily="34" charset="-122"/>
              </a:rPr>
              <a:t> 元素及其属性必须放在同一个标签当中；</a:t>
            </a:r>
            <a:endParaRPr lang="en-US" altLang="zh-CN" b="1" dirty="0" smtClean="0">
              <a:solidFill>
                <a:srgbClr val="FF0000"/>
              </a:solidFill>
              <a:latin typeface="微软雅黑" pitchFamily="34" charset="-122"/>
              <a:ea typeface="微软雅黑" pitchFamily="34" charset="-122"/>
            </a:endParaRPr>
          </a:p>
          <a:p>
            <a:pPr>
              <a:lnSpc>
                <a:spcPct val="150000"/>
              </a:lnSpc>
              <a:buFont typeface="Wingdings" pitchFamily="2" charset="2"/>
              <a:buChar char="n"/>
            </a:pPr>
            <a:r>
              <a:rPr lang="zh-CN" altLang="en-US" b="1" dirty="0" smtClean="0">
                <a:solidFill>
                  <a:srgbClr val="FF0000"/>
                </a:solidFill>
                <a:latin typeface="微软雅黑" pitchFamily="34" charset="-122"/>
                <a:ea typeface="微软雅黑" pitchFamily="34" charset="-122"/>
              </a:rPr>
              <a:t> 标签内元素与属性之间必须用空格分开；</a:t>
            </a:r>
            <a:endParaRPr lang="en-US" altLang="zh-CN" b="1" dirty="0" smtClean="0">
              <a:solidFill>
                <a:srgbClr val="FF0000"/>
              </a:solidFill>
              <a:latin typeface="微软雅黑" pitchFamily="34" charset="-122"/>
              <a:ea typeface="微软雅黑" pitchFamily="34" charset="-122"/>
            </a:endParaRPr>
          </a:p>
          <a:p>
            <a:pPr>
              <a:lnSpc>
                <a:spcPct val="150000"/>
              </a:lnSpc>
              <a:buFont typeface="Wingdings" pitchFamily="2" charset="2"/>
              <a:buChar char="n"/>
            </a:pPr>
            <a:r>
              <a:rPr lang="zh-CN" altLang="en-US" b="1" dirty="0" smtClean="0">
                <a:solidFill>
                  <a:srgbClr val="FF0000"/>
                </a:solidFill>
                <a:latin typeface="微软雅黑" pitchFamily="34" charset="-122"/>
                <a:ea typeface="微软雅黑" pitchFamily="34" charset="-122"/>
              </a:rPr>
              <a:t> 元素属性的值建议用单引号或双引号括起来；</a:t>
            </a:r>
            <a:endParaRPr lang="en-US" altLang="zh-CN" b="1" dirty="0" smtClean="0">
              <a:solidFill>
                <a:srgbClr val="FF0000"/>
              </a:solidFill>
              <a:latin typeface="微软雅黑" pitchFamily="34" charset="-122"/>
              <a:ea typeface="微软雅黑" pitchFamily="34" charset="-122"/>
            </a:endParaRPr>
          </a:p>
          <a:p>
            <a:pPr>
              <a:lnSpc>
                <a:spcPct val="150000"/>
              </a:lnSpc>
              <a:buFont typeface="Wingdings" pitchFamily="2" charset="2"/>
              <a:buChar char="n"/>
            </a:pPr>
            <a:r>
              <a:rPr lang="zh-CN" altLang="en-US" b="1" dirty="0" smtClean="0">
                <a:solidFill>
                  <a:srgbClr val="FF0000"/>
                </a:solidFill>
                <a:latin typeface="微软雅黑" pitchFamily="34" charset="-122"/>
                <a:ea typeface="微软雅黑" pitchFamily="34" charset="-122"/>
              </a:rPr>
              <a:t> 属性和属性值也不用区分大小写。</a:t>
            </a:r>
          </a:p>
        </p:txBody>
      </p:sp>
      <p:sp>
        <p:nvSpPr>
          <p:cNvPr id="8" name="矩形 7"/>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了解大众点评网（西安美食板块）的网页结构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38568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了解大众点评网（西安美食板块）的网页结构</a:t>
            </a:r>
          </a:p>
        </p:txBody>
      </p:sp>
      <p:pic>
        <p:nvPicPr>
          <p:cNvPr id="1026" name="Picture 2"/>
          <p:cNvPicPr>
            <a:picLocks noChangeAspect="1" noChangeArrowheads="1"/>
          </p:cNvPicPr>
          <p:nvPr/>
        </p:nvPicPr>
        <p:blipFill>
          <a:blip r:embed="rId2" cstate="print"/>
          <a:srcRect/>
          <a:stretch>
            <a:fillRect/>
          </a:stretch>
        </p:blipFill>
        <p:spPr bwMode="auto">
          <a:xfrm>
            <a:off x="357158" y="1071546"/>
            <a:ext cx="8578488" cy="13573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357290" y="2571744"/>
            <a:ext cx="7572428" cy="11836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377244" y="4286256"/>
            <a:ext cx="7548738" cy="11729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l="16717" t="-1024"/>
          <a:stretch>
            <a:fillRect/>
          </a:stretch>
        </p:blipFill>
        <p:spPr bwMode="auto">
          <a:xfrm>
            <a:off x="2428860" y="5753459"/>
            <a:ext cx="6481048" cy="365655"/>
          </a:xfrm>
          <a:prstGeom prst="rect">
            <a:avLst/>
          </a:prstGeom>
          <a:noFill/>
          <a:ln w="9525">
            <a:noFill/>
            <a:miter lim="800000"/>
            <a:headEnd/>
            <a:tailEnd/>
          </a:ln>
          <a:effectLst/>
        </p:spPr>
      </p:pic>
      <p:cxnSp>
        <p:nvCxnSpPr>
          <p:cNvPr id="8" name="直接连接符 7"/>
          <p:cNvCxnSpPr/>
          <p:nvPr/>
        </p:nvCxnSpPr>
        <p:spPr>
          <a:xfrm rot="5400000">
            <a:off x="-464379" y="3536157"/>
            <a:ext cx="26432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57224" y="4000504"/>
            <a:ext cx="428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7224" y="4857760"/>
            <a:ext cx="428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57224" y="3143248"/>
            <a:ext cx="428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1571604" y="5715016"/>
            <a:ext cx="428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785918" y="5929330"/>
            <a:ext cx="6429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2821769" y="6322239"/>
            <a:ext cx="3571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00364" y="6500834"/>
            <a:ext cx="6429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786710" y="2071678"/>
            <a:ext cx="1107996" cy="369332"/>
          </a:xfrm>
          <a:prstGeom prst="rect">
            <a:avLst/>
          </a:prstGeom>
          <a:solidFill>
            <a:srgbClr val="0070C0"/>
          </a:solidFill>
        </p:spPr>
        <p:txBody>
          <a:bodyPr wrap="none">
            <a:spAutoFit/>
          </a:bodyPr>
          <a:lstStyle/>
          <a:p>
            <a:r>
              <a:rPr lang="zh-CN" altLang="en-US" b="1" i="1" dirty="0" smtClean="0">
                <a:solidFill>
                  <a:schemeClr val="bg1"/>
                </a:solidFill>
                <a:latin typeface="微软雅黑" pitchFamily="34" charset="-122"/>
                <a:ea typeface="微软雅黑" pitchFamily="34" charset="-122"/>
              </a:rPr>
              <a:t>一级网址</a:t>
            </a:r>
            <a:endParaRPr lang="zh-CN" altLang="en-US" b="1" i="1" dirty="0">
              <a:solidFill>
                <a:schemeClr val="bg1"/>
              </a:solidFill>
              <a:latin typeface="微软雅黑" pitchFamily="34" charset="-122"/>
              <a:ea typeface="微软雅黑" pitchFamily="34" charset="-122"/>
            </a:endParaRPr>
          </a:p>
        </p:txBody>
      </p:sp>
      <p:sp>
        <p:nvSpPr>
          <p:cNvPr id="25" name="矩形 24"/>
          <p:cNvSpPr/>
          <p:nvPr/>
        </p:nvSpPr>
        <p:spPr>
          <a:xfrm>
            <a:off x="7786710" y="3357562"/>
            <a:ext cx="1107996" cy="369332"/>
          </a:xfrm>
          <a:prstGeom prst="rect">
            <a:avLst/>
          </a:prstGeom>
          <a:solidFill>
            <a:srgbClr val="0070C0"/>
          </a:solidFill>
        </p:spPr>
        <p:txBody>
          <a:bodyPr wrap="none">
            <a:spAutoFit/>
          </a:bodyPr>
          <a:lstStyle/>
          <a:p>
            <a:r>
              <a:rPr lang="zh-CN" altLang="en-US" b="1" i="1" dirty="0" smtClean="0">
                <a:solidFill>
                  <a:schemeClr val="bg1"/>
                </a:solidFill>
                <a:latin typeface="微软雅黑" pitchFamily="34" charset="-122"/>
                <a:ea typeface="微软雅黑" pitchFamily="34" charset="-122"/>
              </a:rPr>
              <a:t>二级网址</a:t>
            </a:r>
            <a:endParaRPr lang="zh-CN" altLang="en-US" b="1" i="1" dirty="0">
              <a:solidFill>
                <a:schemeClr val="bg1"/>
              </a:solidFill>
              <a:latin typeface="微软雅黑" pitchFamily="34" charset="-122"/>
              <a:ea typeface="微软雅黑" pitchFamily="34" charset="-122"/>
            </a:endParaRPr>
          </a:p>
        </p:txBody>
      </p:sp>
      <p:sp>
        <p:nvSpPr>
          <p:cNvPr id="26" name="矩形 25"/>
          <p:cNvSpPr/>
          <p:nvPr/>
        </p:nvSpPr>
        <p:spPr>
          <a:xfrm>
            <a:off x="1357290" y="3857628"/>
            <a:ext cx="699230" cy="369332"/>
          </a:xfrm>
          <a:prstGeom prst="rect">
            <a:avLst/>
          </a:prstGeom>
          <a:noFill/>
        </p:spPr>
        <p:txBody>
          <a:bodyPr wrap="none">
            <a:spAutoFit/>
          </a:bodyPr>
          <a:lstStyle/>
          <a:p>
            <a:r>
              <a:rPr lang="en-US" altLang="zh-CN" b="1" i="1" dirty="0" smtClean="0">
                <a:latin typeface="微软雅黑" pitchFamily="34" charset="-122"/>
                <a:ea typeface="微软雅黑" pitchFamily="34" charset="-122"/>
              </a:rPr>
              <a:t>… …</a:t>
            </a:r>
            <a:endParaRPr lang="zh-CN" altLang="en-US" b="1" i="1" dirty="0">
              <a:latin typeface="微软雅黑" pitchFamily="34" charset="-122"/>
              <a:ea typeface="微软雅黑" pitchFamily="34" charset="-122"/>
            </a:endParaRPr>
          </a:p>
        </p:txBody>
      </p:sp>
      <p:sp>
        <p:nvSpPr>
          <p:cNvPr id="27" name="矩形 26"/>
          <p:cNvSpPr/>
          <p:nvPr/>
        </p:nvSpPr>
        <p:spPr>
          <a:xfrm>
            <a:off x="3500430" y="5715016"/>
            <a:ext cx="1107996" cy="369332"/>
          </a:xfrm>
          <a:prstGeom prst="rect">
            <a:avLst/>
          </a:prstGeom>
          <a:noFill/>
        </p:spPr>
        <p:txBody>
          <a:bodyPr wrap="none">
            <a:spAutoFit/>
          </a:bodyPr>
          <a:lstStyle/>
          <a:p>
            <a:r>
              <a:rPr lang="zh-CN" altLang="en-US" b="1" i="1" dirty="0" smtClean="0">
                <a:solidFill>
                  <a:srgbClr val="0070C0"/>
                </a:solidFill>
                <a:latin typeface="微软雅黑" pitchFamily="34" charset="-122"/>
                <a:ea typeface="微软雅黑" pitchFamily="34" charset="-122"/>
              </a:rPr>
              <a:t>分页网址</a:t>
            </a:r>
            <a:endParaRPr lang="zh-CN" altLang="en-US" b="1" i="1" dirty="0">
              <a:solidFill>
                <a:srgbClr val="0070C0"/>
              </a:solidFill>
              <a:latin typeface="微软雅黑" pitchFamily="34" charset="-122"/>
              <a:ea typeface="微软雅黑" pitchFamily="34" charset="-122"/>
            </a:endParaRPr>
          </a:p>
        </p:txBody>
      </p:sp>
      <p:sp>
        <p:nvSpPr>
          <p:cNvPr id="28" name="矩形 27"/>
          <p:cNvSpPr/>
          <p:nvPr/>
        </p:nvSpPr>
        <p:spPr>
          <a:xfrm>
            <a:off x="3749756" y="6286520"/>
            <a:ext cx="1107996" cy="369332"/>
          </a:xfrm>
          <a:prstGeom prst="rect">
            <a:avLst/>
          </a:prstGeom>
          <a:noFill/>
        </p:spPr>
        <p:txBody>
          <a:bodyPr wrap="none">
            <a:spAutoFit/>
          </a:bodyPr>
          <a:lstStyle/>
          <a:p>
            <a:r>
              <a:rPr lang="zh-CN" altLang="en-US" b="1" i="1" dirty="0" smtClean="0">
                <a:solidFill>
                  <a:srgbClr val="0070C0"/>
                </a:solidFill>
                <a:latin typeface="微软雅黑" pitchFamily="34" charset="-122"/>
                <a:ea typeface="微软雅黑" pitchFamily="34" charset="-122"/>
              </a:rPr>
              <a:t>信息网址</a:t>
            </a:r>
            <a:endParaRPr lang="zh-CN" altLang="en-US" b="1" i="1" dirty="0">
              <a:solidFill>
                <a:srgbClr val="0070C0"/>
              </a:solidFill>
              <a:latin typeface="微软雅黑" pitchFamily="34" charset="-122"/>
              <a:ea typeface="微软雅黑" pitchFamily="34" charset="-122"/>
            </a:endParaRPr>
          </a:p>
        </p:txBody>
      </p:sp>
      <p:sp>
        <p:nvSpPr>
          <p:cNvPr id="29" name="矩形 28"/>
          <p:cNvSpPr/>
          <p:nvPr/>
        </p:nvSpPr>
        <p:spPr>
          <a:xfrm>
            <a:off x="4803212" y="6274378"/>
            <a:ext cx="4197944" cy="369332"/>
          </a:xfrm>
          <a:prstGeom prst="rect">
            <a:avLst/>
          </a:prstGeom>
        </p:spPr>
        <p:txBody>
          <a:bodyPr wrap="none">
            <a:spAutoFit/>
          </a:bodyPr>
          <a:lstStyle/>
          <a:p>
            <a:r>
              <a:rPr lang="en-US" altLang="zh-CN" dirty="0" smtClean="0">
                <a:solidFill>
                  <a:srgbClr val="0070C0"/>
                </a:solidFill>
              </a:rPr>
              <a:t>http://www.dianping.com/shop/19677471</a:t>
            </a:r>
            <a:endParaRPr lang="zh-CN" altLang="en-US" dirty="0">
              <a:solidFill>
                <a:srgbClr val="0070C0"/>
              </a:solidFill>
            </a:endParaRPr>
          </a:p>
        </p:txBody>
      </p:sp>
      <p:sp>
        <p:nvSpPr>
          <p:cNvPr id="30" name="矩形 29"/>
          <p:cNvSpPr/>
          <p:nvPr/>
        </p:nvSpPr>
        <p:spPr>
          <a:xfrm>
            <a:off x="4143372" y="3857628"/>
            <a:ext cx="4786346" cy="1600438"/>
          </a:xfrm>
          <a:prstGeom prst="rect">
            <a:avLst/>
          </a:prstGeom>
          <a:solidFill>
            <a:srgbClr val="0070C0"/>
          </a:solidFill>
        </p:spPr>
        <p:txBody>
          <a:bodyPr wrap="square">
            <a:spAutoFit/>
          </a:bodyPr>
          <a:lstStyle/>
          <a:p>
            <a:pPr algn="just"/>
            <a:r>
              <a:rPr lang="en-US" altLang="zh-CN" sz="1400" dirty="0" smtClean="0">
                <a:solidFill>
                  <a:schemeClr val="bg1"/>
                </a:solidFill>
              </a:rPr>
              <a:t>http://www.dianping.com/search/category/17/10/r124p5?aid=40d5143611213e8d872390ff0d058388d22d7cbfc50973aebd0086c3c60a0cb4ed30cee2e7fc1523f25f39a106cc8b81b8072fdcdffd93a4bdda34e688ffaa9fa90fbc174acb62adc050f0d33e50b45a830f15ddcbab34d35b4aff11e4d5ad43943ac53cfc788520e4da891862daf6a543aeb01508e3792237264aeac95a706c0c5ca7b351b3a3d42c271281f4930e05</a:t>
            </a:r>
            <a:endParaRPr lang="zh-CN" altLang="en-US" sz="1400" dirty="0" smtClean="0">
              <a:solidFill>
                <a:schemeClr val="bg1"/>
              </a:solidFill>
            </a:endParaRPr>
          </a:p>
        </p:txBody>
      </p:sp>
      <p:cxnSp>
        <p:nvCxnSpPr>
          <p:cNvPr id="31" name="直接箭头连接符 30"/>
          <p:cNvCxnSpPr/>
          <p:nvPr/>
        </p:nvCxnSpPr>
        <p:spPr>
          <a:xfrm rot="5400000" flipH="1" flipV="1">
            <a:off x="6063367" y="5555192"/>
            <a:ext cx="35719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000760" y="5715016"/>
            <a:ext cx="50006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143900" y="3786190"/>
            <a:ext cx="428628"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1000108"/>
            <a:ext cx="8286808" cy="369332"/>
          </a:xfrm>
          <a:prstGeom prst="rect">
            <a:avLst/>
          </a:prstGeom>
        </p:spPr>
        <p:txBody>
          <a:bodyPr wrap="square">
            <a:spAutoFit/>
          </a:bodyPr>
          <a:lstStyle/>
          <a:p>
            <a:pPr>
              <a:buFont typeface="Wingdings" pitchFamily="2" charset="2"/>
              <a:buChar char="n"/>
            </a:pP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明确采集数据的内容及类型</a:t>
            </a:r>
          </a:p>
        </p:txBody>
      </p:sp>
      <p:sp>
        <p:nvSpPr>
          <p:cNvPr id="5" name="矩形 4"/>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了解大众点评网（西安美食板块）的网页结构</a:t>
            </a:r>
          </a:p>
        </p:txBody>
      </p:sp>
      <p:pic>
        <p:nvPicPr>
          <p:cNvPr id="2050" name="Picture 2"/>
          <p:cNvPicPr>
            <a:picLocks noChangeAspect="1" noChangeArrowheads="1"/>
          </p:cNvPicPr>
          <p:nvPr/>
        </p:nvPicPr>
        <p:blipFill>
          <a:blip r:embed="rId2" cstate="print"/>
          <a:srcRect b="4690"/>
          <a:stretch>
            <a:fillRect/>
          </a:stretch>
        </p:blipFill>
        <p:spPr bwMode="auto">
          <a:xfrm>
            <a:off x="428596" y="1500174"/>
            <a:ext cx="8358246" cy="3214710"/>
          </a:xfrm>
          <a:prstGeom prst="rect">
            <a:avLst/>
          </a:prstGeom>
          <a:noFill/>
          <a:ln w="9525">
            <a:noFill/>
            <a:miter lim="800000"/>
            <a:headEnd/>
            <a:tailEnd/>
          </a:ln>
          <a:effectLst/>
        </p:spPr>
      </p:pic>
      <p:sp>
        <p:nvSpPr>
          <p:cNvPr id="7" name="矩形 6"/>
          <p:cNvSpPr/>
          <p:nvPr/>
        </p:nvSpPr>
        <p:spPr>
          <a:xfrm>
            <a:off x="714348" y="4803829"/>
            <a:ext cx="1500198" cy="1705403"/>
          </a:xfrm>
          <a:prstGeom prst="rect">
            <a:avLst/>
          </a:prstGeom>
        </p:spPr>
        <p:txBody>
          <a:bodyPr wrap="square">
            <a:spAutoFit/>
          </a:bodyPr>
          <a:lstStyle/>
          <a:p>
            <a:pPr>
              <a:lnSpc>
                <a:spcPct val="150000"/>
              </a:lnSpc>
              <a:buFont typeface="Wingdings" pitchFamily="2" charset="2"/>
              <a:buChar char="Ø"/>
            </a:pPr>
            <a:r>
              <a:rPr lang="zh-CN" altLang="en-US" b="1" dirty="0" smtClean="0">
                <a:latin typeface="微软雅黑" pitchFamily="34" charset="-122"/>
                <a:ea typeface="微软雅黑" pitchFamily="34" charset="-122"/>
              </a:rPr>
              <a:t> 标题；</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点评数量；</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人均消费；</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口味；</a:t>
            </a:r>
            <a:endParaRPr lang="en-US" altLang="zh-CN" b="1" dirty="0" smtClean="0">
              <a:latin typeface="微软雅黑" pitchFamily="34" charset="-122"/>
              <a:ea typeface="微软雅黑" pitchFamily="34" charset="-122"/>
            </a:endParaRPr>
          </a:p>
        </p:txBody>
      </p:sp>
      <p:sp>
        <p:nvSpPr>
          <p:cNvPr id="8" name="矩形 7"/>
          <p:cNvSpPr/>
          <p:nvPr/>
        </p:nvSpPr>
        <p:spPr>
          <a:xfrm>
            <a:off x="2786082" y="4817946"/>
            <a:ext cx="4572000" cy="1754326"/>
          </a:xfrm>
          <a:prstGeom prst="rect">
            <a:avLst/>
          </a:prstGeom>
        </p:spPr>
        <p:txBody>
          <a:bodyPr wrap="square">
            <a:spAutoFit/>
          </a:bodyPr>
          <a:lstStyle/>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环境；</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服务；</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经纬度（坐标）；</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其他</a:t>
            </a:r>
            <a:r>
              <a:rPr lang="en-US" altLang="zh-CN" b="1" dirty="0" smtClean="0">
                <a:latin typeface="微软雅黑" pitchFamily="34" charset="-122"/>
                <a:ea typeface="微软雅黑" pitchFamily="34" charset="-122"/>
              </a:rPr>
              <a:t>……</a:t>
            </a:r>
            <a:endParaRPr lang="zh-CN" altLang="en-US"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923330"/>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新建分组</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新建任务</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编辑任务</a:t>
            </a:r>
            <a:endParaRPr lang="en-US" altLang="zh-CN" b="1" dirty="0" smtClean="0">
              <a:solidFill>
                <a:srgbClr val="0070C0"/>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采集网址规则</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添加开始采集地址（单条网址、批量</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多页）</a:t>
            </a:r>
            <a:endParaRPr lang="en-US" altLang="zh-CN" b="1" dirty="0" smtClean="0">
              <a:solidFill>
                <a:srgbClr val="0070C0"/>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3071802" y="2071678"/>
            <a:ext cx="5715040" cy="4500594"/>
          </a:xfrm>
          <a:prstGeom prst="rect">
            <a:avLst/>
          </a:prstGeom>
          <a:noFill/>
          <a:ln w="9525">
            <a:noFill/>
            <a:miter lim="800000"/>
            <a:headEnd/>
            <a:tailEnd/>
          </a:ln>
          <a:effectLst/>
        </p:spPr>
      </p:pic>
      <p:sp>
        <p:nvSpPr>
          <p:cNvPr id="7" name="矩形 6"/>
          <p:cNvSpPr/>
          <p:nvPr/>
        </p:nvSpPr>
        <p:spPr>
          <a:xfrm>
            <a:off x="3214678" y="2714620"/>
            <a:ext cx="3286148"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58148" y="3857628"/>
            <a:ext cx="50006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929586" y="5643578"/>
            <a:ext cx="50006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30814" y="3857628"/>
            <a:ext cx="327334"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1</a:t>
            </a:r>
            <a:endParaRPr lang="zh-CN" altLang="en-US" dirty="0"/>
          </a:p>
        </p:txBody>
      </p:sp>
      <p:sp>
        <p:nvSpPr>
          <p:cNvPr id="11" name="矩形 10"/>
          <p:cNvSpPr/>
          <p:nvPr/>
        </p:nvSpPr>
        <p:spPr>
          <a:xfrm>
            <a:off x="7530814" y="5702874"/>
            <a:ext cx="327334"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2</a:t>
            </a:r>
            <a:endParaRPr lang="zh-CN" altLang="en-US" dirty="0"/>
          </a:p>
        </p:txBody>
      </p:sp>
      <p:sp>
        <p:nvSpPr>
          <p:cNvPr id="12" name="矩形 11"/>
          <p:cNvSpPr/>
          <p:nvPr/>
        </p:nvSpPr>
        <p:spPr>
          <a:xfrm>
            <a:off x="2815906" y="2845354"/>
            <a:ext cx="327334"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3</a:t>
            </a:r>
            <a:endParaRPr lang="zh-CN" altLang="en-US" dirty="0"/>
          </a:p>
        </p:txBody>
      </p:sp>
      <p:sp>
        <p:nvSpPr>
          <p:cNvPr id="13" name="矩形 12"/>
          <p:cNvSpPr/>
          <p:nvPr/>
        </p:nvSpPr>
        <p:spPr>
          <a:xfrm>
            <a:off x="500034" y="5357826"/>
            <a:ext cx="2357454" cy="1200329"/>
          </a:xfrm>
          <a:prstGeom prst="rect">
            <a:avLst/>
          </a:prstGeom>
        </p:spPr>
        <p:txBody>
          <a:bodyPr wrap="square">
            <a:spAutoFit/>
          </a:bodyPr>
          <a:lstStyle/>
          <a:p>
            <a:pPr algn="just"/>
            <a:r>
              <a:rPr lang="zh-CN" altLang="en-US" b="1" dirty="0" smtClean="0">
                <a:solidFill>
                  <a:srgbClr val="0070C0"/>
                </a:solidFill>
                <a:latin typeface="微软雅黑" pitchFamily="34" charset="-122"/>
                <a:ea typeface="微软雅黑" pitchFamily="34" charset="-122"/>
              </a:rPr>
              <a:t>可将按照行政区（碑林区、雁塔区、莲湖区</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）划分的次级网址作为起始网址</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pic>
        <p:nvPicPr>
          <p:cNvPr id="4098" name="Picture 2"/>
          <p:cNvPicPr>
            <a:picLocks noChangeAspect="1" noChangeArrowheads="1"/>
          </p:cNvPicPr>
          <p:nvPr/>
        </p:nvPicPr>
        <p:blipFill>
          <a:blip r:embed="rId2" cstate="print"/>
          <a:srcRect/>
          <a:stretch>
            <a:fillRect/>
          </a:stretch>
        </p:blipFill>
        <p:spPr bwMode="auto">
          <a:xfrm>
            <a:off x="3071802" y="2015419"/>
            <a:ext cx="5786478" cy="4556852"/>
          </a:xfrm>
          <a:prstGeom prst="rect">
            <a:avLst/>
          </a:prstGeom>
          <a:noFill/>
          <a:ln w="9525">
            <a:noFill/>
            <a:miter lim="800000"/>
            <a:headEnd/>
            <a:tailEnd/>
          </a:ln>
          <a:effectLst/>
        </p:spPr>
      </p:pic>
      <p:sp>
        <p:nvSpPr>
          <p:cNvPr id="6" name="矩形 5"/>
          <p:cNvSpPr/>
          <p:nvPr/>
        </p:nvSpPr>
        <p:spPr>
          <a:xfrm>
            <a:off x="571472" y="4416990"/>
            <a:ext cx="3286148" cy="369332"/>
          </a:xfrm>
          <a:prstGeom prst="rect">
            <a:avLst/>
          </a:prstGeom>
        </p:spPr>
        <p:txBody>
          <a:bodyPr wrap="square">
            <a:spAutoFit/>
          </a:bodyPr>
          <a:lstStyle/>
          <a:p>
            <a:pPr algn="just"/>
            <a:r>
              <a:rPr lang="zh-CN" altLang="en-US" b="1" dirty="0" smtClean="0">
                <a:solidFill>
                  <a:srgbClr val="FF0000"/>
                </a:solidFill>
                <a:latin typeface="微软雅黑" pitchFamily="34" charset="-122"/>
                <a:ea typeface="微软雅黑" pitchFamily="34" charset="-122"/>
              </a:rPr>
              <a:t>批量</a:t>
            </a:r>
            <a:r>
              <a:rPr lang="en-US"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多页网址格式的采集规则</a:t>
            </a:r>
          </a:p>
        </p:txBody>
      </p:sp>
      <p:sp>
        <p:nvSpPr>
          <p:cNvPr id="7" name="矩形 6"/>
          <p:cNvSpPr/>
          <p:nvPr/>
        </p:nvSpPr>
        <p:spPr>
          <a:xfrm>
            <a:off x="500034" y="928670"/>
            <a:ext cx="8072494" cy="923330"/>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新建分组</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新建任务</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编辑任务</a:t>
            </a:r>
            <a:endParaRPr lang="en-US" altLang="zh-CN" b="1" dirty="0" smtClean="0">
              <a:solidFill>
                <a:srgbClr val="0070C0"/>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rgbClr val="0070C0"/>
                </a:solidFill>
                <a:latin typeface="微软雅黑" pitchFamily="34" charset="-122"/>
                <a:ea typeface="微软雅黑" pitchFamily="34" charset="-122"/>
              </a:rPr>
              <a:t> </a:t>
            </a:r>
            <a:r>
              <a:rPr lang="zh-CN" altLang="en-US" b="1" dirty="0" smtClean="0">
                <a:solidFill>
                  <a:srgbClr val="0070C0"/>
                </a:solidFill>
                <a:latin typeface="微软雅黑" pitchFamily="34" charset="-122"/>
                <a:ea typeface="微软雅黑" pitchFamily="34" charset="-122"/>
              </a:rPr>
              <a:t>采集网址规则</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添加开始采集地址（单条网址、批量</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多页）</a:t>
            </a:r>
            <a:endParaRPr lang="en-US" altLang="zh-CN" b="1" dirty="0" smtClean="0">
              <a:solidFill>
                <a:srgbClr val="0070C0"/>
              </a:solidFill>
              <a:latin typeface="微软雅黑" pitchFamily="34" charset="-122"/>
              <a:ea typeface="微软雅黑" pitchFamily="34" charset="-122"/>
            </a:endParaRPr>
          </a:p>
        </p:txBody>
      </p:sp>
      <p:sp>
        <p:nvSpPr>
          <p:cNvPr id="8" name="矩形 7"/>
          <p:cNvSpPr/>
          <p:nvPr/>
        </p:nvSpPr>
        <p:spPr>
          <a:xfrm>
            <a:off x="4857752" y="3857628"/>
            <a:ext cx="3500462" cy="1500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3857620" y="4572008"/>
            <a:ext cx="100013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多级网址的获取</a:t>
            </a:r>
            <a:endParaRPr lang="en-US" altLang="zh-CN" b="1" dirty="0" smtClean="0">
              <a:solidFill>
                <a:srgbClr val="0070C0"/>
              </a:solidFill>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cstate="print"/>
          <a:srcRect/>
          <a:stretch>
            <a:fillRect/>
          </a:stretch>
        </p:blipFill>
        <p:spPr bwMode="auto">
          <a:xfrm>
            <a:off x="3778244" y="1700219"/>
            <a:ext cx="5080036" cy="400052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r="62500"/>
          <a:stretch>
            <a:fillRect/>
          </a:stretch>
        </p:blipFill>
        <p:spPr bwMode="auto">
          <a:xfrm>
            <a:off x="571472" y="1700219"/>
            <a:ext cx="3071834" cy="1366957"/>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r="58289"/>
          <a:stretch>
            <a:fillRect/>
          </a:stretch>
        </p:blipFill>
        <p:spPr bwMode="auto">
          <a:xfrm>
            <a:off x="571472" y="3167097"/>
            <a:ext cx="3071834" cy="124776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r="55228"/>
          <a:stretch>
            <a:fillRect/>
          </a:stretch>
        </p:blipFill>
        <p:spPr bwMode="auto">
          <a:xfrm>
            <a:off x="571472" y="4561834"/>
            <a:ext cx="3086069" cy="1153182"/>
          </a:xfrm>
          <a:prstGeom prst="rect">
            <a:avLst/>
          </a:prstGeom>
          <a:noFill/>
          <a:ln w="9525">
            <a:noFill/>
            <a:miter lim="800000"/>
            <a:headEnd/>
            <a:tailEnd/>
          </a:ln>
          <a:effectLst/>
        </p:spPr>
      </p:pic>
      <p:sp>
        <p:nvSpPr>
          <p:cNvPr id="10" name="矩形 9"/>
          <p:cNvSpPr/>
          <p:nvPr/>
        </p:nvSpPr>
        <p:spPr>
          <a:xfrm>
            <a:off x="857224" y="1628781"/>
            <a:ext cx="1785950"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57224" y="3057541"/>
            <a:ext cx="1785950"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7224" y="4486301"/>
            <a:ext cx="1785950"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7950" y="3343293"/>
            <a:ext cx="1785950"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42910" y="6060064"/>
            <a:ext cx="6711453" cy="369332"/>
          </a:xfrm>
          <a:prstGeom prst="rect">
            <a:avLst/>
          </a:prstGeom>
        </p:spPr>
        <p:txBody>
          <a:bodyPr wrap="none">
            <a:spAutoFit/>
          </a:bodyPr>
          <a:lstStyle/>
          <a:p>
            <a:r>
              <a:rPr lang="zh-CN" altLang="en-US" b="1" dirty="0" smtClean="0">
                <a:solidFill>
                  <a:srgbClr val="FF0000"/>
                </a:solidFill>
                <a:latin typeface="微软雅黑" pitchFamily="34" charset="-122"/>
                <a:ea typeface="微软雅黑" pitchFamily="34" charset="-122"/>
              </a:rPr>
              <a:t>网页地址格式规则：</a:t>
            </a:r>
            <a:r>
              <a:rPr lang="en-US" altLang="zh-CN" b="1" dirty="0" smtClean="0">
                <a:solidFill>
                  <a:srgbClr val="FF0000"/>
                </a:solidFill>
                <a:latin typeface="微软雅黑" pitchFamily="34" charset="-122"/>
                <a:ea typeface="微软雅黑" pitchFamily="34" charset="-122"/>
              </a:rPr>
              <a:t> </a:t>
            </a:r>
            <a:r>
              <a:rPr lang="en-US" altLang="zh-CN" b="1" u="sng" dirty="0" smtClean="0">
                <a:solidFill>
                  <a:srgbClr val="FF0000"/>
                </a:solidFill>
                <a:latin typeface="微软雅黑" pitchFamily="34" charset="-122"/>
                <a:ea typeface="微软雅黑" pitchFamily="34" charset="-122"/>
              </a:rPr>
              <a:t>http://www.dianping.com/shop/</a:t>
            </a:r>
            <a:r>
              <a:rPr lang="zh-CN" altLang="en-US" b="1" u="sng" dirty="0" smtClean="0">
                <a:solidFill>
                  <a:srgbClr val="FF0000"/>
                </a:solidFill>
                <a:latin typeface="微软雅黑" pitchFamily="34" charset="-122"/>
                <a:ea typeface="微软雅黑" pitchFamily="34" charset="-122"/>
              </a:rPr>
              <a:t>（*）</a:t>
            </a:r>
            <a:endParaRPr lang="zh-CN" altLang="en-US"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分页列表获取</a:t>
            </a:r>
            <a:endParaRPr lang="en-US" altLang="zh-CN" b="1" dirty="0" smtClean="0">
              <a:solidFill>
                <a:srgbClr val="0070C0"/>
              </a:solidFill>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cstate="print"/>
          <a:srcRect t="22785" b="39240"/>
          <a:stretch>
            <a:fillRect/>
          </a:stretch>
        </p:blipFill>
        <p:spPr bwMode="auto">
          <a:xfrm>
            <a:off x="642910" y="1633216"/>
            <a:ext cx="8072494" cy="172434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b="25682"/>
          <a:stretch>
            <a:fillRect/>
          </a:stretch>
        </p:blipFill>
        <p:spPr bwMode="auto">
          <a:xfrm>
            <a:off x="3466708" y="3500438"/>
            <a:ext cx="5248696" cy="3071834"/>
          </a:xfrm>
          <a:prstGeom prst="rect">
            <a:avLst/>
          </a:prstGeom>
          <a:noFill/>
          <a:ln w="9525">
            <a:noFill/>
            <a:miter lim="800000"/>
            <a:headEnd/>
            <a:tailEnd/>
          </a:ln>
          <a:effectLst/>
        </p:spPr>
      </p:pic>
      <p:sp>
        <p:nvSpPr>
          <p:cNvPr id="8" name="矩形 7"/>
          <p:cNvSpPr/>
          <p:nvPr/>
        </p:nvSpPr>
        <p:spPr>
          <a:xfrm>
            <a:off x="6072198" y="1571612"/>
            <a:ext cx="2428892" cy="135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43306" y="4000504"/>
            <a:ext cx="4857784" cy="1500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58016" y="6000768"/>
            <a:ext cx="1643074" cy="571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形状 11"/>
          <p:cNvCxnSpPr>
            <a:stCxn id="8" idx="1"/>
          </p:cNvCxnSpPr>
          <p:nvPr/>
        </p:nvCxnSpPr>
        <p:spPr>
          <a:xfrm rot="10800000" flipV="1">
            <a:off x="4643438" y="2250272"/>
            <a:ext cx="1428760" cy="1750231"/>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4" cstate="print"/>
          <a:srcRect t="20270"/>
          <a:stretch>
            <a:fillRect/>
          </a:stretch>
        </p:blipFill>
        <p:spPr bwMode="auto">
          <a:xfrm>
            <a:off x="642910" y="5429264"/>
            <a:ext cx="3962400" cy="1123948"/>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r="81787" b="86737"/>
          <a:stretch>
            <a:fillRect/>
          </a:stretch>
        </p:blipFill>
        <p:spPr bwMode="auto">
          <a:xfrm>
            <a:off x="609600" y="5214950"/>
            <a:ext cx="747690" cy="193708"/>
          </a:xfrm>
          <a:prstGeom prst="rect">
            <a:avLst/>
          </a:prstGeom>
          <a:noFill/>
          <a:ln w="9525">
            <a:noFill/>
            <a:miter lim="800000"/>
            <a:headEnd/>
            <a:tailEnd/>
          </a:ln>
          <a:effectLst/>
        </p:spPr>
      </p:pic>
      <p:sp>
        <p:nvSpPr>
          <p:cNvPr id="15" name="矩形 14"/>
          <p:cNvSpPr/>
          <p:nvPr/>
        </p:nvSpPr>
        <p:spPr>
          <a:xfrm>
            <a:off x="571472" y="4774180"/>
            <a:ext cx="1561646"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B.</a:t>
            </a:r>
            <a:r>
              <a:rPr lang="zh-CN" altLang="en-US" b="1" dirty="0" smtClean="0">
                <a:solidFill>
                  <a:srgbClr val="FF0000"/>
                </a:solidFill>
                <a:latin typeface="微软雅黑" pitchFamily="34" charset="-122"/>
                <a:ea typeface="微软雅黑" pitchFamily="34" charset="-122"/>
              </a:rPr>
              <a:t>查看源代码</a:t>
            </a:r>
            <a:endParaRPr lang="zh-CN" altLang="en-US" dirty="0"/>
          </a:p>
        </p:txBody>
      </p:sp>
      <p:sp>
        <p:nvSpPr>
          <p:cNvPr id="16" name="矩形 15"/>
          <p:cNvSpPr/>
          <p:nvPr/>
        </p:nvSpPr>
        <p:spPr>
          <a:xfrm>
            <a:off x="4357686" y="1643050"/>
            <a:ext cx="1577676"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A.</a:t>
            </a:r>
            <a:r>
              <a:rPr lang="zh-CN" altLang="en-US" b="1" dirty="0" smtClean="0">
                <a:solidFill>
                  <a:srgbClr val="FF0000"/>
                </a:solidFill>
                <a:latin typeface="微软雅黑" pitchFamily="34" charset="-122"/>
                <a:ea typeface="微软雅黑" pitchFamily="34" charset="-122"/>
              </a:rPr>
              <a:t>开发者工具</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测试网址采集</a:t>
            </a:r>
            <a:endParaRPr lang="en-US" altLang="zh-CN" b="1" dirty="0" smtClean="0">
              <a:solidFill>
                <a:srgbClr val="0070C0"/>
              </a:solidFill>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cstate="print"/>
          <a:srcRect/>
          <a:stretch>
            <a:fillRect/>
          </a:stretch>
        </p:blipFill>
        <p:spPr bwMode="auto">
          <a:xfrm>
            <a:off x="2665851" y="1643050"/>
            <a:ext cx="6168561" cy="4857742"/>
          </a:xfrm>
          <a:prstGeom prst="rect">
            <a:avLst/>
          </a:prstGeom>
          <a:noFill/>
          <a:ln w="9525">
            <a:noFill/>
            <a:miter lim="800000"/>
            <a:headEnd/>
            <a:tailEnd/>
          </a:ln>
          <a:effectLst/>
        </p:spPr>
      </p:pic>
      <p:sp>
        <p:nvSpPr>
          <p:cNvPr id="9" name="矩形 8"/>
          <p:cNvSpPr/>
          <p:nvPr/>
        </p:nvSpPr>
        <p:spPr>
          <a:xfrm>
            <a:off x="714348" y="1500174"/>
            <a:ext cx="1785950" cy="2169825"/>
          </a:xfrm>
          <a:prstGeom prst="rect">
            <a:avLst/>
          </a:prstGeom>
        </p:spPr>
        <p:txBody>
          <a:bodyPr wrap="square">
            <a:spAutoFit/>
          </a:bodyPr>
          <a:lstStyle/>
          <a:p>
            <a:pPr>
              <a:lnSpc>
                <a:spcPct val="150000"/>
              </a:lnSpc>
              <a:buFont typeface="Wingdings" pitchFamily="2" charset="2"/>
              <a:buChar char="Ø"/>
            </a:pPr>
            <a:r>
              <a:rPr lang="zh-CN" altLang="en-US" b="1" dirty="0" smtClean="0">
                <a:latin typeface="微软雅黑" pitchFamily="34" charset="-122"/>
                <a:ea typeface="微软雅黑" pitchFamily="34" charset="-122"/>
              </a:rPr>
              <a:t> </a:t>
            </a:r>
            <a:r>
              <a:rPr lang="en-US" altLang="zh-CN" b="1" dirty="0" smtClean="0">
                <a:latin typeface="微软雅黑" pitchFamily="34" charset="-122"/>
                <a:ea typeface="微软雅黑" pitchFamily="34" charset="-122"/>
              </a:rPr>
              <a:t>0</a:t>
            </a:r>
            <a:r>
              <a:rPr lang="zh-CN" altLang="en-US" b="1" dirty="0" smtClean="0">
                <a:latin typeface="微软雅黑" pitchFamily="34" charset="-122"/>
                <a:ea typeface="微软雅黑" pitchFamily="34" charset="-122"/>
              </a:rPr>
              <a:t>级网址：各行政区；</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分页网址；</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级网址：信息页网址；</a:t>
            </a:r>
            <a:endParaRPr lang="en-US" altLang="zh-CN"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57158" y="1100134"/>
            <a:ext cx="8429684" cy="2257428"/>
          </a:xfrm>
        </p:spPr>
        <p:txBody>
          <a:bodyPr>
            <a:normAutofit/>
          </a:bodyPr>
          <a:lstStyle/>
          <a:p>
            <a:pPr algn="just">
              <a:lnSpc>
                <a:spcPct val="150000"/>
              </a:lnSpc>
            </a:pPr>
            <a:r>
              <a:rPr lang="zh-CN" altLang="en-US" sz="2000" b="1" dirty="0" smtClean="0">
                <a:solidFill>
                  <a:srgbClr val="0070C0"/>
                </a:solidFill>
                <a:latin typeface="微软雅黑" pitchFamily="34" charset="-122"/>
                <a:ea typeface="微软雅黑" pitchFamily="34" charset="-122"/>
              </a:rPr>
              <a:t>开放数据（大数据）的相关基础知识</a:t>
            </a:r>
            <a:endParaRPr lang="en-US" altLang="zh-CN" sz="2000" b="1" dirty="0" smtClean="0">
              <a:solidFill>
                <a:srgbClr val="0070C0"/>
              </a:solidFill>
              <a:latin typeface="微软雅黑" pitchFamily="34" charset="-122"/>
              <a:ea typeface="微软雅黑" pitchFamily="34" charset="-122"/>
            </a:endParaRPr>
          </a:p>
          <a:p>
            <a:pPr algn="just">
              <a:lnSpc>
                <a:spcPct val="150000"/>
              </a:lnSpc>
            </a:pPr>
            <a:r>
              <a:rPr lang="zh-CN" altLang="en-US" sz="2000" b="1" dirty="0" smtClean="0">
                <a:solidFill>
                  <a:srgbClr val="0070C0"/>
                </a:solidFill>
                <a:latin typeface="微软雅黑" pitchFamily="34" charset="-122"/>
                <a:ea typeface="微软雅黑" pitchFamily="34" charset="-122"/>
              </a:rPr>
              <a:t>运用互联网数据进行城市规划及分析所使用的主要工具及流程</a:t>
            </a:r>
            <a:endParaRPr lang="en-US" altLang="zh-CN" sz="2000" b="1" dirty="0" smtClean="0">
              <a:solidFill>
                <a:srgbClr val="0070C0"/>
              </a:solidFill>
              <a:latin typeface="微软雅黑" pitchFamily="34" charset="-122"/>
              <a:ea typeface="微软雅黑" pitchFamily="34" charset="-122"/>
            </a:endParaRPr>
          </a:p>
          <a:p>
            <a:pPr algn="just">
              <a:lnSpc>
                <a:spcPct val="150000"/>
              </a:lnSpc>
            </a:pPr>
            <a:r>
              <a:rPr lang="zh-CN" altLang="en-US" sz="2000" b="1" dirty="0" smtClean="0">
                <a:solidFill>
                  <a:srgbClr val="0070C0"/>
                </a:solidFill>
                <a:latin typeface="微软雅黑" pitchFamily="34" charset="-122"/>
                <a:ea typeface="微软雅黑" pitchFamily="34" charset="-122"/>
              </a:rPr>
              <a:t>案例：运用“大众点评网”数据对西安市城市公共中心体系空间专业化与功能分异判别研究</a:t>
            </a:r>
            <a:endParaRPr lang="en-US" altLang="zh-CN" sz="2000" b="1" dirty="0" smtClean="0">
              <a:solidFill>
                <a:srgbClr val="0070C0"/>
              </a:solidFill>
              <a:latin typeface="微软雅黑" pitchFamily="34" charset="-122"/>
              <a:ea typeface="微软雅黑" pitchFamily="34" charset="-122"/>
            </a:endParaRPr>
          </a:p>
          <a:p>
            <a:pPr algn="just">
              <a:lnSpc>
                <a:spcPct val="150000"/>
              </a:lnSpc>
            </a:pPr>
            <a:endParaRPr lang="en-US" altLang="zh-CN" sz="2000" b="1" dirty="0" smtClean="0">
              <a:solidFill>
                <a:srgbClr val="0070C0"/>
              </a:solidFill>
              <a:latin typeface="微软雅黑" pitchFamily="34" charset="-122"/>
              <a:ea typeface="微软雅黑" pitchFamily="34" charset="-122"/>
            </a:endParaRPr>
          </a:p>
        </p:txBody>
      </p:sp>
      <p:sp>
        <p:nvSpPr>
          <p:cNvPr id="3" name="矩形 2"/>
          <p:cNvSpPr/>
          <p:nvPr/>
        </p:nvSpPr>
        <p:spPr>
          <a:xfrm>
            <a:off x="0" y="214290"/>
            <a:ext cx="9144000" cy="5715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5612" y="270933"/>
            <a:ext cx="1415772"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内容介绍</a:t>
            </a:r>
            <a:endParaRPr lang="zh-CN" altLang="en-US" sz="2400" b="1" dirty="0">
              <a:latin typeface="微软雅黑" pitchFamily="34" charset="-122"/>
              <a:ea typeface="微软雅黑" pitchFamily="34" charset="-122"/>
            </a:endParaRPr>
          </a:p>
        </p:txBody>
      </p:sp>
      <p:sp>
        <p:nvSpPr>
          <p:cNvPr id="8" name="矩形 7"/>
          <p:cNvSpPr/>
          <p:nvPr/>
        </p:nvSpPr>
        <p:spPr>
          <a:xfrm>
            <a:off x="714348" y="3286124"/>
            <a:ext cx="7500990" cy="2308324"/>
          </a:xfrm>
          <a:prstGeom prst="rect">
            <a:avLst/>
          </a:prstGeom>
        </p:spPr>
        <p:txBody>
          <a:bodyPr wrap="square">
            <a:spAutoFit/>
          </a:bodyPr>
          <a:lstStyle/>
          <a:p>
            <a:pPr>
              <a:lnSpc>
                <a:spcPct val="150000"/>
              </a:lnSpc>
              <a:buFont typeface="Wingdings" pitchFamily="2" charset="2"/>
              <a:buChar char="Ø"/>
            </a:pPr>
            <a:r>
              <a:rPr lang="zh-CN" altLang="en-US" sz="1600" b="1" i="1" dirty="0" smtClean="0">
                <a:solidFill>
                  <a:srgbClr val="FF0000"/>
                </a:solidFill>
                <a:latin typeface="微软雅黑" pitchFamily="34" charset="-122"/>
                <a:ea typeface="微软雅黑" pitchFamily="34" charset="-122"/>
              </a:rPr>
              <a:t> 了解大众点评网（西安餐饮、商业、娱乐、金融、社区等板块）的网页结构</a:t>
            </a:r>
            <a:endParaRPr lang="en-US" altLang="zh-CN" sz="1600" b="1" i="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zh-CN" altLang="en-US" sz="1600" b="1" i="1" dirty="0" smtClean="0">
                <a:solidFill>
                  <a:srgbClr val="FF0000"/>
                </a:solidFill>
                <a:latin typeface="微软雅黑" pitchFamily="34" charset="-122"/>
                <a:ea typeface="微软雅黑" pitchFamily="34" charset="-122"/>
              </a:rPr>
              <a:t> 运用火车采集器分类采集网页数据信息</a:t>
            </a:r>
            <a:endParaRPr lang="en-US" altLang="zh-CN" sz="1600" b="1" i="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en-US" altLang="zh-CN" sz="1600" b="1" i="1" dirty="0" smtClean="0">
                <a:solidFill>
                  <a:srgbClr val="FF0000"/>
                </a:solidFill>
                <a:latin typeface="微软雅黑" pitchFamily="34" charset="-122"/>
                <a:ea typeface="微软雅黑" pitchFamily="34" charset="-122"/>
              </a:rPr>
              <a:t> </a:t>
            </a:r>
            <a:r>
              <a:rPr lang="zh-CN" altLang="en-US" sz="1600" b="1" i="1" dirty="0" smtClean="0">
                <a:solidFill>
                  <a:srgbClr val="FF0000"/>
                </a:solidFill>
                <a:latin typeface="微软雅黑" pitchFamily="34" charset="-122"/>
                <a:ea typeface="微软雅黑" pitchFamily="34" charset="-122"/>
              </a:rPr>
              <a:t>坐标系统转换（</a:t>
            </a:r>
            <a:r>
              <a:rPr lang="en-US" altLang="zh-CN" sz="1600" b="1" i="1" dirty="0" smtClean="0">
                <a:solidFill>
                  <a:srgbClr val="FF0000"/>
                </a:solidFill>
                <a:latin typeface="微软雅黑" pitchFamily="34" charset="-122"/>
                <a:ea typeface="微软雅黑" pitchFamily="34" charset="-122"/>
              </a:rPr>
              <a:t>WGS</a:t>
            </a:r>
            <a:r>
              <a:rPr lang="zh-CN" altLang="en-US" sz="1600" b="1" i="1" dirty="0" smtClean="0">
                <a:solidFill>
                  <a:srgbClr val="FF0000"/>
                </a:solidFill>
                <a:latin typeface="微软雅黑" pitchFamily="34" charset="-122"/>
                <a:ea typeface="微软雅黑" pitchFamily="34" charset="-122"/>
              </a:rPr>
              <a:t>火星经纬度坐标→城市</a:t>
            </a:r>
            <a:r>
              <a:rPr lang="en-US" altLang="zh-CN" sz="1600" b="1" i="1" dirty="0" smtClean="0">
                <a:solidFill>
                  <a:srgbClr val="FF0000"/>
                </a:solidFill>
                <a:latin typeface="微软雅黑" pitchFamily="34" charset="-122"/>
                <a:ea typeface="微软雅黑" pitchFamily="34" charset="-122"/>
              </a:rPr>
              <a:t>XY</a:t>
            </a:r>
            <a:r>
              <a:rPr lang="zh-CN" altLang="en-US" sz="1600" b="1" i="1" dirty="0" smtClean="0">
                <a:solidFill>
                  <a:srgbClr val="FF0000"/>
                </a:solidFill>
                <a:latin typeface="微软雅黑" pitchFamily="34" charset="-122"/>
                <a:ea typeface="微软雅黑" pitchFamily="34" charset="-122"/>
              </a:rPr>
              <a:t>坐标）</a:t>
            </a:r>
            <a:endParaRPr lang="en-US" altLang="zh-CN" sz="1600" b="1" i="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zh-CN" altLang="en-US" sz="1600" b="1" i="1" dirty="0" smtClean="0">
                <a:solidFill>
                  <a:srgbClr val="FF0000"/>
                </a:solidFill>
                <a:latin typeface="微软雅黑" pitchFamily="34" charset="-122"/>
                <a:ea typeface="微软雅黑" pitchFamily="34" charset="-122"/>
              </a:rPr>
              <a:t> 将参照点（</a:t>
            </a:r>
            <a:r>
              <a:rPr lang="en-US" altLang="zh-CN" sz="1600" b="1" i="1" dirty="0" smtClean="0">
                <a:solidFill>
                  <a:srgbClr val="FF0000"/>
                </a:solidFill>
                <a:latin typeface="微软雅黑" pitchFamily="34" charset="-122"/>
                <a:ea typeface="微软雅黑" pitchFamily="34" charset="-122"/>
              </a:rPr>
              <a:t>XY</a:t>
            </a:r>
            <a:r>
              <a:rPr lang="zh-CN" altLang="en-US" sz="1600" b="1" i="1" dirty="0" smtClean="0">
                <a:solidFill>
                  <a:srgbClr val="FF0000"/>
                </a:solidFill>
                <a:latin typeface="微软雅黑" pitchFamily="34" charset="-122"/>
                <a:ea typeface="微软雅黑" pitchFamily="34" charset="-122"/>
              </a:rPr>
              <a:t>坐标）文件导入</a:t>
            </a:r>
            <a:r>
              <a:rPr lang="en-US" altLang="zh-CN" sz="1600" b="1" i="1" dirty="0" err="1" smtClean="0">
                <a:solidFill>
                  <a:srgbClr val="FF0000"/>
                </a:solidFill>
                <a:latin typeface="微软雅黑" pitchFamily="34" charset="-122"/>
                <a:ea typeface="微软雅黑" pitchFamily="34" charset="-122"/>
              </a:rPr>
              <a:t>ArcMap</a:t>
            </a:r>
            <a:r>
              <a:rPr lang="zh-CN" altLang="en-US" sz="1600" b="1" i="1" dirty="0" smtClean="0">
                <a:solidFill>
                  <a:srgbClr val="FF0000"/>
                </a:solidFill>
                <a:latin typeface="微软雅黑" pitchFamily="34" charset="-122"/>
                <a:ea typeface="微软雅黑" pitchFamily="34" charset="-122"/>
              </a:rPr>
              <a:t>并进行预处理</a:t>
            </a:r>
            <a:endParaRPr lang="en-US" altLang="zh-CN" sz="1600" b="1" i="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en-US" altLang="zh-CN" sz="1600" b="1" i="1" dirty="0" smtClean="0">
                <a:solidFill>
                  <a:srgbClr val="FF0000"/>
                </a:solidFill>
                <a:latin typeface="微软雅黑" pitchFamily="34" charset="-122"/>
                <a:ea typeface="微软雅黑" pitchFamily="34" charset="-122"/>
              </a:rPr>
              <a:t> </a:t>
            </a:r>
            <a:r>
              <a:rPr lang="zh-CN" altLang="en-US" sz="1600" b="1" i="1" dirty="0" smtClean="0">
                <a:solidFill>
                  <a:srgbClr val="FF0000"/>
                </a:solidFill>
                <a:latin typeface="微软雅黑" pitchFamily="34" charset="-122"/>
                <a:ea typeface="微软雅黑" pitchFamily="34" charset="-122"/>
              </a:rPr>
              <a:t>数据空间分布特征空间分析及可视化表达</a:t>
            </a:r>
            <a:endParaRPr lang="en-US" altLang="zh-CN" sz="1600" b="1" i="1" dirty="0" smtClean="0">
              <a:solidFill>
                <a:srgbClr val="FF0000"/>
              </a:solidFill>
              <a:latin typeface="微软雅黑" pitchFamily="34" charset="-122"/>
              <a:ea typeface="微软雅黑" pitchFamily="34" charset="-122"/>
            </a:endParaRPr>
          </a:p>
          <a:p>
            <a:pPr>
              <a:lnSpc>
                <a:spcPct val="150000"/>
              </a:lnSpc>
              <a:buFont typeface="Wingdings" pitchFamily="2" charset="2"/>
              <a:buChar char="Ø"/>
            </a:pPr>
            <a:r>
              <a:rPr lang="en-US" altLang="zh-CN" sz="1600" b="1" i="1" dirty="0" smtClean="0">
                <a:solidFill>
                  <a:srgbClr val="FF0000"/>
                </a:solidFill>
                <a:latin typeface="微软雅黑" pitchFamily="34" charset="-122"/>
                <a:ea typeface="微软雅黑" pitchFamily="34" charset="-122"/>
              </a:rPr>
              <a:t> </a:t>
            </a:r>
            <a:r>
              <a:rPr lang="zh-CN" altLang="en-US" sz="1600" b="1" i="1" dirty="0" smtClean="0">
                <a:solidFill>
                  <a:srgbClr val="FF0000"/>
                </a:solidFill>
                <a:latin typeface="微软雅黑" pitchFamily="34" charset="-122"/>
                <a:ea typeface="微软雅黑" pitchFamily="34" charset="-122"/>
              </a:rPr>
              <a:t>研究结论以及对西安市总体规划中各级公共中心的优化与专业化发展调整建议</a:t>
            </a:r>
            <a:endParaRPr lang="zh-CN" altLang="en-US" sz="1600" i="1" dirty="0"/>
          </a:p>
        </p:txBody>
      </p:sp>
      <p:sp>
        <p:nvSpPr>
          <p:cNvPr id="9" name="矩形 8"/>
          <p:cNvSpPr/>
          <p:nvPr/>
        </p:nvSpPr>
        <p:spPr>
          <a:xfrm>
            <a:off x="357158" y="5643578"/>
            <a:ext cx="8001056" cy="553998"/>
          </a:xfrm>
          <a:prstGeom prst="rect">
            <a:avLst/>
          </a:prstGeom>
        </p:spPr>
        <p:txBody>
          <a:bodyPr wrap="square">
            <a:spAutoFit/>
          </a:bodyPr>
          <a:lstStyle/>
          <a:p>
            <a:pPr marL="342900" indent="-342900" algn="just">
              <a:lnSpc>
                <a:spcPct val="150000"/>
              </a:lnSpc>
              <a:spcBef>
                <a:spcPct val="20000"/>
              </a:spcBef>
              <a:buFont typeface="Arial" pitchFamily="34" charset="0"/>
              <a:buChar char="•"/>
            </a:pPr>
            <a:r>
              <a:rPr lang="zh-CN" altLang="en-US" sz="2000" b="1" dirty="0" smtClean="0">
                <a:solidFill>
                  <a:srgbClr val="0070C0"/>
                </a:solidFill>
                <a:latin typeface="微软雅黑" pitchFamily="34" charset="-122"/>
                <a:ea typeface="微软雅黑" pitchFamily="34" charset="-122"/>
              </a:rPr>
              <a:t>开放数据（大数据）运用于城市规划的局限性及展望</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采集内容</a:t>
            </a:r>
            <a:endParaRPr lang="en-US" altLang="zh-CN" b="1" dirty="0" smtClean="0">
              <a:solidFill>
                <a:srgbClr val="0070C0"/>
              </a:solidFill>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2" cstate="print"/>
          <a:srcRect/>
          <a:stretch>
            <a:fillRect/>
          </a:stretch>
        </p:blipFill>
        <p:spPr bwMode="auto">
          <a:xfrm>
            <a:off x="2571737" y="1591235"/>
            <a:ext cx="6143668" cy="4838139"/>
          </a:xfrm>
          <a:prstGeom prst="rect">
            <a:avLst/>
          </a:prstGeom>
          <a:noFill/>
          <a:ln w="9525">
            <a:noFill/>
            <a:miter lim="800000"/>
            <a:headEnd/>
            <a:tailEnd/>
          </a:ln>
          <a:effectLst/>
        </p:spPr>
      </p:pic>
      <p:sp>
        <p:nvSpPr>
          <p:cNvPr id="7" name="矩形 6"/>
          <p:cNvSpPr/>
          <p:nvPr/>
        </p:nvSpPr>
        <p:spPr>
          <a:xfrm>
            <a:off x="714348" y="1500174"/>
            <a:ext cx="1643074" cy="3831818"/>
          </a:xfrm>
          <a:prstGeom prst="rect">
            <a:avLst/>
          </a:prstGeom>
        </p:spPr>
        <p:txBody>
          <a:bodyPr wrap="square">
            <a:spAutoFit/>
          </a:bodyPr>
          <a:lstStyle/>
          <a:p>
            <a:pPr>
              <a:lnSpc>
                <a:spcPct val="150000"/>
              </a:lnSpc>
              <a:buFont typeface="Wingdings" pitchFamily="2" charset="2"/>
              <a:buChar char="Ø"/>
            </a:pPr>
            <a:r>
              <a:rPr lang="zh-CN" altLang="en-US" b="1" dirty="0" smtClean="0">
                <a:latin typeface="微软雅黑" pitchFamily="34" charset="-122"/>
                <a:ea typeface="微软雅黑" pitchFamily="34" charset="-122"/>
              </a:rPr>
              <a:t> 标题；</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点评数量；</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人均消费；</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口味；</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环境；</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服务；</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经纬度（坐标）；</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其他</a:t>
            </a:r>
            <a:r>
              <a:rPr lang="en-US" altLang="zh-CN" b="1" dirty="0" smtClean="0">
                <a:latin typeface="微软雅黑" pitchFamily="34" charset="-122"/>
                <a:ea typeface="微软雅黑" pitchFamily="34" charset="-122"/>
              </a:rPr>
              <a:t>……</a:t>
            </a:r>
            <a:endParaRPr lang="zh-CN" altLang="en-US" b="1" dirty="0" smtClean="0">
              <a:latin typeface="微软雅黑" pitchFamily="34" charset="-122"/>
              <a:ea typeface="微软雅黑" pitchFamily="34" charset="-122"/>
            </a:endParaRPr>
          </a:p>
        </p:txBody>
      </p:sp>
      <p:sp>
        <p:nvSpPr>
          <p:cNvPr id="8" name="矩形 7"/>
          <p:cNvSpPr/>
          <p:nvPr/>
        </p:nvSpPr>
        <p:spPr>
          <a:xfrm>
            <a:off x="2714612" y="2214554"/>
            <a:ext cx="1928826" cy="1643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采集内容</a:t>
            </a:r>
            <a:endParaRPr lang="en-US" altLang="zh-CN" b="1" dirty="0" smtClean="0">
              <a:solidFill>
                <a:srgbClr val="0070C0"/>
              </a:solidFill>
              <a:latin typeface="微软雅黑" pitchFamily="34" charset="-122"/>
              <a:ea typeface="微软雅黑" pitchFamily="34" charset="-122"/>
            </a:endParaRPr>
          </a:p>
        </p:txBody>
      </p:sp>
      <p:sp>
        <p:nvSpPr>
          <p:cNvPr id="6" name="矩形 5"/>
          <p:cNvSpPr/>
          <p:nvPr/>
        </p:nvSpPr>
        <p:spPr>
          <a:xfrm>
            <a:off x="714348" y="1500174"/>
            <a:ext cx="2143140" cy="3416320"/>
          </a:xfrm>
          <a:prstGeom prst="rect">
            <a:avLst/>
          </a:prstGeom>
        </p:spPr>
        <p:txBody>
          <a:bodyPr wrap="square">
            <a:spAutoFit/>
          </a:bodyPr>
          <a:lstStyle/>
          <a:p>
            <a:pPr>
              <a:lnSpc>
                <a:spcPct val="150000"/>
              </a:lnSpc>
              <a:buFont typeface="Wingdings" pitchFamily="2" charset="2"/>
              <a:buChar char="Ø"/>
            </a:pPr>
            <a:r>
              <a:rPr lang="zh-CN" altLang="en-US" b="1" dirty="0" smtClean="0">
                <a:latin typeface="微软雅黑" pitchFamily="34" charset="-122"/>
                <a:ea typeface="微软雅黑" pitchFamily="34" charset="-122"/>
              </a:rPr>
              <a:t> 标题；</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solidFill>
                  <a:schemeClr val="bg1">
                    <a:lumMod val="75000"/>
                  </a:schemeClr>
                </a:solidFill>
                <a:latin typeface="微软雅黑" pitchFamily="34" charset="-122"/>
                <a:ea typeface="微软雅黑" pitchFamily="34" charset="-122"/>
              </a:rPr>
              <a:t> 点评数量；</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zh-CN" altLang="en-US" b="1" dirty="0" smtClean="0">
                <a:solidFill>
                  <a:schemeClr val="bg1">
                    <a:lumMod val="75000"/>
                  </a:schemeClr>
                </a:solidFill>
                <a:latin typeface="微软雅黑" pitchFamily="34" charset="-122"/>
                <a:ea typeface="微软雅黑" pitchFamily="34" charset="-122"/>
              </a:rPr>
              <a:t> 人均消费；</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zh-CN" altLang="en-US" b="1" dirty="0" smtClean="0">
                <a:solidFill>
                  <a:schemeClr val="bg1">
                    <a:lumMod val="75000"/>
                  </a:schemeClr>
                </a:solidFill>
                <a:latin typeface="微软雅黑" pitchFamily="34" charset="-122"/>
                <a:ea typeface="微软雅黑" pitchFamily="34" charset="-122"/>
              </a:rPr>
              <a:t> 口味；</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环境；</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服务；</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经纬度（坐标）；</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其他</a:t>
            </a:r>
            <a:r>
              <a:rPr lang="en-US" altLang="zh-CN" b="1" dirty="0" smtClean="0">
                <a:solidFill>
                  <a:schemeClr val="bg1">
                    <a:lumMod val="75000"/>
                  </a:schemeClr>
                </a:solidFill>
                <a:latin typeface="微软雅黑" pitchFamily="34" charset="-122"/>
                <a:ea typeface="微软雅黑" pitchFamily="34" charset="-122"/>
              </a:rPr>
              <a:t>……</a:t>
            </a:r>
            <a:endParaRPr lang="zh-CN" altLang="en-US" b="1" dirty="0" smtClean="0">
              <a:solidFill>
                <a:schemeClr val="bg1">
                  <a:lumMod val="75000"/>
                </a:schemeClr>
              </a:solidFill>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cstate="print"/>
          <a:srcRect/>
          <a:stretch>
            <a:fillRect/>
          </a:stretch>
        </p:blipFill>
        <p:spPr bwMode="auto">
          <a:xfrm>
            <a:off x="3000364" y="1101907"/>
            <a:ext cx="5786478" cy="4556851"/>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r="43543"/>
          <a:stretch>
            <a:fillRect/>
          </a:stretch>
        </p:blipFill>
        <p:spPr bwMode="auto">
          <a:xfrm>
            <a:off x="500034" y="5715016"/>
            <a:ext cx="8286808" cy="895350"/>
          </a:xfrm>
          <a:prstGeom prst="rect">
            <a:avLst/>
          </a:prstGeom>
          <a:noFill/>
          <a:ln w="9525">
            <a:noFill/>
            <a:miter lim="800000"/>
            <a:headEnd/>
            <a:tailEnd/>
          </a:ln>
          <a:effectLst/>
        </p:spPr>
      </p:pic>
      <p:sp>
        <p:nvSpPr>
          <p:cNvPr id="9" name="矩形 8"/>
          <p:cNvSpPr/>
          <p:nvPr/>
        </p:nvSpPr>
        <p:spPr>
          <a:xfrm>
            <a:off x="3786182" y="2357430"/>
            <a:ext cx="4143404"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57158" y="6286520"/>
            <a:ext cx="4929222" cy="214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采集内容</a:t>
            </a:r>
            <a:endParaRPr lang="en-US" altLang="zh-CN" b="1" dirty="0" smtClean="0">
              <a:solidFill>
                <a:srgbClr val="0070C0"/>
              </a:solidFill>
              <a:latin typeface="微软雅黑" pitchFamily="34" charset="-122"/>
              <a:ea typeface="微软雅黑" pitchFamily="34" charset="-122"/>
            </a:endParaRPr>
          </a:p>
        </p:txBody>
      </p:sp>
      <p:sp>
        <p:nvSpPr>
          <p:cNvPr id="6" name="矩形 5"/>
          <p:cNvSpPr/>
          <p:nvPr/>
        </p:nvSpPr>
        <p:spPr>
          <a:xfrm>
            <a:off x="714348" y="1500174"/>
            <a:ext cx="2143140" cy="3416320"/>
          </a:xfrm>
          <a:prstGeom prst="rect">
            <a:avLst/>
          </a:prstGeom>
        </p:spPr>
        <p:txBody>
          <a:bodyPr wrap="square">
            <a:spAutoFit/>
          </a:bodyPr>
          <a:lstStyle/>
          <a:p>
            <a:pPr>
              <a:lnSpc>
                <a:spcPct val="150000"/>
              </a:lnSpc>
              <a:buFont typeface="Wingdings" pitchFamily="2" charset="2"/>
              <a:buChar char="Ø"/>
            </a:pPr>
            <a:r>
              <a:rPr lang="zh-CN" altLang="en-US" b="1" dirty="0" smtClean="0">
                <a:solidFill>
                  <a:schemeClr val="bg1">
                    <a:lumMod val="75000"/>
                  </a:schemeClr>
                </a:solidFill>
                <a:latin typeface="微软雅黑" pitchFamily="34" charset="-122"/>
                <a:ea typeface="微软雅黑" pitchFamily="34" charset="-122"/>
              </a:rPr>
              <a:t> 标题；</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zh-CN" altLang="en-US" b="1" dirty="0" smtClean="0">
                <a:latin typeface="微软雅黑" pitchFamily="34" charset="-122"/>
                <a:ea typeface="微软雅黑" pitchFamily="34" charset="-122"/>
              </a:rPr>
              <a:t> 点评数量；</a:t>
            </a:r>
            <a:endParaRPr lang="en-US" altLang="zh-CN" b="1" dirty="0" smtClean="0">
              <a:latin typeface="微软雅黑" pitchFamily="34" charset="-122"/>
              <a:ea typeface="微软雅黑" pitchFamily="34" charset="-122"/>
            </a:endParaRPr>
          </a:p>
          <a:p>
            <a:pPr>
              <a:lnSpc>
                <a:spcPct val="150000"/>
              </a:lnSpc>
              <a:buFont typeface="Wingdings" pitchFamily="2" charset="2"/>
              <a:buChar char="Ø"/>
            </a:pPr>
            <a:r>
              <a:rPr lang="zh-CN" altLang="en-US" b="1" dirty="0" smtClean="0">
                <a:solidFill>
                  <a:schemeClr val="bg1">
                    <a:lumMod val="75000"/>
                  </a:schemeClr>
                </a:solidFill>
                <a:latin typeface="微软雅黑" pitchFamily="34" charset="-122"/>
                <a:ea typeface="微软雅黑" pitchFamily="34" charset="-122"/>
              </a:rPr>
              <a:t> 人均消费；</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zh-CN" altLang="en-US" b="1" dirty="0" smtClean="0">
                <a:solidFill>
                  <a:schemeClr val="bg1">
                    <a:lumMod val="75000"/>
                  </a:schemeClr>
                </a:solidFill>
                <a:latin typeface="微软雅黑" pitchFamily="34" charset="-122"/>
                <a:ea typeface="微软雅黑" pitchFamily="34" charset="-122"/>
              </a:rPr>
              <a:t> 口味；</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环境；</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服务；</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经纬度（坐标）；</a:t>
            </a:r>
            <a:endParaRPr lang="en-US" altLang="zh-CN" b="1" dirty="0" smtClean="0">
              <a:solidFill>
                <a:schemeClr val="bg1">
                  <a:lumMod val="75000"/>
                </a:schemeClr>
              </a:solidFill>
              <a:latin typeface="微软雅黑" pitchFamily="34" charset="-122"/>
              <a:ea typeface="微软雅黑" pitchFamily="34" charset="-122"/>
            </a:endParaRPr>
          </a:p>
          <a:p>
            <a:pPr>
              <a:lnSpc>
                <a:spcPct val="150000"/>
              </a:lnSpc>
              <a:buFont typeface="Wingdings" pitchFamily="2" charset="2"/>
              <a:buChar char="Ø"/>
            </a:pPr>
            <a:r>
              <a:rPr lang="en-US" altLang="zh-CN" b="1" dirty="0" smtClean="0">
                <a:solidFill>
                  <a:schemeClr val="bg1">
                    <a:lumMod val="75000"/>
                  </a:schemeClr>
                </a:solidFill>
                <a:latin typeface="微软雅黑" pitchFamily="34" charset="-122"/>
                <a:ea typeface="微软雅黑" pitchFamily="34" charset="-122"/>
              </a:rPr>
              <a:t> </a:t>
            </a:r>
            <a:r>
              <a:rPr lang="zh-CN" altLang="en-US" b="1" dirty="0" smtClean="0">
                <a:solidFill>
                  <a:schemeClr val="bg1">
                    <a:lumMod val="75000"/>
                  </a:schemeClr>
                </a:solidFill>
                <a:latin typeface="微软雅黑" pitchFamily="34" charset="-122"/>
                <a:ea typeface="微软雅黑" pitchFamily="34" charset="-122"/>
              </a:rPr>
              <a:t>其他</a:t>
            </a:r>
            <a:r>
              <a:rPr lang="en-US" altLang="zh-CN" b="1" dirty="0" smtClean="0">
                <a:solidFill>
                  <a:schemeClr val="bg1">
                    <a:lumMod val="75000"/>
                  </a:schemeClr>
                </a:solidFill>
                <a:latin typeface="微软雅黑" pitchFamily="34" charset="-122"/>
                <a:ea typeface="微软雅黑" pitchFamily="34" charset="-122"/>
              </a:rPr>
              <a:t>……</a:t>
            </a:r>
            <a:endParaRPr lang="zh-CN" altLang="en-US" b="1" dirty="0" smtClean="0">
              <a:solidFill>
                <a:schemeClr val="bg1">
                  <a:lumMod val="75000"/>
                </a:schemeClr>
              </a:solidFill>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cstate="print"/>
          <a:srcRect/>
          <a:stretch>
            <a:fillRect/>
          </a:stretch>
        </p:blipFill>
        <p:spPr bwMode="auto">
          <a:xfrm>
            <a:off x="3000364" y="1158165"/>
            <a:ext cx="5786478" cy="455685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71472" y="5857892"/>
            <a:ext cx="8001056" cy="717336"/>
          </a:xfrm>
          <a:prstGeom prst="rect">
            <a:avLst/>
          </a:prstGeom>
          <a:noFill/>
          <a:ln w="9525">
            <a:noFill/>
            <a:miter lim="800000"/>
            <a:headEnd/>
            <a:tailEnd/>
          </a:ln>
          <a:effectLst/>
        </p:spPr>
      </p:pic>
      <p:sp>
        <p:nvSpPr>
          <p:cNvPr id="9" name="矩形 8"/>
          <p:cNvSpPr/>
          <p:nvPr/>
        </p:nvSpPr>
        <p:spPr>
          <a:xfrm>
            <a:off x="3786182" y="2357430"/>
            <a:ext cx="4143404"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采集内容</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人均消费、口味等</a:t>
            </a:r>
            <a:endParaRPr lang="en-US" altLang="zh-CN" b="1" dirty="0" smtClean="0">
              <a:solidFill>
                <a:srgbClr val="0070C0"/>
              </a:solidFill>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2" cstate="print"/>
          <a:srcRect r="35366" b="52848"/>
          <a:stretch>
            <a:fillRect/>
          </a:stretch>
        </p:blipFill>
        <p:spPr bwMode="auto">
          <a:xfrm>
            <a:off x="571472" y="1571612"/>
            <a:ext cx="3924062" cy="2316529"/>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r="33307" b="52947"/>
          <a:stretch>
            <a:fillRect/>
          </a:stretch>
        </p:blipFill>
        <p:spPr bwMode="auto">
          <a:xfrm>
            <a:off x="4643438" y="1571613"/>
            <a:ext cx="4067183" cy="2322022"/>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571471" y="4071942"/>
            <a:ext cx="8182177" cy="2428892"/>
          </a:xfrm>
          <a:prstGeom prst="rect">
            <a:avLst/>
          </a:prstGeom>
          <a:noFill/>
          <a:ln w="9525">
            <a:noFill/>
            <a:miter lim="800000"/>
            <a:headEnd/>
            <a:tailEnd/>
          </a:ln>
          <a:effectLst/>
        </p:spPr>
      </p:pic>
      <p:sp>
        <p:nvSpPr>
          <p:cNvPr id="9" name="矩形 8"/>
          <p:cNvSpPr/>
          <p:nvPr/>
        </p:nvSpPr>
        <p:spPr>
          <a:xfrm>
            <a:off x="857224" y="2928934"/>
            <a:ext cx="3571900"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00596" y="2928934"/>
            <a:ext cx="3571932"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采集内容</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经纬度（</a:t>
            </a:r>
            <a:r>
              <a:rPr lang="en-US" altLang="zh-CN" b="1" dirty="0" smtClean="0">
                <a:solidFill>
                  <a:srgbClr val="0070C0"/>
                </a:solidFill>
                <a:latin typeface="微软雅黑" pitchFamily="34" charset="-122"/>
                <a:ea typeface="微软雅黑" pitchFamily="34" charset="-122"/>
              </a:rPr>
              <a:t>longitude</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latitude</a:t>
            </a:r>
            <a:r>
              <a:rPr lang="zh-CN" altLang="en-US" b="1" dirty="0" smtClean="0">
                <a:solidFill>
                  <a:srgbClr val="0070C0"/>
                </a:solidFill>
                <a:latin typeface="微软雅黑" pitchFamily="34" charset="-122"/>
                <a:ea typeface="微软雅黑" pitchFamily="34" charset="-122"/>
              </a:rPr>
              <a:t>）坐标</a:t>
            </a:r>
            <a:endParaRPr lang="en-US" altLang="zh-CN" b="1" dirty="0" smtClean="0">
              <a:solidFill>
                <a:srgbClr val="0070C0"/>
              </a:solidFill>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2" cstate="print"/>
          <a:srcRect r="32114" b="26325"/>
          <a:stretch>
            <a:fillRect/>
          </a:stretch>
        </p:blipFill>
        <p:spPr bwMode="auto">
          <a:xfrm>
            <a:off x="647694" y="1571612"/>
            <a:ext cx="4067182" cy="35719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r="36884" b="26326"/>
          <a:stretch>
            <a:fillRect/>
          </a:stretch>
        </p:blipFill>
        <p:spPr bwMode="auto">
          <a:xfrm>
            <a:off x="4933974" y="1571612"/>
            <a:ext cx="3781430" cy="357190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4" cstate="print"/>
          <a:srcRect r="30675"/>
          <a:stretch>
            <a:fillRect/>
          </a:stretch>
        </p:blipFill>
        <p:spPr bwMode="auto">
          <a:xfrm>
            <a:off x="642910" y="5429264"/>
            <a:ext cx="8072494" cy="928694"/>
          </a:xfrm>
          <a:prstGeom prst="rect">
            <a:avLst/>
          </a:prstGeom>
          <a:noFill/>
          <a:ln w="9525">
            <a:noFill/>
            <a:miter lim="800000"/>
            <a:headEnd/>
            <a:tailEnd/>
          </a:ln>
          <a:effectLst/>
        </p:spPr>
      </p:pic>
      <p:sp>
        <p:nvSpPr>
          <p:cNvPr id="12" name="矩形 11"/>
          <p:cNvSpPr/>
          <p:nvPr/>
        </p:nvSpPr>
        <p:spPr>
          <a:xfrm>
            <a:off x="857224" y="2928934"/>
            <a:ext cx="3571900"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72066" y="2928934"/>
            <a:ext cx="3571932"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14414" y="5929330"/>
            <a:ext cx="3571900"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28670"/>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规则测试</a:t>
            </a:r>
            <a:endParaRPr lang="en-US" altLang="zh-CN" b="1" dirty="0" smtClean="0">
              <a:solidFill>
                <a:srgbClr val="0070C0"/>
              </a:solidFill>
              <a:latin typeface="微软雅黑" pitchFamily="34" charset="-122"/>
              <a:ea typeface="微软雅黑" pitchFamily="34" charset="-122"/>
            </a:endParaRPr>
          </a:p>
        </p:txBody>
      </p:sp>
      <p:pic>
        <p:nvPicPr>
          <p:cNvPr id="35842" name="Picture 2"/>
          <p:cNvPicPr>
            <a:picLocks noChangeAspect="1" noChangeArrowheads="1"/>
          </p:cNvPicPr>
          <p:nvPr/>
        </p:nvPicPr>
        <p:blipFill>
          <a:blip r:embed="rId2" cstate="print"/>
          <a:srcRect/>
          <a:stretch>
            <a:fillRect/>
          </a:stretch>
        </p:blipFill>
        <p:spPr bwMode="auto">
          <a:xfrm>
            <a:off x="2357422" y="1477830"/>
            <a:ext cx="6429420" cy="5063168"/>
          </a:xfrm>
          <a:prstGeom prst="rect">
            <a:avLst/>
          </a:prstGeom>
          <a:noFill/>
          <a:ln w="9525">
            <a:noFill/>
            <a:miter lim="800000"/>
            <a:headEnd/>
            <a:tailEnd/>
          </a:ln>
          <a:effectLst/>
        </p:spPr>
      </p:pic>
      <p:sp>
        <p:nvSpPr>
          <p:cNvPr id="7" name="矩形 6"/>
          <p:cNvSpPr/>
          <p:nvPr/>
        </p:nvSpPr>
        <p:spPr>
          <a:xfrm>
            <a:off x="4357686" y="2714620"/>
            <a:ext cx="2214578" cy="1643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rot="10800000">
            <a:off x="2071670" y="3571876"/>
            <a:ext cx="228601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42910" y="2928934"/>
            <a:ext cx="1428760" cy="1323439"/>
          </a:xfrm>
          <a:prstGeom prst="rect">
            <a:avLst/>
          </a:prstGeom>
          <a:ln w="19050">
            <a:solidFill>
              <a:srgbClr val="FF0000"/>
            </a:solidFill>
          </a:ln>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测试多个信息网址，确认采集信息无误以后方可进入下一步骤</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69828"/>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发布内容设置</a:t>
            </a:r>
            <a:endParaRPr lang="en-US" altLang="zh-CN" b="1" dirty="0" smtClean="0">
              <a:solidFill>
                <a:srgbClr val="0070C0"/>
              </a:solidFill>
              <a:latin typeface="微软雅黑" pitchFamily="34" charset="-122"/>
              <a:ea typeface="微软雅黑" pitchFamily="34" charset="-122"/>
            </a:endParaRPr>
          </a:p>
        </p:txBody>
      </p:sp>
      <p:pic>
        <p:nvPicPr>
          <p:cNvPr id="36866" name="Picture 2"/>
          <p:cNvPicPr>
            <a:picLocks noChangeAspect="1" noChangeArrowheads="1"/>
          </p:cNvPicPr>
          <p:nvPr/>
        </p:nvPicPr>
        <p:blipFill>
          <a:blip r:embed="rId2" cstate="print"/>
          <a:srcRect r="30250"/>
          <a:stretch>
            <a:fillRect/>
          </a:stretch>
        </p:blipFill>
        <p:spPr bwMode="auto">
          <a:xfrm>
            <a:off x="4286248" y="1571634"/>
            <a:ext cx="4429156" cy="5000638"/>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571472" y="2786058"/>
            <a:ext cx="3486150" cy="3771900"/>
          </a:xfrm>
          <a:prstGeom prst="rect">
            <a:avLst/>
          </a:prstGeom>
          <a:noFill/>
          <a:ln w="9525">
            <a:noFill/>
            <a:miter lim="800000"/>
            <a:headEnd/>
            <a:tailEnd/>
          </a:ln>
          <a:effectLst/>
        </p:spPr>
      </p:pic>
      <p:sp>
        <p:nvSpPr>
          <p:cNvPr id="8" name="矩形 7"/>
          <p:cNvSpPr/>
          <p:nvPr/>
        </p:nvSpPr>
        <p:spPr>
          <a:xfrm>
            <a:off x="6357950" y="5429264"/>
            <a:ext cx="857256"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8" idx="1"/>
          </p:cNvCxnSpPr>
          <p:nvPr/>
        </p:nvCxnSpPr>
        <p:spPr>
          <a:xfrm rot="10800000">
            <a:off x="4071934" y="5643578"/>
            <a:ext cx="228601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00034" y="1714488"/>
            <a:ext cx="3643338" cy="830997"/>
          </a:xfrm>
          <a:prstGeom prst="rect">
            <a:avLst/>
          </a:prstGeom>
        </p:spPr>
        <p:txBody>
          <a:bodyPr wrap="square">
            <a:spAutoFit/>
          </a:bodyPr>
          <a:lstStyle/>
          <a:p>
            <a:pPr algn="just"/>
            <a:r>
              <a:rPr lang="zh-CN" altLang="en-US" sz="1600" b="1" dirty="0" smtClean="0">
                <a:solidFill>
                  <a:srgbClr val="FF0000"/>
                </a:solidFill>
                <a:latin typeface="微软雅黑" pitchFamily="34" charset="-122"/>
                <a:ea typeface="微软雅黑" pitchFamily="34" charset="-122"/>
              </a:rPr>
              <a:t>将默认模版用记事本打开，进行如下设置（注意：逗号一定要在英文输入法状态下输入）</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sp>
        <p:nvSpPr>
          <p:cNvPr id="5" name="矩形 4"/>
          <p:cNvSpPr/>
          <p:nvPr/>
        </p:nvSpPr>
        <p:spPr>
          <a:xfrm>
            <a:off x="500034" y="969828"/>
            <a:ext cx="8072494"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内容发布（保存为本地</a:t>
            </a:r>
            <a:r>
              <a:rPr lang="en-US" altLang="zh-CN" b="1" dirty="0" smtClean="0">
                <a:solidFill>
                  <a:srgbClr val="0070C0"/>
                </a:solidFill>
                <a:latin typeface="微软雅黑" pitchFamily="34" charset="-122"/>
                <a:ea typeface="微软雅黑" pitchFamily="34" charset="-122"/>
              </a:rPr>
              <a:t>Word</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Excel</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HTML</a:t>
            </a:r>
            <a:r>
              <a:rPr lang="zh-CN" altLang="en-US" b="1" dirty="0" smtClean="0">
                <a:solidFill>
                  <a:srgbClr val="0070C0"/>
                </a:solidFill>
                <a:latin typeface="微软雅黑" pitchFamily="34" charset="-122"/>
                <a:ea typeface="微软雅黑" pitchFamily="34" charset="-122"/>
              </a:rPr>
              <a:t>、</a:t>
            </a:r>
            <a:r>
              <a:rPr lang="en-US" altLang="zh-CN" b="1" dirty="0" smtClean="0">
                <a:solidFill>
                  <a:srgbClr val="0070C0"/>
                </a:solidFill>
                <a:latin typeface="微软雅黑" pitchFamily="34" charset="-122"/>
                <a:ea typeface="微软雅黑" pitchFamily="34" charset="-122"/>
              </a:rPr>
              <a:t>Txt</a:t>
            </a:r>
            <a:r>
              <a:rPr lang="zh-CN" altLang="en-US" b="1" dirty="0" smtClean="0">
                <a:solidFill>
                  <a:srgbClr val="0070C0"/>
                </a:solidFill>
                <a:latin typeface="微软雅黑" pitchFamily="34" charset="-122"/>
                <a:ea typeface="微软雅黑" pitchFamily="34" charset="-122"/>
              </a:rPr>
              <a:t>等格式文件）</a:t>
            </a:r>
            <a:endParaRPr lang="en-US" altLang="zh-CN" b="1" dirty="0" smtClean="0">
              <a:solidFill>
                <a:srgbClr val="0070C0"/>
              </a:solidFill>
              <a:latin typeface="微软雅黑" pitchFamily="34" charset="-122"/>
              <a:ea typeface="微软雅黑" pitchFamily="34" charset="-122"/>
            </a:endParaRPr>
          </a:p>
        </p:txBody>
      </p:sp>
      <p:pic>
        <p:nvPicPr>
          <p:cNvPr id="37890" name="Picture 2"/>
          <p:cNvPicPr>
            <a:picLocks noChangeAspect="1" noChangeArrowheads="1"/>
          </p:cNvPicPr>
          <p:nvPr/>
        </p:nvPicPr>
        <p:blipFill>
          <a:blip r:embed="rId2" cstate="print"/>
          <a:srcRect/>
          <a:stretch>
            <a:fillRect/>
          </a:stretch>
        </p:blipFill>
        <p:spPr bwMode="auto">
          <a:xfrm>
            <a:off x="2285984" y="1642416"/>
            <a:ext cx="6572296" cy="4971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2.</a:t>
            </a:r>
            <a:r>
              <a:rPr lang="zh-CN" altLang="en-US" sz="2000" b="1" dirty="0" smtClean="0">
                <a:solidFill>
                  <a:srgbClr val="FF0000"/>
                </a:solidFill>
                <a:latin typeface="微软雅黑" pitchFamily="34" charset="-122"/>
                <a:ea typeface="微软雅黑" pitchFamily="34" charset="-122"/>
              </a:rPr>
              <a:t>运用火车采集器采集网页数据信息</a:t>
            </a:r>
          </a:p>
        </p:txBody>
      </p:sp>
      <p:pic>
        <p:nvPicPr>
          <p:cNvPr id="38914" name="Picture 2"/>
          <p:cNvPicPr>
            <a:picLocks noChangeAspect="1" noChangeArrowheads="1"/>
          </p:cNvPicPr>
          <p:nvPr/>
        </p:nvPicPr>
        <p:blipFill>
          <a:blip r:embed="rId2" cstate="print"/>
          <a:srcRect t="3982"/>
          <a:stretch>
            <a:fillRect/>
          </a:stretch>
        </p:blipFill>
        <p:spPr bwMode="auto">
          <a:xfrm>
            <a:off x="428596" y="928670"/>
            <a:ext cx="8475122"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30571" y="1714488"/>
            <a:ext cx="8427709" cy="4572032"/>
          </a:xfrm>
          <a:prstGeom prst="rect">
            <a:avLst/>
          </a:prstGeom>
          <a:noFill/>
          <a:ln w="9525">
            <a:noFill/>
            <a:miter lim="800000"/>
            <a:headEnd/>
            <a:tailEnd/>
          </a:ln>
          <a:effectLst/>
        </p:spPr>
      </p:pic>
      <p:sp>
        <p:nvSpPr>
          <p:cNvPr id="6" name="矩形 5"/>
          <p:cNvSpPr/>
          <p:nvPr/>
        </p:nvSpPr>
        <p:spPr>
          <a:xfrm>
            <a:off x="4429124" y="5500702"/>
            <a:ext cx="642942"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29190" y="2143116"/>
            <a:ext cx="642942"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00034" y="969828"/>
            <a:ext cx="4643470"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坐标系统的不同导致空间位置无法匹配</a:t>
            </a:r>
            <a:endParaRPr lang="en-US" altLang="zh-CN" b="1" dirty="0" smtClean="0">
              <a:solidFill>
                <a:srgbClr val="0070C0"/>
              </a:solidFill>
              <a:latin typeface="微软雅黑" pitchFamily="34" charset="-122"/>
              <a:ea typeface="微软雅黑" pitchFamily="34" charset="-122"/>
            </a:endParaRPr>
          </a:p>
        </p:txBody>
      </p:sp>
      <p:sp>
        <p:nvSpPr>
          <p:cNvPr id="9" name="矩形 8"/>
          <p:cNvSpPr/>
          <p:nvPr/>
        </p:nvSpPr>
        <p:spPr>
          <a:xfrm>
            <a:off x="3500430" y="3273982"/>
            <a:ext cx="3936014"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Beijing 1954 / Xi’an 1980</a:t>
            </a:r>
            <a:r>
              <a:rPr lang="zh-CN" altLang="en-US" b="1" dirty="0" smtClean="0">
                <a:solidFill>
                  <a:srgbClr val="FF0000"/>
                </a:solidFill>
                <a:latin typeface="微软雅黑" pitchFamily="34" charset="-122"/>
                <a:ea typeface="微软雅黑" pitchFamily="34" charset="-122"/>
              </a:rPr>
              <a:t>坐标系</a:t>
            </a:r>
          </a:p>
        </p:txBody>
      </p:sp>
      <p:sp>
        <p:nvSpPr>
          <p:cNvPr id="10" name="矩形 9"/>
          <p:cNvSpPr/>
          <p:nvPr/>
        </p:nvSpPr>
        <p:spPr>
          <a:xfrm>
            <a:off x="4000496" y="4702742"/>
            <a:ext cx="1441420" cy="369332"/>
          </a:xfrm>
          <a:prstGeom prst="rect">
            <a:avLst/>
          </a:prstGeom>
        </p:spPr>
        <p:txBody>
          <a:bodyPr wrap="none">
            <a:spAutoFit/>
          </a:bodyPr>
          <a:lstStyle/>
          <a:p>
            <a:r>
              <a:rPr lang="en-US" altLang="zh-CN" b="1" dirty="0" smtClean="0">
                <a:solidFill>
                  <a:srgbClr val="FF0000"/>
                </a:solidFill>
                <a:latin typeface="微软雅黑" pitchFamily="34" charset="-122"/>
                <a:ea typeface="微软雅黑" pitchFamily="34" charset="-122"/>
              </a:rPr>
              <a:t>WGS</a:t>
            </a:r>
            <a:r>
              <a:rPr lang="zh-CN" altLang="en-US" b="1" dirty="0" smtClean="0">
                <a:solidFill>
                  <a:srgbClr val="FF0000"/>
                </a:solidFill>
                <a:latin typeface="微软雅黑" pitchFamily="34" charset="-122"/>
                <a:ea typeface="微软雅黑" pitchFamily="34" charset="-122"/>
              </a:rPr>
              <a:t>坐标系</a:t>
            </a:r>
          </a:p>
        </p:txBody>
      </p:sp>
      <p:cxnSp>
        <p:nvCxnSpPr>
          <p:cNvPr id="11" name="直接箭头连接符 10"/>
          <p:cNvCxnSpPr>
            <a:stCxn id="7" idx="2"/>
          </p:cNvCxnSpPr>
          <p:nvPr/>
        </p:nvCxnSpPr>
        <p:spPr>
          <a:xfrm rot="16200000" flipH="1">
            <a:off x="5034358" y="3002360"/>
            <a:ext cx="442567" cy="99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0"/>
          </p:cNvCxnSpPr>
          <p:nvPr/>
        </p:nvCxnSpPr>
        <p:spPr>
          <a:xfrm rot="5400000" flipH="1" flipV="1">
            <a:off x="4546904" y="5294981"/>
            <a:ext cx="409413" cy="20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85720" y="428604"/>
            <a:ext cx="1571636"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3.</a:t>
            </a:r>
            <a:r>
              <a:rPr lang="zh-CN" altLang="en-US" sz="2000" b="1" dirty="0" smtClean="0">
                <a:solidFill>
                  <a:srgbClr val="FF0000"/>
                </a:solidFill>
                <a:latin typeface="微软雅黑" pitchFamily="34" charset="-122"/>
                <a:ea typeface="微软雅黑" pitchFamily="34" charset="-122"/>
              </a:rPr>
              <a:t>坐标转换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596" y="1214422"/>
            <a:ext cx="8215370" cy="646331"/>
          </a:xfrm>
          <a:prstGeom prst="rect">
            <a:avLst/>
          </a:prstGeom>
        </p:spPr>
        <p:txBody>
          <a:bodyPr wrap="square">
            <a:spAutoFit/>
          </a:bodyPr>
          <a:lstStyle/>
          <a:p>
            <a:pPr algn="just"/>
            <a:r>
              <a:rPr lang="zh-CN" altLang="en-US" b="1" dirty="0" smtClean="0">
                <a:solidFill>
                  <a:srgbClr val="FF0000"/>
                </a:solidFill>
                <a:latin typeface="微软雅黑" pitchFamily="34" charset="-122"/>
                <a:ea typeface="微软雅黑" pitchFamily="34" charset="-122"/>
              </a:rPr>
              <a:t>开放数据</a:t>
            </a:r>
            <a:r>
              <a:rPr lang="zh-CN" altLang="en-US" b="1" dirty="0" smtClean="0">
                <a:latin typeface="微软雅黑" pitchFamily="34" charset="-122"/>
                <a:ea typeface="微软雅黑" pitchFamily="34" charset="-122"/>
              </a:rPr>
              <a:t>：商业网站（大众点评、安居客等）数据、地图开放平台数据、社交媒体（新浪微博）数据、政府政务公开数据等</a:t>
            </a:r>
            <a:endParaRPr lang="zh-CN" altLang="en-US" dirty="0"/>
          </a:p>
        </p:txBody>
      </p:sp>
      <p:sp>
        <p:nvSpPr>
          <p:cNvPr id="5" name="矩形 4"/>
          <p:cNvSpPr/>
          <p:nvPr/>
        </p:nvSpPr>
        <p:spPr>
          <a:xfrm>
            <a:off x="428596" y="1988098"/>
            <a:ext cx="8215370" cy="369332"/>
          </a:xfrm>
          <a:prstGeom prst="rect">
            <a:avLst/>
          </a:prstGeom>
        </p:spPr>
        <p:txBody>
          <a:bodyPr wrap="square">
            <a:spAutoFit/>
          </a:bodyPr>
          <a:lstStyle/>
          <a:p>
            <a:r>
              <a:rPr lang="zh-CN" altLang="en-US" b="1" dirty="0" smtClean="0">
                <a:solidFill>
                  <a:srgbClr val="FF0000"/>
                </a:solidFill>
                <a:latin typeface="微软雅黑" pitchFamily="34" charset="-122"/>
                <a:ea typeface="微软雅黑" pitchFamily="34" charset="-122"/>
              </a:rPr>
              <a:t>大数据</a:t>
            </a:r>
            <a:r>
              <a:rPr lang="zh-CN" altLang="en-US" b="1" dirty="0" smtClean="0">
                <a:latin typeface="微软雅黑" pitchFamily="34" charset="-122"/>
                <a:ea typeface="微软雅黑" pitchFamily="34" charset="-122"/>
              </a:rPr>
              <a:t>：手机信令数据、浮动车数据（例如车载</a:t>
            </a:r>
            <a:r>
              <a:rPr lang="en-US" altLang="zh-CN" b="1" dirty="0" smtClean="0">
                <a:latin typeface="微软雅黑" pitchFamily="34" charset="-122"/>
                <a:ea typeface="微软雅黑" pitchFamily="34" charset="-122"/>
              </a:rPr>
              <a:t>GPS</a:t>
            </a:r>
            <a:r>
              <a:rPr lang="zh-CN" altLang="en-US" b="1" dirty="0" smtClean="0">
                <a:latin typeface="微软雅黑" pitchFamily="34" charset="-122"/>
                <a:ea typeface="微软雅黑" pitchFamily="34" charset="-122"/>
              </a:rPr>
              <a:t>、公交刷卡、地铁刷卡）等</a:t>
            </a:r>
            <a:endParaRPr lang="zh-CN" altLang="en-US" dirty="0"/>
          </a:p>
        </p:txBody>
      </p:sp>
      <p:sp>
        <p:nvSpPr>
          <p:cNvPr id="6" name="矩形 5"/>
          <p:cNvSpPr/>
          <p:nvPr/>
        </p:nvSpPr>
        <p:spPr>
          <a:xfrm>
            <a:off x="357158" y="457122"/>
            <a:ext cx="8429684"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开放数据和大数据的区别</a:t>
            </a:r>
          </a:p>
        </p:txBody>
      </p:sp>
      <p:grpSp>
        <p:nvGrpSpPr>
          <p:cNvPr id="8" name="组合 7"/>
          <p:cNvGrpSpPr/>
          <p:nvPr/>
        </p:nvGrpSpPr>
        <p:grpSpPr>
          <a:xfrm>
            <a:off x="3428992" y="2928934"/>
            <a:ext cx="5286412" cy="2500330"/>
            <a:chOff x="3286116" y="3542927"/>
            <a:chExt cx="5440288" cy="2600717"/>
          </a:xfrm>
        </p:grpSpPr>
        <p:pic>
          <p:nvPicPr>
            <p:cNvPr id="1026" name="Picture 2"/>
            <p:cNvPicPr>
              <a:picLocks noChangeAspect="1" noChangeArrowheads="1"/>
            </p:cNvPicPr>
            <p:nvPr/>
          </p:nvPicPr>
          <p:blipFill>
            <a:blip r:embed="rId2" cstate="print"/>
            <a:srcRect r="2597"/>
            <a:stretch>
              <a:fillRect/>
            </a:stretch>
          </p:blipFill>
          <p:spPr bwMode="auto">
            <a:xfrm>
              <a:off x="3286116" y="3542927"/>
              <a:ext cx="5357850" cy="16063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357554" y="5126019"/>
              <a:ext cx="5368850" cy="1017625"/>
            </a:xfrm>
            <a:prstGeom prst="rect">
              <a:avLst/>
            </a:prstGeom>
            <a:noFill/>
            <a:ln w="9525">
              <a:noFill/>
              <a:miter lim="800000"/>
              <a:headEnd/>
              <a:tailEnd/>
            </a:ln>
            <a:effectLst/>
          </p:spPr>
        </p:pic>
      </p:grpSp>
      <p:pic>
        <p:nvPicPr>
          <p:cNvPr id="7" name="图片 6" descr="u=97072965,3821736583&amp;fm=21&amp;gp=0.jpg"/>
          <p:cNvPicPr>
            <a:picLocks noChangeAspect="1"/>
          </p:cNvPicPr>
          <p:nvPr/>
        </p:nvPicPr>
        <p:blipFill>
          <a:blip r:embed="rId4" cstate="print">
            <a:clrChange>
              <a:clrFrom>
                <a:srgbClr val="000000"/>
              </a:clrFrom>
              <a:clrTo>
                <a:srgbClr val="000000">
                  <a:alpha val="0"/>
                </a:srgbClr>
              </a:clrTo>
            </a:clrChange>
          </a:blip>
          <a:stretch>
            <a:fillRect/>
          </a:stretch>
        </p:blipFill>
        <p:spPr>
          <a:xfrm>
            <a:off x="500034" y="3071810"/>
            <a:ext cx="1186845" cy="856085"/>
          </a:xfrm>
          <a:prstGeom prst="rect">
            <a:avLst/>
          </a:prstGeom>
        </p:spPr>
      </p:pic>
      <p:pic>
        <p:nvPicPr>
          <p:cNvPr id="9" name="图片 8" descr="U6851P1196DT20110901074249.jpg"/>
          <p:cNvPicPr>
            <a:picLocks noChangeAspect="1"/>
          </p:cNvPicPr>
          <p:nvPr/>
        </p:nvPicPr>
        <p:blipFill>
          <a:blip r:embed="rId5" cstate="print"/>
          <a:srcRect t="32616"/>
          <a:stretch>
            <a:fillRect/>
          </a:stretch>
        </p:blipFill>
        <p:spPr>
          <a:xfrm>
            <a:off x="500034" y="4143380"/>
            <a:ext cx="2505064" cy="1143008"/>
          </a:xfrm>
          <a:prstGeom prst="rect">
            <a:avLst/>
          </a:prstGeom>
        </p:spPr>
      </p:pic>
      <p:pic>
        <p:nvPicPr>
          <p:cNvPr id="1028" name="Picture 4"/>
          <p:cNvPicPr>
            <a:picLocks noChangeAspect="1" noChangeArrowheads="1"/>
          </p:cNvPicPr>
          <p:nvPr/>
        </p:nvPicPr>
        <p:blipFill>
          <a:blip r:embed="rId6" cstate="print"/>
          <a:srcRect/>
          <a:stretch>
            <a:fillRect/>
          </a:stretch>
        </p:blipFill>
        <p:spPr bwMode="auto">
          <a:xfrm>
            <a:off x="1785918" y="2928934"/>
            <a:ext cx="1205377" cy="1071570"/>
          </a:xfrm>
          <a:prstGeom prst="rect">
            <a:avLst/>
          </a:prstGeom>
          <a:noFill/>
          <a:ln w="9525">
            <a:noFill/>
            <a:miter lim="800000"/>
            <a:headEnd/>
            <a:tailEnd/>
          </a:ln>
          <a:effectLst/>
        </p:spPr>
      </p:pic>
      <p:cxnSp>
        <p:nvCxnSpPr>
          <p:cNvPr id="12" name="直接连接符 11"/>
          <p:cNvCxnSpPr/>
          <p:nvPr/>
        </p:nvCxnSpPr>
        <p:spPr>
          <a:xfrm rot="5400000">
            <a:off x="2035951" y="4179099"/>
            <a:ext cx="250033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00034" y="5857892"/>
            <a:ext cx="2954655" cy="369332"/>
          </a:xfrm>
          <a:prstGeom prst="rect">
            <a:avLst/>
          </a:prstGeom>
        </p:spPr>
        <p:txBody>
          <a:bodyPr wrap="none">
            <a:spAutoFit/>
          </a:bodyPr>
          <a:lstStyle/>
          <a:p>
            <a:r>
              <a:rPr lang="zh-CN" altLang="en-US" b="1" dirty="0" smtClean="0">
                <a:solidFill>
                  <a:srgbClr val="0070C0"/>
                </a:solidFill>
                <a:latin typeface="微软雅黑" pitchFamily="34" charset="-122"/>
                <a:ea typeface="微软雅黑" pitchFamily="34" charset="-122"/>
              </a:rPr>
              <a:t>大数据（近似全样本数据）</a:t>
            </a:r>
            <a:endParaRPr lang="zh-CN" altLang="en-US" dirty="0">
              <a:solidFill>
                <a:srgbClr val="0070C0"/>
              </a:solidFill>
            </a:endParaRPr>
          </a:p>
        </p:txBody>
      </p:sp>
      <p:sp>
        <p:nvSpPr>
          <p:cNvPr id="14" name="矩形 13"/>
          <p:cNvSpPr/>
          <p:nvPr/>
        </p:nvSpPr>
        <p:spPr>
          <a:xfrm>
            <a:off x="4760617" y="5857892"/>
            <a:ext cx="2954655" cy="369332"/>
          </a:xfrm>
          <a:prstGeom prst="rect">
            <a:avLst/>
          </a:prstGeom>
        </p:spPr>
        <p:txBody>
          <a:bodyPr wrap="none">
            <a:spAutoFit/>
          </a:bodyPr>
          <a:lstStyle/>
          <a:p>
            <a:r>
              <a:rPr lang="zh-CN" altLang="en-US" b="1" dirty="0" smtClean="0">
                <a:solidFill>
                  <a:srgbClr val="0070C0"/>
                </a:solidFill>
                <a:latin typeface="微软雅黑" pitchFamily="34" charset="-122"/>
                <a:ea typeface="微软雅黑" pitchFamily="34" charset="-122"/>
              </a:rPr>
              <a:t>开放数据（非全样本数据）</a:t>
            </a:r>
            <a:endParaRPr lang="zh-CN" altLang="en-US"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1571636"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3.</a:t>
            </a:r>
            <a:r>
              <a:rPr lang="zh-CN" altLang="en-US" sz="2000" b="1" dirty="0" smtClean="0">
                <a:solidFill>
                  <a:srgbClr val="FF0000"/>
                </a:solidFill>
                <a:latin typeface="微软雅黑" pitchFamily="34" charset="-122"/>
                <a:ea typeface="微软雅黑" pitchFamily="34" charset="-122"/>
              </a:rPr>
              <a:t>坐标转换</a:t>
            </a:r>
          </a:p>
        </p:txBody>
      </p:sp>
      <p:pic>
        <p:nvPicPr>
          <p:cNvPr id="1026" name="Picture 2"/>
          <p:cNvPicPr>
            <a:picLocks noChangeAspect="1" noChangeArrowheads="1"/>
          </p:cNvPicPr>
          <p:nvPr/>
        </p:nvPicPr>
        <p:blipFill>
          <a:blip r:embed="rId2" cstate="print"/>
          <a:srcRect/>
          <a:stretch>
            <a:fillRect/>
          </a:stretch>
        </p:blipFill>
        <p:spPr bwMode="auto">
          <a:xfrm>
            <a:off x="642910" y="1643050"/>
            <a:ext cx="4862361" cy="3714776"/>
          </a:xfrm>
          <a:prstGeom prst="rect">
            <a:avLst/>
          </a:prstGeom>
          <a:noFill/>
          <a:ln w="9525">
            <a:noFill/>
            <a:miter lim="800000"/>
            <a:headEnd/>
            <a:tailEnd/>
          </a:ln>
          <a:effectLst/>
        </p:spPr>
      </p:pic>
      <p:sp>
        <p:nvSpPr>
          <p:cNvPr id="6" name="矩形 5"/>
          <p:cNvSpPr/>
          <p:nvPr/>
        </p:nvSpPr>
        <p:spPr>
          <a:xfrm>
            <a:off x="558914" y="5483551"/>
            <a:ext cx="4013086" cy="874407"/>
          </a:xfrm>
          <a:prstGeom prst="rect">
            <a:avLst/>
          </a:prstGeom>
        </p:spPr>
        <p:txBody>
          <a:bodyPr wrap="none">
            <a:spAutoFit/>
          </a:bodyPr>
          <a:lstStyle/>
          <a:p>
            <a:pPr algn="just">
              <a:lnSpc>
                <a:spcPct val="150000"/>
              </a:lnSpc>
              <a:buFont typeface="Wingdings" pitchFamily="2" charset="2"/>
              <a:buChar char="p"/>
            </a:pPr>
            <a:r>
              <a:rPr lang="en-US" altLang="zh-CN" b="1" dirty="0" smtClean="0">
                <a:solidFill>
                  <a:srgbClr val="FF0000"/>
                </a:solidFill>
                <a:latin typeface="微软雅黑" pitchFamily="34" charset="-122"/>
                <a:ea typeface="微软雅黑" pitchFamily="34" charset="-122"/>
              </a:rPr>
              <a:t> win7</a:t>
            </a:r>
            <a:r>
              <a:rPr lang="zh-CN" altLang="en-US" b="1" dirty="0" smtClean="0">
                <a:solidFill>
                  <a:srgbClr val="FF0000"/>
                </a:solidFill>
                <a:latin typeface="微软雅黑" pitchFamily="34" charset="-122"/>
                <a:ea typeface="微软雅黑" pitchFamily="34" charset="-122"/>
              </a:rPr>
              <a:t>以上系统以管理员模式打开</a:t>
            </a:r>
            <a:endParaRPr lang="en-US" altLang="zh-CN" b="1" dirty="0" smtClean="0">
              <a:solidFill>
                <a:srgbClr val="FF0000"/>
              </a:solidFill>
              <a:latin typeface="微软雅黑" pitchFamily="34" charset="-122"/>
              <a:ea typeface="微软雅黑" pitchFamily="34" charset="-122"/>
            </a:endParaRPr>
          </a:p>
          <a:p>
            <a:pPr algn="just">
              <a:lnSpc>
                <a:spcPct val="150000"/>
              </a:lnSpc>
              <a:buFont typeface="Wingdings" pitchFamily="2" charset="2"/>
              <a:buChar char="p"/>
            </a:pPr>
            <a:r>
              <a:rPr lang="en-US" altLang="zh-CN" b="1" dirty="0" smtClean="0">
                <a:solidFill>
                  <a:srgbClr val="FF0000"/>
                </a:solidFill>
                <a:latin typeface="微软雅黑" pitchFamily="34" charset="-122"/>
                <a:ea typeface="微软雅黑" pitchFamily="34" charset="-122"/>
              </a:rPr>
              <a:t> </a:t>
            </a:r>
            <a:r>
              <a:rPr lang="en-US" altLang="zh-CN" b="1" dirty="0" err="1" smtClean="0">
                <a:solidFill>
                  <a:srgbClr val="FF0000"/>
                </a:solidFill>
                <a:latin typeface="微软雅黑" pitchFamily="34" charset="-122"/>
                <a:ea typeface="微软雅黑" pitchFamily="34" charset="-122"/>
              </a:rPr>
              <a:t>.net</a:t>
            </a:r>
            <a:r>
              <a:rPr lang="en-US" altLang="zh-CN" b="1" dirty="0" smtClean="0">
                <a:solidFill>
                  <a:srgbClr val="FF0000"/>
                </a:solidFill>
                <a:latin typeface="微软雅黑" pitchFamily="34" charset="-122"/>
                <a:ea typeface="微软雅黑" pitchFamily="34" charset="-122"/>
              </a:rPr>
              <a:t> Framework</a:t>
            </a:r>
            <a:r>
              <a:rPr lang="zh-CN" altLang="en-US" b="1" dirty="0" smtClean="0">
                <a:solidFill>
                  <a:srgbClr val="FF0000"/>
                </a:solidFill>
                <a:latin typeface="微软雅黑" pitchFamily="34" charset="-122"/>
                <a:ea typeface="微软雅黑" pitchFamily="34" charset="-122"/>
              </a:rPr>
              <a:t>版本需在</a:t>
            </a:r>
            <a:r>
              <a:rPr lang="en-US" altLang="zh-CN" b="1" dirty="0" smtClean="0">
                <a:solidFill>
                  <a:srgbClr val="FF0000"/>
                </a:solidFill>
                <a:latin typeface="微软雅黑" pitchFamily="34" charset="-122"/>
                <a:ea typeface="微软雅黑" pitchFamily="34" charset="-122"/>
              </a:rPr>
              <a:t>4.0</a:t>
            </a:r>
            <a:r>
              <a:rPr lang="zh-CN" altLang="en-US" b="1" dirty="0" smtClean="0">
                <a:solidFill>
                  <a:srgbClr val="FF0000"/>
                </a:solidFill>
                <a:latin typeface="微软雅黑" pitchFamily="34" charset="-122"/>
                <a:ea typeface="微软雅黑" pitchFamily="34" charset="-122"/>
              </a:rPr>
              <a:t>以上</a:t>
            </a:r>
          </a:p>
        </p:txBody>
      </p:sp>
      <p:pic>
        <p:nvPicPr>
          <p:cNvPr id="1027" name="Picture 3"/>
          <p:cNvPicPr>
            <a:picLocks noChangeAspect="1" noChangeArrowheads="1"/>
          </p:cNvPicPr>
          <p:nvPr/>
        </p:nvPicPr>
        <p:blipFill>
          <a:blip r:embed="rId3" cstate="print"/>
          <a:srcRect/>
          <a:stretch>
            <a:fillRect/>
          </a:stretch>
        </p:blipFill>
        <p:spPr bwMode="auto">
          <a:xfrm>
            <a:off x="5857884" y="1685913"/>
            <a:ext cx="2857520" cy="245746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b="11628"/>
          <a:stretch>
            <a:fillRect/>
          </a:stretch>
        </p:blipFill>
        <p:spPr bwMode="auto">
          <a:xfrm>
            <a:off x="5829329" y="4257698"/>
            <a:ext cx="2886075" cy="2171698"/>
          </a:xfrm>
          <a:prstGeom prst="rect">
            <a:avLst/>
          </a:prstGeom>
          <a:noFill/>
          <a:ln w="9525">
            <a:noFill/>
            <a:miter lim="800000"/>
            <a:headEnd/>
            <a:tailEnd/>
          </a:ln>
          <a:effectLst/>
        </p:spPr>
      </p:pic>
      <p:sp>
        <p:nvSpPr>
          <p:cNvPr id="9" name="矩形 8"/>
          <p:cNvSpPr/>
          <p:nvPr/>
        </p:nvSpPr>
        <p:spPr>
          <a:xfrm>
            <a:off x="500034" y="969828"/>
            <a:ext cx="8072494"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运用万能坐标转换器将各店铺位置的火星坐标转为地球坐标</a:t>
            </a:r>
            <a:endParaRPr lang="en-US" altLang="zh-CN" b="1" dirty="0" smtClean="0">
              <a:solidFill>
                <a:srgbClr val="0070C0"/>
              </a:solidFill>
              <a:latin typeface="微软雅黑" pitchFamily="34" charset="-122"/>
              <a:ea typeface="微软雅黑" pitchFamily="34" charset="-122"/>
            </a:endParaRPr>
          </a:p>
        </p:txBody>
      </p:sp>
      <p:cxnSp>
        <p:nvCxnSpPr>
          <p:cNvPr id="10" name="直接箭头连接符 9"/>
          <p:cNvCxnSpPr/>
          <p:nvPr/>
        </p:nvCxnSpPr>
        <p:spPr>
          <a:xfrm>
            <a:off x="5000628" y="3856040"/>
            <a:ext cx="100013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a:off x="7036611" y="4464851"/>
            <a:ext cx="78581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86182" y="3643314"/>
            <a:ext cx="1214446"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607223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4.</a:t>
            </a:r>
            <a:r>
              <a:rPr lang="zh-CN" altLang="en-US" sz="2000" b="1" dirty="0" smtClean="0">
                <a:solidFill>
                  <a:srgbClr val="FF0000"/>
                </a:solidFill>
                <a:latin typeface="微软雅黑" pitchFamily="34" charset="-122"/>
                <a:ea typeface="微软雅黑" pitchFamily="34" charset="-122"/>
              </a:rPr>
              <a:t>将参照点文件导入</a:t>
            </a:r>
            <a:r>
              <a:rPr lang="en-US" altLang="zh-CN" sz="2000" b="1" dirty="0" err="1" smtClean="0">
                <a:solidFill>
                  <a:srgbClr val="FF0000"/>
                </a:solidFill>
                <a:latin typeface="微软雅黑" pitchFamily="34" charset="-122"/>
                <a:ea typeface="微软雅黑" pitchFamily="34" charset="-122"/>
              </a:rPr>
              <a:t>ArcMap</a:t>
            </a:r>
            <a:r>
              <a:rPr lang="zh-CN" altLang="en-US" sz="2000" b="1" dirty="0" smtClean="0">
                <a:solidFill>
                  <a:srgbClr val="FF0000"/>
                </a:solidFill>
                <a:latin typeface="微软雅黑" pitchFamily="34" charset="-122"/>
                <a:ea typeface="微软雅黑" pitchFamily="34" charset="-122"/>
              </a:rPr>
              <a:t>并进行预处理</a:t>
            </a:r>
          </a:p>
        </p:txBody>
      </p:sp>
      <p:pic>
        <p:nvPicPr>
          <p:cNvPr id="1026" name="Picture 2"/>
          <p:cNvPicPr>
            <a:picLocks noChangeAspect="1" noChangeArrowheads="1"/>
          </p:cNvPicPr>
          <p:nvPr/>
        </p:nvPicPr>
        <p:blipFill>
          <a:blip r:embed="rId2" cstate="print"/>
          <a:srcRect/>
          <a:stretch>
            <a:fillRect/>
          </a:stretch>
        </p:blipFill>
        <p:spPr bwMode="auto">
          <a:xfrm>
            <a:off x="428596" y="1655124"/>
            <a:ext cx="4500594" cy="29883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343554" y="1142984"/>
            <a:ext cx="3371850" cy="5324475"/>
          </a:xfrm>
          <a:prstGeom prst="rect">
            <a:avLst/>
          </a:prstGeom>
          <a:noFill/>
          <a:ln w="9525">
            <a:noFill/>
            <a:miter lim="800000"/>
            <a:headEnd/>
            <a:tailEnd/>
          </a:ln>
          <a:effectLst/>
        </p:spPr>
      </p:pic>
      <p:sp>
        <p:nvSpPr>
          <p:cNvPr id="7" name="矩形 6"/>
          <p:cNvSpPr/>
          <p:nvPr/>
        </p:nvSpPr>
        <p:spPr>
          <a:xfrm>
            <a:off x="500034" y="969828"/>
            <a:ext cx="350046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添加</a:t>
            </a:r>
            <a:r>
              <a:rPr lang="en-US" altLang="zh-CN" b="1" dirty="0" smtClean="0">
                <a:solidFill>
                  <a:srgbClr val="0070C0"/>
                </a:solidFill>
                <a:latin typeface="微软雅黑" pitchFamily="34" charset="-122"/>
                <a:ea typeface="微软雅黑" pitchFamily="34" charset="-122"/>
              </a:rPr>
              <a:t>XY</a:t>
            </a:r>
            <a:r>
              <a:rPr lang="zh-CN" altLang="en-US" b="1" dirty="0" smtClean="0">
                <a:solidFill>
                  <a:srgbClr val="0070C0"/>
                </a:solidFill>
                <a:latin typeface="微软雅黑" pitchFamily="34" charset="-122"/>
                <a:ea typeface="微软雅黑" pitchFamily="34" charset="-122"/>
              </a:rPr>
              <a:t>数据</a:t>
            </a:r>
            <a:r>
              <a:rPr lang="en-US" altLang="zh-CN" b="1" dirty="0" smtClean="0">
                <a:solidFill>
                  <a:srgbClr val="0070C0"/>
                </a:solidFill>
                <a:latin typeface="微软雅黑" pitchFamily="34" charset="-122"/>
                <a:ea typeface="微软雅黑" pitchFamily="34" charset="-122"/>
              </a:rPr>
              <a:t>——</a:t>
            </a:r>
            <a:r>
              <a:rPr lang="zh-CN" altLang="en-US" b="1" dirty="0" smtClean="0">
                <a:solidFill>
                  <a:srgbClr val="0070C0"/>
                </a:solidFill>
                <a:latin typeface="微软雅黑" pitchFamily="34" charset="-122"/>
                <a:ea typeface="微软雅黑" pitchFamily="34" charset="-122"/>
              </a:rPr>
              <a:t>导出数据</a:t>
            </a:r>
            <a:endParaRPr lang="en-US" altLang="zh-CN" b="1" dirty="0" smtClean="0">
              <a:solidFill>
                <a:srgbClr val="0070C0"/>
              </a:solidFill>
              <a:latin typeface="微软雅黑" pitchFamily="34" charset="-122"/>
              <a:ea typeface="微软雅黑" pitchFamily="34" charset="-122"/>
            </a:endParaRPr>
          </a:p>
        </p:txBody>
      </p:sp>
      <p:pic>
        <p:nvPicPr>
          <p:cNvPr id="1028" name="Picture 4"/>
          <p:cNvPicPr>
            <a:picLocks noChangeAspect="1" noChangeArrowheads="1"/>
          </p:cNvPicPr>
          <p:nvPr/>
        </p:nvPicPr>
        <p:blipFill>
          <a:blip r:embed="rId4" cstate="print"/>
          <a:srcRect/>
          <a:stretch>
            <a:fillRect/>
          </a:stretch>
        </p:blipFill>
        <p:spPr bwMode="auto">
          <a:xfrm>
            <a:off x="428596" y="3500438"/>
            <a:ext cx="3819525" cy="3086100"/>
          </a:xfrm>
          <a:prstGeom prst="rect">
            <a:avLst/>
          </a:prstGeom>
          <a:noFill/>
          <a:ln w="9525">
            <a:noFill/>
            <a:miter lim="800000"/>
            <a:headEnd/>
            <a:tailEnd/>
          </a:ln>
          <a:effectLst/>
        </p:spPr>
      </p:pic>
      <p:cxnSp>
        <p:nvCxnSpPr>
          <p:cNvPr id="9" name="直接箭头连接符 8"/>
          <p:cNvCxnSpPr/>
          <p:nvPr/>
        </p:nvCxnSpPr>
        <p:spPr>
          <a:xfrm>
            <a:off x="4929190" y="2857496"/>
            <a:ext cx="92869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0800000">
            <a:off x="4214811" y="5357826"/>
            <a:ext cx="114300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380434" y="2620028"/>
            <a:ext cx="405880" cy="523220"/>
          </a:xfrm>
          <a:prstGeom prst="rect">
            <a:avLst/>
          </a:prstGeom>
        </p:spPr>
        <p:txBody>
          <a:bodyPr wrap="none">
            <a:spAutoFit/>
          </a:bodyPr>
          <a:lstStyle/>
          <a:p>
            <a:r>
              <a:rPr lang="en-US" altLang="zh-CN" sz="2800" b="1" dirty="0" smtClean="0">
                <a:solidFill>
                  <a:srgbClr val="FF0000"/>
                </a:solidFill>
                <a:latin typeface="微软雅黑" pitchFamily="34" charset="-122"/>
                <a:ea typeface="微软雅黑" pitchFamily="34" charset="-122"/>
              </a:rPr>
              <a:t>1</a:t>
            </a:r>
            <a:endParaRPr lang="zh-CN" altLang="en-US" sz="2800" dirty="0"/>
          </a:p>
        </p:txBody>
      </p:sp>
      <p:sp>
        <p:nvSpPr>
          <p:cNvPr id="15" name="矩形 14"/>
          <p:cNvSpPr/>
          <p:nvPr/>
        </p:nvSpPr>
        <p:spPr>
          <a:xfrm>
            <a:off x="6000760" y="2620028"/>
            <a:ext cx="405880" cy="523220"/>
          </a:xfrm>
          <a:prstGeom prst="rect">
            <a:avLst/>
          </a:prstGeom>
        </p:spPr>
        <p:txBody>
          <a:bodyPr wrap="none">
            <a:spAutoFit/>
          </a:bodyPr>
          <a:lstStyle/>
          <a:p>
            <a:r>
              <a:rPr lang="en-US" altLang="zh-CN" sz="2800" b="1" dirty="0" smtClean="0">
                <a:solidFill>
                  <a:srgbClr val="FF0000"/>
                </a:solidFill>
                <a:latin typeface="微软雅黑" pitchFamily="34" charset="-122"/>
                <a:ea typeface="微软雅黑" pitchFamily="34" charset="-122"/>
              </a:rPr>
              <a:t>2</a:t>
            </a:r>
            <a:endParaRPr lang="zh-CN" altLang="en-US" sz="2800" dirty="0"/>
          </a:p>
        </p:txBody>
      </p:sp>
      <p:sp>
        <p:nvSpPr>
          <p:cNvPr id="16" name="矩形 15"/>
          <p:cNvSpPr/>
          <p:nvPr/>
        </p:nvSpPr>
        <p:spPr>
          <a:xfrm>
            <a:off x="3737492" y="5120358"/>
            <a:ext cx="405880" cy="523220"/>
          </a:xfrm>
          <a:prstGeom prst="rect">
            <a:avLst/>
          </a:prstGeom>
        </p:spPr>
        <p:txBody>
          <a:bodyPr wrap="none">
            <a:spAutoFit/>
          </a:bodyPr>
          <a:lstStyle/>
          <a:p>
            <a:r>
              <a:rPr lang="en-US" altLang="zh-CN" sz="2800" b="1" dirty="0" smtClean="0">
                <a:solidFill>
                  <a:srgbClr val="FF0000"/>
                </a:solidFill>
                <a:latin typeface="微软雅黑" pitchFamily="34" charset="-122"/>
                <a:ea typeface="微软雅黑" pitchFamily="34" charset="-122"/>
              </a:rPr>
              <a:t>3</a:t>
            </a:r>
            <a:endParaRPr lang="zh-CN"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607223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4.</a:t>
            </a:r>
            <a:r>
              <a:rPr lang="zh-CN" altLang="en-US" sz="2000" b="1" dirty="0" smtClean="0">
                <a:solidFill>
                  <a:srgbClr val="FF0000"/>
                </a:solidFill>
                <a:latin typeface="微软雅黑" pitchFamily="34" charset="-122"/>
                <a:ea typeface="微软雅黑" pitchFamily="34" charset="-122"/>
              </a:rPr>
              <a:t>将参照点文件导入</a:t>
            </a:r>
            <a:r>
              <a:rPr lang="en-US" altLang="zh-CN" sz="2000" b="1" dirty="0" err="1" smtClean="0">
                <a:solidFill>
                  <a:srgbClr val="FF0000"/>
                </a:solidFill>
                <a:latin typeface="微软雅黑" pitchFamily="34" charset="-122"/>
                <a:ea typeface="微软雅黑" pitchFamily="34" charset="-122"/>
              </a:rPr>
              <a:t>ArcMap</a:t>
            </a:r>
            <a:r>
              <a:rPr lang="zh-CN" altLang="en-US" sz="2000" b="1" dirty="0" smtClean="0">
                <a:solidFill>
                  <a:srgbClr val="FF0000"/>
                </a:solidFill>
                <a:latin typeface="微软雅黑" pitchFamily="34" charset="-122"/>
                <a:ea typeface="微软雅黑" pitchFamily="34" charset="-122"/>
              </a:rPr>
              <a:t>并进行预处理</a:t>
            </a:r>
          </a:p>
        </p:txBody>
      </p:sp>
      <p:sp>
        <p:nvSpPr>
          <p:cNvPr id="5" name="矩形 4"/>
          <p:cNvSpPr/>
          <p:nvPr/>
        </p:nvSpPr>
        <p:spPr>
          <a:xfrm>
            <a:off x="500034" y="969828"/>
            <a:ext cx="3500462"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定义投影系统</a:t>
            </a:r>
            <a:endParaRPr lang="en-US" altLang="zh-CN" b="1" dirty="0" smtClean="0">
              <a:solidFill>
                <a:srgbClr val="0070C0"/>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srcRect r="39613"/>
          <a:stretch>
            <a:fillRect/>
          </a:stretch>
        </p:blipFill>
        <p:spPr bwMode="auto">
          <a:xfrm>
            <a:off x="571472" y="1662128"/>
            <a:ext cx="3571900" cy="39814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387773" y="1662131"/>
            <a:ext cx="4316818" cy="3981447"/>
          </a:xfrm>
          <a:prstGeom prst="rect">
            <a:avLst/>
          </a:prstGeom>
          <a:noFill/>
          <a:ln w="9525">
            <a:noFill/>
            <a:miter lim="800000"/>
            <a:headEnd/>
            <a:tailEnd/>
          </a:ln>
          <a:effectLst/>
        </p:spPr>
      </p:pic>
      <p:cxnSp>
        <p:nvCxnSpPr>
          <p:cNvPr id="9" name="直接箭头连接符 8"/>
          <p:cNvCxnSpPr/>
          <p:nvPr/>
        </p:nvCxnSpPr>
        <p:spPr>
          <a:xfrm>
            <a:off x="4000496" y="3429000"/>
            <a:ext cx="64294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5720" y="428604"/>
            <a:ext cx="607223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4.</a:t>
            </a:r>
            <a:r>
              <a:rPr lang="zh-CN" altLang="en-US" sz="2000" b="1" dirty="0" smtClean="0">
                <a:solidFill>
                  <a:srgbClr val="FF0000"/>
                </a:solidFill>
                <a:latin typeface="微软雅黑" pitchFamily="34" charset="-122"/>
                <a:ea typeface="微软雅黑" pitchFamily="34" charset="-122"/>
              </a:rPr>
              <a:t>将参照点文件导入</a:t>
            </a:r>
            <a:r>
              <a:rPr lang="en-US" altLang="zh-CN" sz="2000" b="1" dirty="0" err="1" smtClean="0">
                <a:solidFill>
                  <a:srgbClr val="FF0000"/>
                </a:solidFill>
                <a:latin typeface="微软雅黑" pitchFamily="34" charset="-122"/>
                <a:ea typeface="微软雅黑" pitchFamily="34" charset="-122"/>
              </a:rPr>
              <a:t>ArcMap</a:t>
            </a:r>
            <a:r>
              <a:rPr lang="zh-CN" altLang="en-US" sz="2000" b="1" dirty="0" smtClean="0">
                <a:solidFill>
                  <a:srgbClr val="FF0000"/>
                </a:solidFill>
                <a:latin typeface="微软雅黑" pitchFamily="34" charset="-122"/>
                <a:ea typeface="微软雅黑" pitchFamily="34" charset="-122"/>
              </a:rPr>
              <a:t>并进行预处理</a:t>
            </a:r>
          </a:p>
        </p:txBody>
      </p:sp>
      <p:pic>
        <p:nvPicPr>
          <p:cNvPr id="3075" name="Picture 3"/>
          <p:cNvPicPr>
            <a:picLocks noChangeAspect="1" noChangeArrowheads="1"/>
          </p:cNvPicPr>
          <p:nvPr/>
        </p:nvPicPr>
        <p:blipFill>
          <a:blip r:embed="rId2" cstate="print"/>
          <a:srcRect/>
          <a:stretch>
            <a:fillRect/>
          </a:stretch>
        </p:blipFill>
        <p:spPr bwMode="auto">
          <a:xfrm>
            <a:off x="428596" y="1680734"/>
            <a:ext cx="8358246" cy="4534348"/>
          </a:xfrm>
          <a:prstGeom prst="rect">
            <a:avLst/>
          </a:prstGeom>
          <a:noFill/>
          <a:ln w="9525">
            <a:noFill/>
            <a:miter lim="800000"/>
            <a:headEnd/>
            <a:tailEnd/>
          </a:ln>
          <a:effectLst/>
        </p:spPr>
      </p:pic>
      <p:sp>
        <p:nvSpPr>
          <p:cNvPr id="7" name="矩形 6"/>
          <p:cNvSpPr/>
          <p:nvPr/>
        </p:nvSpPr>
        <p:spPr>
          <a:xfrm>
            <a:off x="500034" y="928670"/>
            <a:ext cx="778674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定义投影系统（坐标校正）后的设施空间分布</a:t>
            </a:r>
            <a:endParaRPr lang="en-US" altLang="zh-CN" b="1" dirty="0" smtClean="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4132"/>
          <a:stretch>
            <a:fillRect/>
          </a:stretch>
        </p:blipFill>
        <p:spPr bwMode="auto">
          <a:xfrm>
            <a:off x="571472" y="1618132"/>
            <a:ext cx="8286776" cy="4811264"/>
          </a:xfrm>
          <a:prstGeom prst="rect">
            <a:avLst/>
          </a:prstGeom>
          <a:noFill/>
          <a:ln w="9525">
            <a:noFill/>
            <a:miter lim="800000"/>
            <a:headEnd/>
            <a:tailEnd/>
          </a:ln>
          <a:effectLst/>
        </p:spPr>
      </p:pic>
      <p:sp>
        <p:nvSpPr>
          <p:cNvPr id="5" name="矩形 4"/>
          <p:cNvSpPr/>
          <p:nvPr/>
        </p:nvSpPr>
        <p:spPr>
          <a:xfrm>
            <a:off x="285720" y="428604"/>
            <a:ext cx="607223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4.</a:t>
            </a:r>
            <a:r>
              <a:rPr lang="zh-CN" altLang="en-US" sz="2000" b="1" dirty="0" smtClean="0">
                <a:solidFill>
                  <a:srgbClr val="FF0000"/>
                </a:solidFill>
                <a:latin typeface="微软雅黑" pitchFamily="34" charset="-122"/>
                <a:ea typeface="微软雅黑" pitchFamily="34" charset="-122"/>
              </a:rPr>
              <a:t>将参照点文件导入</a:t>
            </a:r>
            <a:r>
              <a:rPr lang="en-US" altLang="zh-CN" sz="2000" b="1" dirty="0" err="1" smtClean="0">
                <a:solidFill>
                  <a:srgbClr val="FF0000"/>
                </a:solidFill>
                <a:latin typeface="微软雅黑" pitchFamily="34" charset="-122"/>
                <a:ea typeface="微软雅黑" pitchFamily="34" charset="-122"/>
              </a:rPr>
              <a:t>ArcMap</a:t>
            </a:r>
            <a:r>
              <a:rPr lang="zh-CN" altLang="en-US" sz="2000" b="1" dirty="0" smtClean="0">
                <a:solidFill>
                  <a:srgbClr val="FF0000"/>
                </a:solidFill>
                <a:latin typeface="微软雅黑" pitchFamily="34" charset="-122"/>
                <a:ea typeface="微软雅黑" pitchFamily="34" charset="-122"/>
              </a:rPr>
              <a:t>并进行预处理</a:t>
            </a:r>
          </a:p>
        </p:txBody>
      </p:sp>
      <p:sp>
        <p:nvSpPr>
          <p:cNvPr id="6" name="矩形 5"/>
          <p:cNvSpPr/>
          <p:nvPr/>
        </p:nvSpPr>
        <p:spPr>
          <a:xfrm>
            <a:off x="500034" y="928670"/>
            <a:ext cx="7786742"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属性表的编辑与修改调整</a:t>
            </a:r>
            <a:endParaRPr lang="en-US" altLang="zh-CN" b="1" dirty="0" smtClean="0">
              <a:solidFill>
                <a:srgbClr val="0070C0"/>
              </a:solidFill>
              <a:latin typeface="微软雅黑" pitchFamily="34" charset="-122"/>
              <a:ea typeface="微软雅黑" pitchFamily="34" charset="-122"/>
            </a:endParaRPr>
          </a:p>
        </p:txBody>
      </p:sp>
      <p:sp>
        <p:nvSpPr>
          <p:cNvPr id="7" name="矩形 6"/>
          <p:cNvSpPr/>
          <p:nvPr/>
        </p:nvSpPr>
        <p:spPr>
          <a:xfrm>
            <a:off x="2143108" y="4345552"/>
            <a:ext cx="2262158" cy="369332"/>
          </a:xfrm>
          <a:prstGeom prst="rect">
            <a:avLst/>
          </a:prstGeom>
        </p:spPr>
        <p:txBody>
          <a:bodyPr wrap="none">
            <a:spAutoFit/>
          </a:bodyPr>
          <a:lstStyle/>
          <a:p>
            <a:r>
              <a:rPr lang="zh-CN" altLang="en-US" b="1" dirty="0" smtClean="0">
                <a:solidFill>
                  <a:srgbClr val="FF0000"/>
                </a:solidFill>
                <a:latin typeface="微软雅黑" pitchFamily="34" charset="-122"/>
                <a:ea typeface="微软雅黑" pitchFamily="34" charset="-122"/>
              </a:rPr>
              <a:t>经纬度字段不得为空</a:t>
            </a:r>
          </a:p>
        </p:txBody>
      </p:sp>
      <p:cxnSp>
        <p:nvCxnSpPr>
          <p:cNvPr id="8" name="直接箭头连接符 7"/>
          <p:cNvCxnSpPr/>
          <p:nvPr/>
        </p:nvCxnSpPr>
        <p:spPr>
          <a:xfrm>
            <a:off x="4357686" y="4498982"/>
            <a:ext cx="64294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72066" y="2928934"/>
            <a:ext cx="3214710" cy="3214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428604"/>
            <a:ext cx="607223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5.</a:t>
            </a:r>
            <a:r>
              <a:rPr lang="zh-CN" altLang="en-US" sz="2000" b="1" dirty="0" smtClean="0">
                <a:solidFill>
                  <a:srgbClr val="FF0000"/>
                </a:solidFill>
                <a:latin typeface="微软雅黑" pitchFamily="34" charset="-122"/>
                <a:ea typeface="微软雅黑" pitchFamily="34" charset="-122"/>
              </a:rPr>
              <a:t>数据空间分布特征空间分析及可视化表达</a:t>
            </a:r>
          </a:p>
        </p:txBody>
      </p:sp>
      <p:sp>
        <p:nvSpPr>
          <p:cNvPr id="5" name="矩形 4"/>
          <p:cNvSpPr/>
          <p:nvPr/>
        </p:nvSpPr>
        <p:spPr>
          <a:xfrm>
            <a:off x="500034" y="928670"/>
            <a:ext cx="778674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分析方法：核密度估计分析</a:t>
            </a:r>
            <a:endParaRPr lang="en-US" altLang="zh-CN" b="1" dirty="0" smtClean="0">
              <a:solidFill>
                <a:srgbClr val="0070C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428596" y="1688025"/>
            <a:ext cx="4214842" cy="388411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550956" y="1571612"/>
            <a:ext cx="4450200" cy="4000528"/>
          </a:xfrm>
          <a:prstGeom prst="rect">
            <a:avLst/>
          </a:prstGeom>
          <a:noFill/>
          <a:ln w="9525">
            <a:noFill/>
            <a:miter lim="800000"/>
            <a:headEnd/>
            <a:tailEnd/>
          </a:ln>
          <a:effectLst/>
        </p:spPr>
      </p:pic>
      <p:sp>
        <p:nvSpPr>
          <p:cNvPr id="8" name="矩形 7"/>
          <p:cNvSpPr/>
          <p:nvPr/>
        </p:nvSpPr>
        <p:spPr>
          <a:xfrm>
            <a:off x="3571868" y="3071810"/>
            <a:ext cx="785818" cy="785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43834" y="3071810"/>
            <a:ext cx="785818" cy="785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472" y="5929330"/>
            <a:ext cx="4570482" cy="369332"/>
          </a:xfrm>
          <a:prstGeom prst="rect">
            <a:avLst/>
          </a:prstGeom>
        </p:spPr>
        <p:txBody>
          <a:bodyPr wrap="none">
            <a:spAutoFit/>
          </a:bodyPr>
          <a:lstStyle/>
          <a:p>
            <a:r>
              <a:rPr lang="zh-CN" altLang="en-US" b="1" dirty="0" smtClean="0">
                <a:solidFill>
                  <a:srgbClr val="FF0000"/>
                </a:solidFill>
                <a:latin typeface="微软雅黑" pitchFamily="34" charset="-122"/>
                <a:ea typeface="微软雅黑" pitchFamily="34" charset="-122"/>
              </a:rPr>
              <a:t>城市层面和片区层面的搜索半径值可以不同</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5720" y="428604"/>
            <a:ext cx="607223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5.</a:t>
            </a:r>
            <a:r>
              <a:rPr lang="zh-CN" altLang="en-US" sz="2000" b="1" dirty="0" smtClean="0">
                <a:solidFill>
                  <a:srgbClr val="FF0000"/>
                </a:solidFill>
                <a:latin typeface="微软雅黑" pitchFamily="34" charset="-122"/>
                <a:ea typeface="微软雅黑" pitchFamily="34" charset="-122"/>
              </a:rPr>
              <a:t>数据空间分布特征空间分析及可视化表达</a:t>
            </a:r>
          </a:p>
        </p:txBody>
      </p:sp>
      <p:sp>
        <p:nvSpPr>
          <p:cNvPr id="6" name="矩形 5"/>
          <p:cNvSpPr/>
          <p:nvPr/>
        </p:nvSpPr>
        <p:spPr>
          <a:xfrm>
            <a:off x="500034" y="928670"/>
            <a:ext cx="7786742"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可视化表达</a:t>
            </a:r>
            <a:endParaRPr lang="en-US" altLang="zh-CN" b="1" dirty="0" smtClean="0">
              <a:solidFill>
                <a:srgbClr val="0070C0"/>
              </a:solidFill>
              <a:latin typeface="微软雅黑" pitchFamily="34" charset="-122"/>
              <a:ea typeface="微软雅黑" pitchFamily="34" charset="-122"/>
            </a:endParaRPr>
          </a:p>
        </p:txBody>
      </p:sp>
      <p:pic>
        <p:nvPicPr>
          <p:cNvPr id="2051" name="Picture 3"/>
          <p:cNvPicPr>
            <a:picLocks noChangeAspect="1" noChangeArrowheads="1"/>
          </p:cNvPicPr>
          <p:nvPr/>
        </p:nvPicPr>
        <p:blipFill>
          <a:blip r:embed="rId2" cstate="print"/>
          <a:srcRect r="7990" b="21108"/>
          <a:stretch>
            <a:fillRect/>
          </a:stretch>
        </p:blipFill>
        <p:spPr bwMode="auto">
          <a:xfrm>
            <a:off x="642910" y="1571612"/>
            <a:ext cx="7929618" cy="4771973"/>
          </a:xfrm>
          <a:prstGeom prst="rect">
            <a:avLst/>
          </a:prstGeom>
          <a:noFill/>
          <a:ln w="9525">
            <a:noFill/>
            <a:miter lim="800000"/>
            <a:headEnd/>
            <a:tailEnd/>
          </a:ln>
          <a:effectLst/>
        </p:spPr>
      </p:pic>
      <p:sp>
        <p:nvSpPr>
          <p:cNvPr id="8" name="矩形 7"/>
          <p:cNvSpPr/>
          <p:nvPr/>
        </p:nvSpPr>
        <p:spPr>
          <a:xfrm>
            <a:off x="3571868" y="2571744"/>
            <a:ext cx="1214446" cy="785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28992" y="4286256"/>
            <a:ext cx="2714644" cy="500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endCxn id="9" idx="0"/>
          </p:cNvCxnSpPr>
          <p:nvPr/>
        </p:nvCxnSpPr>
        <p:spPr>
          <a:xfrm rot="5400000">
            <a:off x="4179091" y="3679033"/>
            <a:ext cx="121444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71472" y="5857892"/>
            <a:ext cx="8215370" cy="646331"/>
          </a:xfrm>
          <a:prstGeom prst="rect">
            <a:avLst/>
          </a:prstGeom>
        </p:spPr>
        <p:txBody>
          <a:bodyPr wrap="square">
            <a:spAutoFit/>
          </a:bodyPr>
          <a:lstStyle/>
          <a:p>
            <a:r>
              <a:rPr lang="zh-CN" altLang="en-US" b="1" dirty="0" smtClean="0">
                <a:solidFill>
                  <a:srgbClr val="FF0000"/>
                </a:solidFill>
                <a:latin typeface="微软雅黑" pitchFamily="34" charset="-122"/>
                <a:ea typeface="微软雅黑" pitchFamily="34" charset="-122"/>
              </a:rPr>
              <a:t>采取同样的方法分别获取西安市主城区（规划范围内）商业、娱乐、金融和社区服务的店铺分布数据</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5" name="矩形 4"/>
          <p:cNvSpPr/>
          <p:nvPr/>
        </p:nvSpPr>
        <p:spPr>
          <a:xfrm>
            <a:off x="500034" y="857232"/>
            <a:ext cx="3500462"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数据类型及研究方法</a:t>
            </a:r>
            <a:endParaRPr lang="en-US" altLang="zh-CN" b="1" dirty="0" smtClean="0">
              <a:solidFill>
                <a:srgbClr val="0070C0"/>
              </a:solidFill>
              <a:latin typeface="微软雅黑" pitchFamily="34" charset="-122"/>
              <a:ea typeface="微软雅黑" pitchFamily="34" charset="-122"/>
            </a:endParaRPr>
          </a:p>
        </p:txBody>
      </p:sp>
      <p:graphicFrame>
        <p:nvGraphicFramePr>
          <p:cNvPr id="6" name="表格 5"/>
          <p:cNvGraphicFramePr>
            <a:graphicFrameLocks noGrp="1"/>
          </p:cNvGraphicFramePr>
          <p:nvPr/>
        </p:nvGraphicFramePr>
        <p:xfrm>
          <a:off x="500034" y="1526849"/>
          <a:ext cx="8286808" cy="4414213"/>
        </p:xfrm>
        <a:graphic>
          <a:graphicData uri="http://schemas.openxmlformats.org/drawingml/2006/table">
            <a:tbl>
              <a:tblPr firstRow="1" bandRow="1">
                <a:tableStyleId>{5C22544A-7EE6-4342-B048-85BDC9FD1C3A}</a:tableStyleId>
              </a:tblPr>
              <a:tblGrid>
                <a:gridCol w="1017678"/>
                <a:gridCol w="2108048"/>
                <a:gridCol w="3998021"/>
                <a:gridCol w="1163061"/>
              </a:tblGrid>
              <a:tr h="347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bg1"/>
                          </a:solidFill>
                          <a:latin typeface="微软雅黑" pitchFamily="34" charset="-122"/>
                          <a:ea typeface="微软雅黑" pitchFamily="34" charset="-122"/>
                          <a:cs typeface="+mn-cs"/>
                        </a:rPr>
                        <a:t>层次</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bg1"/>
                          </a:solidFill>
                          <a:latin typeface="微软雅黑" pitchFamily="34" charset="-122"/>
                          <a:ea typeface="微软雅黑" pitchFamily="34" charset="-122"/>
                          <a:cs typeface="+mn-cs"/>
                        </a:rPr>
                        <a:t>内容</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bg1"/>
                          </a:solidFill>
                          <a:latin typeface="微软雅黑" pitchFamily="34" charset="-122"/>
                          <a:ea typeface="微软雅黑" pitchFamily="34" charset="-122"/>
                          <a:cs typeface="+mn-cs"/>
                        </a:rPr>
                        <a:t>评价指标与数据类型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bg1"/>
                          </a:solidFill>
                          <a:latin typeface="微软雅黑" pitchFamily="34" charset="-122"/>
                          <a:ea typeface="微软雅黑" pitchFamily="34" charset="-122"/>
                          <a:cs typeface="+mn-cs"/>
                        </a:rPr>
                        <a:t>评价指标</a:t>
                      </a:r>
                    </a:p>
                  </a:txBody>
                  <a:tcPr anchor="ctr"/>
                </a:tc>
              </a:tr>
              <a:tr h="5880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城市层面</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餐饮</a:t>
                      </a:r>
                    </a:p>
                  </a:txBody>
                  <a:tcPr anchor="ctr">
                    <a:lnB w="1270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星级评价、评论数、人均消费、口味评分、环境评分、服务评分</a:t>
                      </a:r>
                    </a:p>
                  </a:txBody>
                  <a:tcPr anchor="ctr">
                    <a:lnB w="12700" cap="flat" cmpd="sng" algn="ctr">
                      <a:solidFill>
                        <a:schemeClr val="bg1"/>
                      </a:solidFill>
                      <a:prstDash val="solid"/>
                      <a:round/>
                      <a:headEnd type="none" w="med" len="med"/>
                      <a:tailEnd type="none" w="med" len="med"/>
                    </a:lnB>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热度值</a:t>
                      </a:r>
                    </a:p>
                  </a:txBody>
                  <a:tcPr anchor="ctr"/>
                </a:tc>
              </a:tr>
              <a:tr h="588040">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商业</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星级评价、评论数、人均消费、产品质量评分、环境评分、服务评分</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CN" altLang="en-US"/>
                    </a:p>
                  </a:txBody>
                  <a:tcPr/>
                </a:tc>
              </a:tr>
              <a:tr h="588040">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娱乐</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星级评价、评论数、人均消费、环境评分、服务评分、其他</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zh-CN" altLang="en-US"/>
                    </a:p>
                  </a:txBody>
                  <a:tcPr/>
                </a:tc>
              </a:tr>
              <a:tr h="588040">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金融</a:t>
                      </a:r>
                    </a:p>
                  </a:txBody>
                  <a:tcPr anchor="ctr">
                    <a:lnT w="12700" cap="flat" cmpd="sng" algn="ctr">
                      <a:solidFill>
                        <a:schemeClr val="bg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星级评价、评论数、效率评分、环境评分、服务评分</a:t>
                      </a:r>
                    </a:p>
                  </a:txBody>
                  <a:tcPr anchor="ctr">
                    <a:lnT w="12700" cap="flat" cmpd="sng" algn="ctr">
                      <a:solidFill>
                        <a:schemeClr val="bg1"/>
                      </a:solidFill>
                      <a:prstDash val="solid"/>
                      <a:round/>
                      <a:headEnd type="none" w="med" len="med"/>
                      <a:tailEnd type="none" w="med" len="med"/>
                    </a:lnT>
                  </a:tcPr>
                </a:tc>
                <a:tc vMerge="1">
                  <a:txBody>
                    <a:bodyPr/>
                    <a:lstStyle/>
                    <a:p>
                      <a:endParaRPr lang="zh-CN" altLang="en-US"/>
                    </a:p>
                  </a:txBody>
                  <a:tcPr/>
                </a:tc>
              </a:tr>
              <a:tr h="1488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社区层面</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社区服务（医疗卫生、营业网点、物流快递、家政服务等）</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en-US" sz="18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密度值</a:t>
                      </a:r>
                    </a:p>
                  </a:txBody>
                  <a:tcPr anchor="ctr"/>
                </a:tc>
              </a:tr>
            </a:tbl>
          </a:graphicData>
        </a:graphic>
      </p:graphicFrame>
      <p:sp>
        <p:nvSpPr>
          <p:cNvPr id="7" name="矩形 6"/>
          <p:cNvSpPr/>
          <p:nvPr/>
        </p:nvSpPr>
        <p:spPr>
          <a:xfrm>
            <a:off x="500034" y="6131502"/>
            <a:ext cx="4339650" cy="369332"/>
          </a:xfrm>
          <a:prstGeom prst="rect">
            <a:avLst/>
          </a:prstGeom>
        </p:spPr>
        <p:txBody>
          <a:bodyPr wrap="none">
            <a:spAutoFit/>
          </a:bodyPr>
          <a:lstStyle/>
          <a:p>
            <a:r>
              <a:rPr lang="zh-CN" altLang="en-US" b="1" i="1" dirty="0" smtClean="0">
                <a:solidFill>
                  <a:srgbClr val="002060"/>
                </a:solidFill>
                <a:latin typeface="微软雅黑" pitchFamily="34" charset="-122"/>
                <a:ea typeface="微软雅黑" pitchFamily="34" charset="-122"/>
              </a:rPr>
              <a:t>热度值：基于主成分分析法的热度值计算</a:t>
            </a:r>
            <a:endParaRPr lang="zh-CN" altLang="en-US" i="1"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24668" y="6143644"/>
            <a:ext cx="2518638"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西安市主城区餐饮业店铺位置</a:t>
            </a:r>
            <a:endParaRPr lang="zh-CN" altLang="en-US" sz="1400" b="1" dirty="0">
              <a:latin typeface="微软雅黑" pitchFamily="34" charset="-122"/>
              <a:ea typeface="微软雅黑" pitchFamily="34" charset="-122"/>
            </a:endParaRPr>
          </a:p>
        </p:txBody>
      </p:sp>
      <p:sp>
        <p:nvSpPr>
          <p:cNvPr id="7" name="矩形 6"/>
          <p:cNvSpPr/>
          <p:nvPr/>
        </p:nvSpPr>
        <p:spPr>
          <a:xfrm>
            <a:off x="5121430" y="6143644"/>
            <a:ext cx="3236784"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西安市主城区餐饮业“热度”空间分布</a:t>
            </a:r>
          </a:p>
        </p:txBody>
      </p:sp>
      <p:sp>
        <p:nvSpPr>
          <p:cNvPr id="8" name="矩形 7"/>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9" name="矩形 8"/>
          <p:cNvSpPr/>
          <p:nvPr/>
        </p:nvSpPr>
        <p:spPr>
          <a:xfrm>
            <a:off x="500034" y="857232"/>
            <a:ext cx="3500462"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餐饮业的空间分布特征</a:t>
            </a:r>
            <a:endParaRPr lang="en-US" altLang="zh-CN" b="1" dirty="0" smtClean="0">
              <a:solidFill>
                <a:srgbClr val="0070C0"/>
              </a:solidFill>
              <a:latin typeface="微软雅黑" pitchFamily="34" charset="-122"/>
              <a:ea typeface="微软雅黑" pitchFamily="34" charset="-122"/>
            </a:endParaRPr>
          </a:p>
        </p:txBody>
      </p:sp>
      <p:pic>
        <p:nvPicPr>
          <p:cNvPr id="12" name="图片 11" descr="1.餐饮空间分布.jpg"/>
          <p:cNvPicPr>
            <a:picLocks noChangeAspect="1"/>
          </p:cNvPicPr>
          <p:nvPr/>
        </p:nvPicPr>
        <p:blipFill>
          <a:blip r:embed="rId2" cstate="print"/>
          <a:srcRect l="4871"/>
          <a:stretch>
            <a:fillRect/>
          </a:stretch>
        </p:blipFill>
        <p:spPr>
          <a:xfrm>
            <a:off x="358838" y="1571612"/>
            <a:ext cx="4255221" cy="4357718"/>
          </a:xfrm>
          <a:prstGeom prst="rect">
            <a:avLst/>
          </a:prstGeom>
        </p:spPr>
      </p:pic>
      <p:pic>
        <p:nvPicPr>
          <p:cNvPr id="13" name="图片 12" descr="1.餐饮热度.jpg"/>
          <p:cNvPicPr>
            <a:picLocks noChangeAspect="1"/>
          </p:cNvPicPr>
          <p:nvPr/>
        </p:nvPicPr>
        <p:blipFill>
          <a:blip r:embed="rId3" cstate="print"/>
          <a:srcRect l="5651"/>
          <a:stretch>
            <a:fillRect/>
          </a:stretch>
        </p:blipFill>
        <p:spPr>
          <a:xfrm>
            <a:off x="4500562" y="1552604"/>
            <a:ext cx="4357718" cy="437672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未标题-1.jpg"/>
          <p:cNvPicPr>
            <a:picLocks noChangeAspect="1"/>
          </p:cNvPicPr>
          <p:nvPr/>
        </p:nvPicPr>
        <p:blipFill>
          <a:blip r:embed="rId2" cstate="print"/>
          <a:stretch>
            <a:fillRect/>
          </a:stretch>
        </p:blipFill>
        <p:spPr>
          <a:xfrm>
            <a:off x="428596" y="2285992"/>
            <a:ext cx="8294154" cy="4143404"/>
          </a:xfrm>
          <a:prstGeom prst="rect">
            <a:avLst/>
          </a:prstGeom>
        </p:spPr>
      </p:pic>
      <p:cxnSp>
        <p:nvCxnSpPr>
          <p:cNvPr id="6" name="直接连接符 5"/>
          <p:cNvCxnSpPr/>
          <p:nvPr/>
        </p:nvCxnSpPr>
        <p:spPr>
          <a:xfrm rot="5400000">
            <a:off x="357158" y="350043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1214413" y="350043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28662" y="1500174"/>
            <a:ext cx="1214446" cy="1077218"/>
          </a:xfrm>
          <a:prstGeom prst="rect">
            <a:avLst/>
          </a:prstGeom>
        </p:spPr>
        <p:txBody>
          <a:bodyPr wrap="square">
            <a:spAutoFit/>
          </a:bodyPr>
          <a:lstStyle/>
          <a:p>
            <a:pPr algn="ctr"/>
            <a:r>
              <a:rPr lang="zh-CN" altLang="en-US" sz="1600" b="1" dirty="0" smtClean="0">
                <a:solidFill>
                  <a:srgbClr val="C00000"/>
                </a:solidFill>
                <a:latin typeface="微软雅黑" pitchFamily="34" charset="-122"/>
                <a:ea typeface="微软雅黑" pitchFamily="34" charset="-122"/>
              </a:rPr>
              <a:t>餐饮业主中心：餐饮业高“热度”区</a:t>
            </a:r>
          </a:p>
        </p:txBody>
      </p:sp>
      <p:sp>
        <p:nvSpPr>
          <p:cNvPr id="10" name="矩形 9"/>
          <p:cNvSpPr/>
          <p:nvPr/>
        </p:nvSpPr>
        <p:spPr>
          <a:xfrm>
            <a:off x="2285984" y="1500174"/>
            <a:ext cx="857256" cy="1323439"/>
          </a:xfrm>
          <a:prstGeom prst="rect">
            <a:avLst/>
          </a:prstGeom>
        </p:spPr>
        <p:txBody>
          <a:bodyPr wrap="square">
            <a:spAutoFit/>
          </a:bodyPr>
          <a:lstStyle/>
          <a:p>
            <a:pPr algn="ctr"/>
            <a:r>
              <a:rPr lang="zh-CN" altLang="en-US" sz="1600" b="1" dirty="0" smtClean="0">
                <a:solidFill>
                  <a:srgbClr val="00B050"/>
                </a:solidFill>
                <a:latin typeface="微软雅黑" pitchFamily="34" charset="-122"/>
                <a:ea typeface="微软雅黑" pitchFamily="34" charset="-122"/>
              </a:rPr>
              <a:t>餐饮业副中心：餐饮业中“热度”区</a:t>
            </a:r>
          </a:p>
        </p:txBody>
      </p:sp>
      <p:cxnSp>
        <p:nvCxnSpPr>
          <p:cNvPr id="11" name="直接连接符 10"/>
          <p:cNvCxnSpPr/>
          <p:nvPr/>
        </p:nvCxnSpPr>
        <p:spPr>
          <a:xfrm rot="5400000">
            <a:off x="5500694" y="350043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72396" y="1733124"/>
            <a:ext cx="1000132"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未开发区</a:t>
            </a:r>
          </a:p>
        </p:txBody>
      </p:sp>
      <p:sp>
        <p:nvSpPr>
          <p:cNvPr id="13" name="矩形 12"/>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14" name="矩形 13"/>
          <p:cNvSpPr/>
          <p:nvPr/>
        </p:nvSpPr>
        <p:spPr>
          <a:xfrm>
            <a:off x="500034" y="857232"/>
            <a:ext cx="5643602" cy="458908"/>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餐饮业在各公共中心的“热度值”分布</a:t>
            </a:r>
            <a:endParaRPr lang="en-US" altLang="zh-CN" b="1" dirty="0" smtClean="0">
              <a:solidFill>
                <a:srgbClr val="0070C0"/>
              </a:solidFill>
              <a:latin typeface="微软雅黑" pitchFamily="34" charset="-122"/>
              <a:ea typeface="微软雅黑" pitchFamily="34" charset="-122"/>
            </a:endParaRPr>
          </a:p>
        </p:txBody>
      </p:sp>
      <p:sp>
        <p:nvSpPr>
          <p:cNvPr id="15" name="矩形 14"/>
          <p:cNvSpPr/>
          <p:nvPr/>
        </p:nvSpPr>
        <p:spPr>
          <a:xfrm>
            <a:off x="4071934" y="1733124"/>
            <a:ext cx="2286016"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餐饮业低“热度区”</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14422"/>
            <a:ext cx="8229600" cy="2786082"/>
          </a:xfrm>
        </p:spPr>
        <p:txBody>
          <a:bodyPr>
            <a:normAutofit/>
          </a:bodyPr>
          <a:lstStyle/>
          <a:p>
            <a:r>
              <a:rPr lang="zh-CN" altLang="en-US" sz="2000" b="1" dirty="0" smtClean="0">
                <a:latin typeface="微软雅黑" pitchFamily="34" charset="-122"/>
                <a:ea typeface="微软雅黑" pitchFamily="34" charset="-122"/>
              </a:rPr>
              <a:t>互联网</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时代的整体社会发展要求以数据为研究基础</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存量规划的到来使得规划实践逐步趋向于针对建成环境的改造和更新，要求我们在规划设计中应注重对数据的挖掘</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城市规划学科自身“综合性强”的特点决定了转型期城市规划与设计必须与相关学科（特别是对数据比较依赖的地理专业、社会经济专业等）进行交叉</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城市规划行业的整体变革，从关注物质空间到关注“人”的行为活动规律要求以数据为支撑</a:t>
            </a:r>
            <a:endParaRPr lang="en-US" altLang="zh-CN" sz="2000" b="1" dirty="0" smtClean="0">
              <a:latin typeface="微软雅黑" pitchFamily="34" charset="-122"/>
              <a:ea typeface="微软雅黑" pitchFamily="34" charset="-122"/>
            </a:endParaRPr>
          </a:p>
        </p:txBody>
      </p:sp>
      <p:sp>
        <p:nvSpPr>
          <p:cNvPr id="5" name="矩形 4"/>
          <p:cNvSpPr/>
          <p:nvPr/>
        </p:nvSpPr>
        <p:spPr>
          <a:xfrm>
            <a:off x="357158" y="457122"/>
            <a:ext cx="8429684"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运用开放数据和大数据进行城市规划的必要性</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零售空间分布.jpg"/>
          <p:cNvPicPr>
            <a:picLocks noChangeAspect="1"/>
          </p:cNvPicPr>
          <p:nvPr/>
        </p:nvPicPr>
        <p:blipFill>
          <a:blip r:embed="rId2" cstate="print"/>
          <a:srcRect l="6363" t="2083" r="4334" b="4166"/>
          <a:stretch>
            <a:fillRect/>
          </a:stretch>
        </p:blipFill>
        <p:spPr>
          <a:xfrm>
            <a:off x="500034" y="1643050"/>
            <a:ext cx="4071966" cy="4164509"/>
          </a:xfrm>
          <a:prstGeom prst="rect">
            <a:avLst/>
          </a:prstGeom>
        </p:spPr>
      </p:pic>
      <p:pic>
        <p:nvPicPr>
          <p:cNvPr id="7" name="图片 6" descr="2.零售热度.jpg"/>
          <p:cNvPicPr>
            <a:picLocks noChangeAspect="1"/>
          </p:cNvPicPr>
          <p:nvPr/>
        </p:nvPicPr>
        <p:blipFill>
          <a:blip r:embed="rId3" cstate="print"/>
          <a:srcRect l="6580" t="2083" r="4561" b="4166"/>
          <a:stretch>
            <a:fillRect/>
          </a:stretch>
        </p:blipFill>
        <p:spPr>
          <a:xfrm>
            <a:off x="4643438" y="1643051"/>
            <a:ext cx="4071966" cy="4164511"/>
          </a:xfrm>
          <a:prstGeom prst="rect">
            <a:avLst/>
          </a:prstGeom>
        </p:spPr>
      </p:pic>
      <p:sp>
        <p:nvSpPr>
          <p:cNvPr id="8" name="矩形 7"/>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9" name="矩形 8"/>
          <p:cNvSpPr/>
          <p:nvPr/>
        </p:nvSpPr>
        <p:spPr>
          <a:xfrm>
            <a:off x="500034" y="857232"/>
            <a:ext cx="350046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商业的空间分布特征</a:t>
            </a:r>
            <a:endParaRPr lang="en-US" altLang="zh-CN" b="1" dirty="0" smtClean="0">
              <a:solidFill>
                <a:srgbClr val="0070C0"/>
              </a:solidFill>
              <a:latin typeface="微软雅黑" pitchFamily="34" charset="-122"/>
              <a:ea typeface="微软雅黑" pitchFamily="34" charset="-122"/>
            </a:endParaRPr>
          </a:p>
        </p:txBody>
      </p:sp>
      <p:sp>
        <p:nvSpPr>
          <p:cNvPr id="10" name="矩形 9"/>
          <p:cNvSpPr/>
          <p:nvPr/>
        </p:nvSpPr>
        <p:spPr>
          <a:xfrm>
            <a:off x="1214414" y="6143644"/>
            <a:ext cx="2339102"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西安市主城区商业店铺位置</a:t>
            </a:r>
            <a:endParaRPr lang="zh-CN" altLang="en-US" sz="1400" b="1" dirty="0">
              <a:latin typeface="微软雅黑" pitchFamily="34" charset="-122"/>
              <a:ea typeface="微软雅黑" pitchFamily="34" charset="-122"/>
            </a:endParaRPr>
          </a:p>
        </p:txBody>
      </p:sp>
      <p:sp>
        <p:nvSpPr>
          <p:cNvPr id="11" name="矩形 10"/>
          <p:cNvSpPr/>
          <p:nvPr/>
        </p:nvSpPr>
        <p:spPr>
          <a:xfrm>
            <a:off x="5211176" y="6143644"/>
            <a:ext cx="3057247"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西安市主城区商业“热度”空间分布</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商业.jpg"/>
          <p:cNvPicPr>
            <a:picLocks noChangeAspect="1"/>
          </p:cNvPicPr>
          <p:nvPr/>
        </p:nvPicPr>
        <p:blipFill>
          <a:blip r:embed="rId2" cstate="print"/>
          <a:stretch>
            <a:fillRect/>
          </a:stretch>
        </p:blipFill>
        <p:spPr>
          <a:xfrm>
            <a:off x="428471" y="2361038"/>
            <a:ext cx="8286933" cy="4139796"/>
          </a:xfrm>
          <a:prstGeom prst="rect">
            <a:avLst/>
          </a:prstGeom>
        </p:spPr>
      </p:pic>
      <p:cxnSp>
        <p:nvCxnSpPr>
          <p:cNvPr id="5" name="直接连接符 4"/>
          <p:cNvCxnSpPr/>
          <p:nvPr/>
        </p:nvCxnSpPr>
        <p:spPr>
          <a:xfrm rot="5400000">
            <a:off x="-500098" y="3504045"/>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71470" y="3504045"/>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2910" y="1503781"/>
            <a:ext cx="857256" cy="1323439"/>
          </a:xfrm>
          <a:prstGeom prst="rect">
            <a:avLst/>
          </a:prstGeom>
        </p:spPr>
        <p:txBody>
          <a:bodyPr wrap="square">
            <a:spAutoFit/>
          </a:bodyPr>
          <a:lstStyle/>
          <a:p>
            <a:pPr algn="ctr"/>
            <a:r>
              <a:rPr lang="zh-CN" altLang="en-US" sz="1600" b="1" dirty="0" smtClean="0">
                <a:solidFill>
                  <a:srgbClr val="C00000"/>
                </a:solidFill>
                <a:latin typeface="微软雅黑" pitchFamily="34" charset="-122"/>
                <a:ea typeface="微软雅黑" pitchFamily="34" charset="-122"/>
              </a:rPr>
              <a:t>商业主中心：商业高“热度”区</a:t>
            </a:r>
          </a:p>
        </p:txBody>
      </p:sp>
      <p:sp>
        <p:nvSpPr>
          <p:cNvPr id="8" name="矩形 7"/>
          <p:cNvSpPr/>
          <p:nvPr/>
        </p:nvSpPr>
        <p:spPr>
          <a:xfrm>
            <a:off x="1357290" y="1503781"/>
            <a:ext cx="857256" cy="1323439"/>
          </a:xfrm>
          <a:prstGeom prst="rect">
            <a:avLst/>
          </a:prstGeom>
        </p:spPr>
        <p:txBody>
          <a:bodyPr wrap="square">
            <a:spAutoFit/>
          </a:bodyPr>
          <a:lstStyle/>
          <a:p>
            <a:pPr algn="ctr"/>
            <a:r>
              <a:rPr lang="zh-CN" altLang="en-US" sz="1600" b="1" dirty="0" smtClean="0">
                <a:solidFill>
                  <a:srgbClr val="00B050"/>
                </a:solidFill>
                <a:latin typeface="微软雅黑" pitchFamily="34" charset="-122"/>
                <a:ea typeface="微软雅黑" pitchFamily="34" charset="-122"/>
              </a:rPr>
              <a:t>商业副中心：商业中“热度”区</a:t>
            </a:r>
          </a:p>
        </p:txBody>
      </p:sp>
      <p:cxnSp>
        <p:nvCxnSpPr>
          <p:cNvPr id="9" name="直接连接符 8"/>
          <p:cNvCxnSpPr/>
          <p:nvPr/>
        </p:nvCxnSpPr>
        <p:spPr>
          <a:xfrm rot="5400000">
            <a:off x="5000628" y="3504045"/>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12" name="矩形 11"/>
          <p:cNvSpPr/>
          <p:nvPr/>
        </p:nvSpPr>
        <p:spPr>
          <a:xfrm>
            <a:off x="500034" y="857232"/>
            <a:ext cx="564360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商业在各公共中心的“热度值”分布</a:t>
            </a:r>
            <a:endParaRPr lang="en-US" altLang="zh-CN" b="1" dirty="0" smtClean="0">
              <a:solidFill>
                <a:srgbClr val="0070C0"/>
              </a:solidFill>
              <a:latin typeface="微软雅黑" pitchFamily="34" charset="-122"/>
              <a:ea typeface="微软雅黑" pitchFamily="34" charset="-122"/>
            </a:endParaRPr>
          </a:p>
        </p:txBody>
      </p:sp>
      <p:sp>
        <p:nvSpPr>
          <p:cNvPr id="13" name="矩形 12"/>
          <p:cNvSpPr/>
          <p:nvPr/>
        </p:nvSpPr>
        <p:spPr>
          <a:xfrm>
            <a:off x="7286644" y="1733124"/>
            <a:ext cx="1000132"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未开发区</a:t>
            </a:r>
          </a:p>
        </p:txBody>
      </p:sp>
      <p:sp>
        <p:nvSpPr>
          <p:cNvPr id="14" name="矩形 13"/>
          <p:cNvSpPr/>
          <p:nvPr/>
        </p:nvSpPr>
        <p:spPr>
          <a:xfrm>
            <a:off x="3286116" y="1733124"/>
            <a:ext cx="2286016"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商业低“热度区”</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3.娱乐空间分布.jpg"/>
          <p:cNvPicPr>
            <a:picLocks noChangeAspect="1"/>
          </p:cNvPicPr>
          <p:nvPr/>
        </p:nvPicPr>
        <p:blipFill>
          <a:blip r:embed="rId2" cstate="print"/>
          <a:srcRect l="6014" t="2083" r="1015" b="2083"/>
          <a:stretch>
            <a:fillRect/>
          </a:stretch>
        </p:blipFill>
        <p:spPr>
          <a:xfrm>
            <a:off x="452667" y="1640746"/>
            <a:ext cx="4190771" cy="4145708"/>
          </a:xfrm>
          <a:prstGeom prst="rect">
            <a:avLst/>
          </a:prstGeom>
        </p:spPr>
      </p:pic>
      <p:pic>
        <p:nvPicPr>
          <p:cNvPr id="11" name="图片 10" descr="3.娱乐热度.jpg"/>
          <p:cNvPicPr>
            <a:picLocks noChangeAspect="1"/>
          </p:cNvPicPr>
          <p:nvPr/>
        </p:nvPicPr>
        <p:blipFill>
          <a:blip r:embed="rId3" cstate="print"/>
          <a:srcRect l="5349" t="2083" r="4334" b="4166"/>
          <a:stretch>
            <a:fillRect/>
          </a:stretch>
        </p:blipFill>
        <p:spPr>
          <a:xfrm>
            <a:off x="4643438" y="1640746"/>
            <a:ext cx="4097366" cy="4143404"/>
          </a:xfrm>
          <a:prstGeom prst="rect">
            <a:avLst/>
          </a:prstGeom>
        </p:spPr>
      </p:pic>
      <p:sp>
        <p:nvSpPr>
          <p:cNvPr id="12" name="矩形 11"/>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13" name="矩形 12"/>
          <p:cNvSpPr/>
          <p:nvPr/>
        </p:nvSpPr>
        <p:spPr>
          <a:xfrm>
            <a:off x="500034" y="857232"/>
            <a:ext cx="350046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娱乐休闲业的空间分布特征</a:t>
            </a:r>
            <a:endParaRPr lang="en-US" altLang="zh-CN" b="1" dirty="0" smtClean="0">
              <a:solidFill>
                <a:srgbClr val="0070C0"/>
              </a:solidFill>
              <a:latin typeface="微软雅黑" pitchFamily="34" charset="-122"/>
              <a:ea typeface="微软雅黑" pitchFamily="34" charset="-122"/>
            </a:endParaRPr>
          </a:p>
        </p:txBody>
      </p:sp>
      <p:sp>
        <p:nvSpPr>
          <p:cNvPr id="14" name="矩形 13"/>
          <p:cNvSpPr/>
          <p:nvPr/>
        </p:nvSpPr>
        <p:spPr>
          <a:xfrm>
            <a:off x="1071538" y="6143644"/>
            <a:ext cx="2877711"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西安市主城区娱乐休闲业店铺位置</a:t>
            </a:r>
            <a:endParaRPr lang="zh-CN" altLang="en-US" sz="1400" b="1" dirty="0">
              <a:latin typeface="微软雅黑" pitchFamily="34" charset="-122"/>
              <a:ea typeface="微软雅黑" pitchFamily="34" charset="-122"/>
            </a:endParaRPr>
          </a:p>
        </p:txBody>
      </p:sp>
      <p:sp>
        <p:nvSpPr>
          <p:cNvPr id="15" name="矩形 14"/>
          <p:cNvSpPr/>
          <p:nvPr/>
        </p:nvSpPr>
        <p:spPr>
          <a:xfrm>
            <a:off x="5072066" y="6143644"/>
            <a:ext cx="3595856"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西安市主城区娱乐休闲业“热度”空间分布</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娱乐.jpg"/>
          <p:cNvPicPr>
            <a:picLocks noChangeAspect="1"/>
          </p:cNvPicPr>
          <p:nvPr/>
        </p:nvPicPr>
        <p:blipFill>
          <a:blip r:embed="rId2" cstate="print"/>
          <a:stretch>
            <a:fillRect/>
          </a:stretch>
        </p:blipFill>
        <p:spPr>
          <a:xfrm>
            <a:off x="357158" y="2468258"/>
            <a:ext cx="8290480" cy="4141569"/>
          </a:xfrm>
          <a:prstGeom prst="rect">
            <a:avLst/>
          </a:prstGeom>
        </p:spPr>
      </p:pic>
      <p:cxnSp>
        <p:nvCxnSpPr>
          <p:cNvPr id="5" name="直接连接符 4"/>
          <p:cNvCxnSpPr/>
          <p:nvPr/>
        </p:nvCxnSpPr>
        <p:spPr>
          <a:xfrm rot="5400000">
            <a:off x="-71470" y="361303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57157" y="361303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8662" y="1428736"/>
            <a:ext cx="857256" cy="1323439"/>
          </a:xfrm>
          <a:prstGeom prst="rect">
            <a:avLst/>
          </a:prstGeom>
        </p:spPr>
        <p:txBody>
          <a:bodyPr wrap="square">
            <a:spAutoFit/>
          </a:bodyPr>
          <a:lstStyle/>
          <a:p>
            <a:pPr algn="ctr"/>
            <a:r>
              <a:rPr lang="zh-CN" altLang="en-US" sz="1600" b="1" dirty="0" smtClean="0">
                <a:solidFill>
                  <a:srgbClr val="C00000"/>
                </a:solidFill>
                <a:latin typeface="微软雅黑" pitchFamily="34" charset="-122"/>
                <a:ea typeface="微软雅黑" pitchFamily="34" charset="-122"/>
              </a:rPr>
              <a:t>娱乐业主中心：娱乐业高“热度”区</a:t>
            </a:r>
          </a:p>
        </p:txBody>
      </p:sp>
      <p:sp>
        <p:nvSpPr>
          <p:cNvPr id="8" name="矩形 7"/>
          <p:cNvSpPr/>
          <p:nvPr/>
        </p:nvSpPr>
        <p:spPr>
          <a:xfrm>
            <a:off x="1643042" y="1428736"/>
            <a:ext cx="857256" cy="1323439"/>
          </a:xfrm>
          <a:prstGeom prst="rect">
            <a:avLst/>
          </a:prstGeom>
        </p:spPr>
        <p:txBody>
          <a:bodyPr wrap="square">
            <a:spAutoFit/>
          </a:bodyPr>
          <a:lstStyle/>
          <a:p>
            <a:pPr algn="ctr"/>
            <a:r>
              <a:rPr lang="zh-CN" altLang="en-US" sz="1600" b="1" dirty="0" smtClean="0">
                <a:solidFill>
                  <a:srgbClr val="00B050"/>
                </a:solidFill>
                <a:latin typeface="微软雅黑" pitchFamily="34" charset="-122"/>
                <a:ea typeface="微软雅黑" pitchFamily="34" charset="-122"/>
              </a:rPr>
              <a:t>娱乐业副中心：娱乐业中“热度”区</a:t>
            </a:r>
          </a:p>
        </p:txBody>
      </p:sp>
      <p:cxnSp>
        <p:nvCxnSpPr>
          <p:cNvPr id="9" name="直接连接符 8"/>
          <p:cNvCxnSpPr/>
          <p:nvPr/>
        </p:nvCxnSpPr>
        <p:spPr>
          <a:xfrm rot="5400000">
            <a:off x="5000628" y="361303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12" name="矩形 11"/>
          <p:cNvSpPr/>
          <p:nvPr/>
        </p:nvSpPr>
        <p:spPr>
          <a:xfrm>
            <a:off x="500034" y="857232"/>
            <a:ext cx="564360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娱乐休闲业在各公共中心的“热度值”分布</a:t>
            </a:r>
            <a:endParaRPr lang="en-US" altLang="zh-CN" b="1" dirty="0" smtClean="0">
              <a:solidFill>
                <a:srgbClr val="0070C0"/>
              </a:solidFill>
              <a:latin typeface="微软雅黑" pitchFamily="34" charset="-122"/>
              <a:ea typeface="微软雅黑" pitchFamily="34" charset="-122"/>
            </a:endParaRPr>
          </a:p>
        </p:txBody>
      </p:sp>
      <p:sp>
        <p:nvSpPr>
          <p:cNvPr id="13" name="矩形 12"/>
          <p:cNvSpPr/>
          <p:nvPr/>
        </p:nvSpPr>
        <p:spPr>
          <a:xfrm>
            <a:off x="7286644" y="1733124"/>
            <a:ext cx="1000132"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未开发区</a:t>
            </a:r>
          </a:p>
        </p:txBody>
      </p:sp>
      <p:sp>
        <p:nvSpPr>
          <p:cNvPr id="14" name="矩形 13"/>
          <p:cNvSpPr/>
          <p:nvPr/>
        </p:nvSpPr>
        <p:spPr>
          <a:xfrm>
            <a:off x="3286116" y="1733124"/>
            <a:ext cx="2286016"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娱乐休闲业低“热度区”</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4.金融业空间分布.jpg"/>
          <p:cNvPicPr>
            <a:picLocks noChangeAspect="1"/>
          </p:cNvPicPr>
          <p:nvPr/>
        </p:nvPicPr>
        <p:blipFill>
          <a:blip r:embed="rId2" cstate="print"/>
          <a:srcRect l="6580" t="2083" r="4561" b="4166"/>
          <a:stretch>
            <a:fillRect/>
          </a:stretch>
        </p:blipFill>
        <p:spPr>
          <a:xfrm>
            <a:off x="500034" y="1621944"/>
            <a:ext cx="4071965" cy="4164510"/>
          </a:xfrm>
          <a:prstGeom prst="rect">
            <a:avLst/>
          </a:prstGeom>
        </p:spPr>
      </p:pic>
      <p:pic>
        <p:nvPicPr>
          <p:cNvPr id="7" name="图片 6" descr="4.金融业热度.jpg"/>
          <p:cNvPicPr>
            <a:picLocks noChangeAspect="1"/>
          </p:cNvPicPr>
          <p:nvPr/>
        </p:nvPicPr>
        <p:blipFill>
          <a:blip r:embed="rId3" cstate="print"/>
          <a:srcRect l="5681" t="2083" r="4674" b="4166"/>
          <a:stretch>
            <a:fillRect/>
          </a:stretch>
        </p:blipFill>
        <p:spPr>
          <a:xfrm>
            <a:off x="4572000" y="1550507"/>
            <a:ext cx="4097366" cy="4143404"/>
          </a:xfrm>
          <a:prstGeom prst="rect">
            <a:avLst/>
          </a:prstGeom>
        </p:spPr>
      </p:pic>
      <p:sp>
        <p:nvSpPr>
          <p:cNvPr id="8" name="矩形 7"/>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9" name="矩形 8"/>
          <p:cNvSpPr/>
          <p:nvPr/>
        </p:nvSpPr>
        <p:spPr>
          <a:xfrm>
            <a:off x="500034" y="857232"/>
            <a:ext cx="350046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金融业的空间分布特征</a:t>
            </a:r>
            <a:endParaRPr lang="en-US" altLang="zh-CN" b="1" dirty="0" smtClean="0">
              <a:solidFill>
                <a:srgbClr val="0070C0"/>
              </a:solidFill>
              <a:latin typeface="微软雅黑" pitchFamily="34" charset="-122"/>
              <a:ea typeface="微软雅黑" pitchFamily="34" charset="-122"/>
            </a:endParaRPr>
          </a:p>
        </p:txBody>
      </p:sp>
      <p:sp>
        <p:nvSpPr>
          <p:cNvPr id="10" name="矩形 9"/>
          <p:cNvSpPr/>
          <p:nvPr/>
        </p:nvSpPr>
        <p:spPr>
          <a:xfrm>
            <a:off x="1071538" y="6143644"/>
            <a:ext cx="2518638"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西安市主城区金融业店铺位置</a:t>
            </a:r>
            <a:endParaRPr lang="zh-CN" altLang="en-US" sz="1400" b="1" dirty="0">
              <a:latin typeface="微软雅黑" pitchFamily="34" charset="-122"/>
              <a:ea typeface="微软雅黑" pitchFamily="34" charset="-122"/>
            </a:endParaRPr>
          </a:p>
        </p:txBody>
      </p:sp>
      <p:sp>
        <p:nvSpPr>
          <p:cNvPr id="11" name="矩形 10"/>
          <p:cNvSpPr/>
          <p:nvPr/>
        </p:nvSpPr>
        <p:spPr>
          <a:xfrm>
            <a:off x="5072066" y="6143644"/>
            <a:ext cx="3236784"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西安市主城区金融业“热度”空间分布</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金融.jpg"/>
          <p:cNvPicPr>
            <a:picLocks noChangeAspect="1"/>
          </p:cNvPicPr>
          <p:nvPr/>
        </p:nvPicPr>
        <p:blipFill>
          <a:blip r:embed="rId2" cstate="print"/>
          <a:stretch>
            <a:fillRect/>
          </a:stretch>
        </p:blipFill>
        <p:spPr>
          <a:xfrm>
            <a:off x="428596" y="2468225"/>
            <a:ext cx="8215370" cy="4104047"/>
          </a:xfrm>
          <a:prstGeom prst="rect">
            <a:avLst/>
          </a:prstGeom>
        </p:spPr>
      </p:pic>
      <p:cxnSp>
        <p:nvCxnSpPr>
          <p:cNvPr id="5" name="直接连接符 4"/>
          <p:cNvCxnSpPr/>
          <p:nvPr/>
        </p:nvCxnSpPr>
        <p:spPr>
          <a:xfrm rot="5400000">
            <a:off x="-500098" y="3686279"/>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57157" y="3686279"/>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14348" y="1501977"/>
            <a:ext cx="857256" cy="1323439"/>
          </a:xfrm>
          <a:prstGeom prst="rect">
            <a:avLst/>
          </a:prstGeom>
        </p:spPr>
        <p:txBody>
          <a:bodyPr wrap="square">
            <a:spAutoFit/>
          </a:bodyPr>
          <a:lstStyle/>
          <a:p>
            <a:pPr algn="ctr"/>
            <a:r>
              <a:rPr lang="zh-CN" altLang="en-US" sz="1600" b="1" dirty="0" smtClean="0">
                <a:solidFill>
                  <a:srgbClr val="C00000"/>
                </a:solidFill>
                <a:latin typeface="微软雅黑" pitchFamily="34" charset="-122"/>
                <a:ea typeface="微软雅黑" pitchFamily="34" charset="-122"/>
              </a:rPr>
              <a:t>金融业主中心：金融业高“热度”区</a:t>
            </a:r>
          </a:p>
        </p:txBody>
      </p:sp>
      <p:sp>
        <p:nvSpPr>
          <p:cNvPr id="8" name="矩形 7"/>
          <p:cNvSpPr/>
          <p:nvPr/>
        </p:nvSpPr>
        <p:spPr>
          <a:xfrm>
            <a:off x="1500166" y="1501977"/>
            <a:ext cx="857256" cy="1323439"/>
          </a:xfrm>
          <a:prstGeom prst="rect">
            <a:avLst/>
          </a:prstGeom>
        </p:spPr>
        <p:txBody>
          <a:bodyPr wrap="square">
            <a:spAutoFit/>
          </a:bodyPr>
          <a:lstStyle/>
          <a:p>
            <a:pPr algn="ctr"/>
            <a:r>
              <a:rPr lang="zh-CN" altLang="en-US" sz="1600" b="1" dirty="0" smtClean="0">
                <a:solidFill>
                  <a:srgbClr val="00B050"/>
                </a:solidFill>
                <a:latin typeface="微软雅黑" pitchFamily="34" charset="-122"/>
                <a:ea typeface="微软雅黑" pitchFamily="34" charset="-122"/>
              </a:rPr>
              <a:t>金融业副中心：金融业中“热度”区</a:t>
            </a:r>
          </a:p>
        </p:txBody>
      </p:sp>
      <p:cxnSp>
        <p:nvCxnSpPr>
          <p:cNvPr id="9" name="直接连接符 8"/>
          <p:cNvCxnSpPr/>
          <p:nvPr/>
        </p:nvCxnSpPr>
        <p:spPr>
          <a:xfrm rot="5400000">
            <a:off x="5429255" y="3686279"/>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12" name="矩形 11"/>
          <p:cNvSpPr/>
          <p:nvPr/>
        </p:nvSpPr>
        <p:spPr>
          <a:xfrm>
            <a:off x="500034" y="857232"/>
            <a:ext cx="564360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金融业在各公共中心的“热度值”分布</a:t>
            </a:r>
            <a:endParaRPr lang="en-US" altLang="zh-CN" b="1" dirty="0" smtClean="0">
              <a:solidFill>
                <a:srgbClr val="0070C0"/>
              </a:solidFill>
              <a:latin typeface="微软雅黑" pitchFamily="34" charset="-122"/>
              <a:ea typeface="微软雅黑" pitchFamily="34" charset="-122"/>
            </a:endParaRPr>
          </a:p>
        </p:txBody>
      </p:sp>
      <p:sp>
        <p:nvSpPr>
          <p:cNvPr id="13" name="矩形 12"/>
          <p:cNvSpPr/>
          <p:nvPr/>
        </p:nvSpPr>
        <p:spPr>
          <a:xfrm>
            <a:off x="7500958" y="1804562"/>
            <a:ext cx="1000132"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未开发区</a:t>
            </a:r>
          </a:p>
        </p:txBody>
      </p:sp>
      <p:sp>
        <p:nvSpPr>
          <p:cNvPr id="14" name="矩形 13"/>
          <p:cNvSpPr/>
          <p:nvPr/>
        </p:nvSpPr>
        <p:spPr>
          <a:xfrm>
            <a:off x="3500430" y="1804562"/>
            <a:ext cx="2286016"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金融业低“热度区”</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社区.jpg"/>
          <p:cNvPicPr>
            <a:picLocks noChangeAspect="1"/>
          </p:cNvPicPr>
          <p:nvPr/>
        </p:nvPicPr>
        <p:blipFill>
          <a:blip r:embed="rId2" cstate="print"/>
          <a:stretch>
            <a:fillRect/>
          </a:stretch>
        </p:blipFill>
        <p:spPr>
          <a:xfrm>
            <a:off x="428596" y="1600550"/>
            <a:ext cx="4071966" cy="4400218"/>
          </a:xfrm>
          <a:prstGeom prst="rect">
            <a:avLst/>
          </a:prstGeom>
        </p:spPr>
      </p:pic>
      <p:pic>
        <p:nvPicPr>
          <p:cNvPr id="7" name="图片 6" descr="5.社区热度.jpg"/>
          <p:cNvPicPr>
            <a:picLocks noChangeAspect="1"/>
          </p:cNvPicPr>
          <p:nvPr/>
        </p:nvPicPr>
        <p:blipFill>
          <a:blip r:embed="rId3" cstate="print"/>
          <a:stretch>
            <a:fillRect/>
          </a:stretch>
        </p:blipFill>
        <p:spPr>
          <a:xfrm>
            <a:off x="4572000" y="1571612"/>
            <a:ext cx="4154531" cy="4429156"/>
          </a:xfrm>
          <a:prstGeom prst="rect">
            <a:avLst/>
          </a:prstGeom>
        </p:spPr>
      </p:pic>
      <p:sp>
        <p:nvSpPr>
          <p:cNvPr id="8" name="矩形 7"/>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9" name="矩形 8"/>
          <p:cNvSpPr/>
          <p:nvPr/>
        </p:nvSpPr>
        <p:spPr>
          <a:xfrm>
            <a:off x="500034" y="857232"/>
            <a:ext cx="350046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社区服务业的空间分布特征</a:t>
            </a:r>
            <a:endParaRPr lang="en-US" altLang="zh-CN" b="1" dirty="0" smtClean="0">
              <a:solidFill>
                <a:srgbClr val="0070C0"/>
              </a:solidFill>
              <a:latin typeface="微软雅黑" pitchFamily="34" charset="-122"/>
              <a:ea typeface="微软雅黑" pitchFamily="34" charset="-122"/>
            </a:endParaRPr>
          </a:p>
        </p:txBody>
      </p:sp>
      <p:sp>
        <p:nvSpPr>
          <p:cNvPr id="10" name="矩形 9"/>
          <p:cNvSpPr/>
          <p:nvPr/>
        </p:nvSpPr>
        <p:spPr>
          <a:xfrm>
            <a:off x="928662" y="6143644"/>
            <a:ext cx="2877711"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西安市主城区社区服务业店铺位置</a:t>
            </a:r>
            <a:endParaRPr lang="zh-CN" altLang="en-US" sz="1400" b="1" dirty="0">
              <a:latin typeface="微软雅黑" pitchFamily="34" charset="-122"/>
              <a:ea typeface="微软雅黑" pitchFamily="34" charset="-122"/>
            </a:endParaRPr>
          </a:p>
        </p:txBody>
      </p:sp>
      <p:sp>
        <p:nvSpPr>
          <p:cNvPr id="11" name="矩形 10"/>
          <p:cNvSpPr/>
          <p:nvPr/>
        </p:nvSpPr>
        <p:spPr>
          <a:xfrm>
            <a:off x="4929190" y="6143644"/>
            <a:ext cx="3595856" cy="307777"/>
          </a:xfrm>
          <a:prstGeom prst="rect">
            <a:avLst/>
          </a:prstGeom>
        </p:spPr>
        <p:txBody>
          <a:bodyPr wrap="none">
            <a:spAutoFit/>
          </a:bodyPr>
          <a:lstStyle/>
          <a:p>
            <a:r>
              <a:rPr lang="zh-CN" altLang="en-US" sz="1400" b="1" dirty="0" smtClean="0">
                <a:latin typeface="微软雅黑" pitchFamily="34" charset="-122"/>
                <a:ea typeface="微软雅黑" pitchFamily="34" charset="-122"/>
              </a:rPr>
              <a:t>西安市主城区社区服务业“密度”空间分布</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社区.jpg"/>
          <p:cNvPicPr>
            <a:picLocks noChangeAspect="1"/>
          </p:cNvPicPr>
          <p:nvPr/>
        </p:nvPicPr>
        <p:blipFill>
          <a:blip r:embed="rId2" cstate="print"/>
          <a:stretch>
            <a:fillRect/>
          </a:stretch>
        </p:blipFill>
        <p:spPr>
          <a:xfrm>
            <a:off x="357158" y="2325350"/>
            <a:ext cx="8358371" cy="4175484"/>
          </a:xfrm>
          <a:prstGeom prst="rect">
            <a:avLst/>
          </a:prstGeom>
        </p:spPr>
      </p:pic>
      <p:cxnSp>
        <p:nvCxnSpPr>
          <p:cNvPr id="5" name="直接连接符 4"/>
          <p:cNvCxnSpPr/>
          <p:nvPr/>
        </p:nvCxnSpPr>
        <p:spPr>
          <a:xfrm rot="5400000">
            <a:off x="-500098" y="368627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2857488" y="3686278"/>
            <a:ext cx="3714776"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2910" y="1501976"/>
            <a:ext cx="857256" cy="830997"/>
          </a:xfrm>
          <a:prstGeom prst="rect">
            <a:avLst/>
          </a:prstGeom>
        </p:spPr>
        <p:txBody>
          <a:bodyPr wrap="square">
            <a:spAutoFit/>
          </a:bodyPr>
          <a:lstStyle/>
          <a:p>
            <a:pPr algn="ctr"/>
            <a:r>
              <a:rPr lang="zh-CN" altLang="en-US" sz="1600" b="1" dirty="0" smtClean="0">
                <a:solidFill>
                  <a:srgbClr val="C00000"/>
                </a:solidFill>
                <a:latin typeface="微软雅黑" pitchFamily="34" charset="-122"/>
                <a:ea typeface="微软雅黑" pitchFamily="34" charset="-122"/>
              </a:rPr>
              <a:t>综合型社区中心</a:t>
            </a:r>
          </a:p>
        </p:txBody>
      </p:sp>
      <p:sp>
        <p:nvSpPr>
          <p:cNvPr id="8" name="矩形 7"/>
          <p:cNvSpPr/>
          <p:nvPr/>
        </p:nvSpPr>
        <p:spPr>
          <a:xfrm>
            <a:off x="2071670" y="1825283"/>
            <a:ext cx="2000264" cy="338554"/>
          </a:xfrm>
          <a:prstGeom prst="rect">
            <a:avLst/>
          </a:prstGeom>
        </p:spPr>
        <p:txBody>
          <a:bodyPr wrap="square">
            <a:spAutoFit/>
          </a:bodyPr>
          <a:lstStyle/>
          <a:p>
            <a:pPr algn="ctr"/>
            <a:r>
              <a:rPr lang="zh-CN" altLang="en-US" sz="1600" b="1" dirty="0" smtClean="0">
                <a:solidFill>
                  <a:srgbClr val="00B050"/>
                </a:solidFill>
                <a:latin typeface="微软雅黑" pitchFamily="34" charset="-122"/>
                <a:ea typeface="微软雅黑" pitchFamily="34" charset="-122"/>
              </a:rPr>
              <a:t>片区型社区副中心</a:t>
            </a:r>
          </a:p>
        </p:txBody>
      </p:sp>
      <p:sp>
        <p:nvSpPr>
          <p:cNvPr id="14" name="矩形 13"/>
          <p:cNvSpPr/>
          <p:nvPr/>
        </p:nvSpPr>
        <p:spPr>
          <a:xfrm>
            <a:off x="5643570" y="1831080"/>
            <a:ext cx="2286016" cy="338554"/>
          </a:xfrm>
          <a:prstGeom prst="rect">
            <a:avLst/>
          </a:prstGeom>
        </p:spPr>
        <p:txBody>
          <a:bodyPr wrap="square">
            <a:spAutoFit/>
          </a:bodyPr>
          <a:lstStyle/>
          <a:p>
            <a:pPr algn="ctr"/>
            <a:r>
              <a:rPr lang="zh-CN" altLang="en-US" sz="1600" b="1" dirty="0" smtClean="0">
                <a:solidFill>
                  <a:schemeClr val="bg1">
                    <a:lumMod val="65000"/>
                  </a:schemeClr>
                </a:solidFill>
                <a:latin typeface="微软雅黑" pitchFamily="34" charset="-122"/>
                <a:ea typeface="微软雅黑" pitchFamily="34" charset="-122"/>
              </a:rPr>
              <a:t>社区服务业低“密度区”</a:t>
            </a:r>
          </a:p>
        </p:txBody>
      </p:sp>
      <p:sp>
        <p:nvSpPr>
          <p:cNvPr id="15" name="矩形 14"/>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16" name="矩形 15"/>
          <p:cNvSpPr/>
          <p:nvPr/>
        </p:nvSpPr>
        <p:spPr>
          <a:xfrm>
            <a:off x="500034" y="857232"/>
            <a:ext cx="5643602"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金融业在各公共中心的“密度值”分布</a:t>
            </a:r>
            <a:endParaRPr lang="en-US" altLang="zh-CN" b="1" dirty="0" smtClean="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285720" y="285728"/>
          <a:ext cx="8644002" cy="6357980"/>
        </p:xfrm>
        <a:graphic>
          <a:graphicData uri="http://schemas.openxmlformats.org/drawingml/2006/table">
            <a:tbl>
              <a:tblPr firstRow="1" bandRow="1">
                <a:tableStyleId>{5C22544A-7EE6-4342-B048-85BDC9FD1C3A}</a:tableStyleId>
              </a:tblPr>
              <a:tblGrid>
                <a:gridCol w="447103"/>
                <a:gridCol w="1713896"/>
                <a:gridCol w="560342"/>
                <a:gridCol w="560342"/>
                <a:gridCol w="560342"/>
                <a:gridCol w="560342"/>
                <a:gridCol w="560342"/>
                <a:gridCol w="560342"/>
                <a:gridCol w="560342"/>
                <a:gridCol w="560342"/>
                <a:gridCol w="500067"/>
                <a:gridCol w="500067"/>
                <a:gridCol w="1000133"/>
              </a:tblGrid>
              <a:tr h="317899">
                <a:tc>
                  <a:txBody>
                    <a:bodyPr/>
                    <a:lstStyle/>
                    <a:p>
                      <a:endParaRPr lang="zh-CN" altLang="en-US" sz="1200" b="1" dirty="0">
                        <a:latin typeface="微软雅黑" pitchFamily="34" charset="-122"/>
                        <a:ea typeface="微软雅黑" pitchFamily="34" charset="-122"/>
                      </a:endParaRPr>
                    </a:p>
                  </a:txBody>
                  <a:tcPr/>
                </a:tc>
                <a:tc>
                  <a:txBody>
                    <a:bodyPr/>
                    <a:lstStyle/>
                    <a:p>
                      <a:endParaRPr lang="zh-CN" altLang="en-US" sz="1200" b="1" dirty="0">
                        <a:latin typeface="微软雅黑" pitchFamily="34" charset="-122"/>
                        <a:ea typeface="微软雅黑" pitchFamily="34" charset="-122"/>
                      </a:endParaRPr>
                    </a:p>
                  </a:txBody>
                  <a:tcPr/>
                </a:tc>
                <a:tc gridSpan="2">
                  <a:txBody>
                    <a:bodyPr/>
                    <a:lstStyle/>
                    <a:p>
                      <a:r>
                        <a:rPr lang="zh-CN" altLang="en-US" sz="1200" b="1" dirty="0" smtClean="0">
                          <a:latin typeface="微软雅黑" pitchFamily="34" charset="-122"/>
                          <a:ea typeface="微软雅黑" pitchFamily="34" charset="-122"/>
                        </a:rPr>
                        <a:t>餐饮</a:t>
                      </a:r>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hMerge="1">
                  <a:txBody>
                    <a:bodyPr/>
                    <a:lstStyle/>
                    <a:p>
                      <a:endParaRPr lang="zh-CN" altLang="en-US"/>
                    </a:p>
                  </a:txBody>
                  <a:tcPr/>
                </a:tc>
                <a:tc gridSpan="2">
                  <a:txBody>
                    <a:bodyPr/>
                    <a:lstStyle/>
                    <a:p>
                      <a:r>
                        <a:rPr lang="zh-CN" altLang="en-US" sz="1200" b="1" dirty="0" smtClean="0">
                          <a:latin typeface="微软雅黑" pitchFamily="34" charset="-122"/>
                          <a:ea typeface="微软雅黑" pitchFamily="34" charset="-122"/>
                        </a:rPr>
                        <a:t>商业</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zh-CN" altLang="en-US"/>
                    </a:p>
                  </a:txBody>
                  <a:tcPr/>
                </a:tc>
                <a:tc gridSpan="2">
                  <a:txBody>
                    <a:bodyPr/>
                    <a:lstStyle/>
                    <a:p>
                      <a:r>
                        <a:rPr lang="zh-CN" altLang="en-US" sz="1200" b="1" dirty="0" smtClean="0">
                          <a:latin typeface="微软雅黑" pitchFamily="34" charset="-122"/>
                          <a:ea typeface="微软雅黑" pitchFamily="34" charset="-122"/>
                        </a:rPr>
                        <a:t>娱乐</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hMerge="1">
                  <a:txBody>
                    <a:bodyPr/>
                    <a:lstStyle/>
                    <a:p>
                      <a:endParaRPr lang="zh-CN" altLang="en-US"/>
                    </a:p>
                  </a:txBody>
                  <a:tcPr/>
                </a:tc>
                <a:tc gridSpan="2">
                  <a:txBody>
                    <a:bodyPr/>
                    <a:lstStyle/>
                    <a:p>
                      <a:r>
                        <a:rPr lang="zh-CN" altLang="en-US" sz="1200" b="1" dirty="0" smtClean="0">
                          <a:latin typeface="微软雅黑" pitchFamily="34" charset="-122"/>
                          <a:ea typeface="微软雅黑" pitchFamily="34" charset="-122"/>
                        </a:rPr>
                        <a:t>金融</a:t>
                      </a:r>
                      <a:endParaRPr lang="zh-CN" altLang="en-US" sz="1200" b="1" dirty="0">
                        <a:latin typeface="微软雅黑" pitchFamily="34" charset="-122"/>
                        <a:ea typeface="微软雅黑" pitchFamily="34" charset="-122"/>
                      </a:endParaRPr>
                    </a:p>
                  </a:txBody>
                  <a:tcPr/>
                </a:tc>
                <a:tc hMerge="1">
                  <a:txBody>
                    <a:bodyPr/>
                    <a:lstStyle/>
                    <a:p>
                      <a:endParaRPr lang="zh-CN" altLang="en-US"/>
                    </a:p>
                  </a:txBody>
                  <a:tcPr/>
                </a:tc>
                <a:tc gridSpan="2">
                  <a:txBody>
                    <a:bodyPr/>
                    <a:lstStyle/>
                    <a:p>
                      <a:r>
                        <a:rPr lang="zh-CN" altLang="en-US" sz="1200" b="1" dirty="0" smtClean="0">
                          <a:latin typeface="微软雅黑" pitchFamily="34" charset="-122"/>
                          <a:ea typeface="微软雅黑" pitchFamily="34" charset="-122"/>
                        </a:rPr>
                        <a:t>社区服务</a:t>
                      </a:r>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hMerge="1">
                  <a:txBody>
                    <a:bodyPr/>
                    <a:lstStyle/>
                    <a:p>
                      <a:endParaRPr lang="zh-CN" altLang="en-US"/>
                    </a:p>
                  </a:txBody>
                  <a:tcPr/>
                </a:tc>
                <a:tc>
                  <a:txBody>
                    <a:bodyPr/>
                    <a:lstStyle/>
                    <a:p>
                      <a:r>
                        <a:rPr lang="zh-CN" altLang="en-US" sz="1200" b="1" dirty="0" smtClean="0">
                          <a:latin typeface="微软雅黑" pitchFamily="34" charset="-122"/>
                          <a:ea typeface="微软雅黑" pitchFamily="34" charset="-122"/>
                        </a:rPr>
                        <a:t>综合判定</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endParaRPr lang="zh-CN" altLang="en-US" sz="1200" b="1" dirty="0">
                        <a:latin typeface="微软雅黑" pitchFamily="34" charset="-122"/>
                        <a:ea typeface="微软雅黑" pitchFamily="34" charset="-122"/>
                      </a:endParaRPr>
                    </a:p>
                  </a:txBody>
                  <a:tcPr/>
                </a:tc>
                <a:tc>
                  <a:txBody>
                    <a:bodyPr/>
                    <a:lstStyle/>
                    <a:p>
                      <a:endParaRPr lang="zh-CN" altLang="en-US" sz="1200" b="1" dirty="0">
                        <a:latin typeface="微软雅黑" pitchFamily="34" charset="-122"/>
                        <a:ea typeface="微软雅黑" pitchFamily="34" charset="-122"/>
                      </a:endParaRPr>
                    </a:p>
                  </a:txBody>
                  <a:tcPr/>
                </a:tc>
                <a:tc>
                  <a:txBody>
                    <a:bodyPr/>
                    <a:lstStyle/>
                    <a:p>
                      <a:r>
                        <a:rPr lang="zh-CN" altLang="en-US" sz="1200" b="1" dirty="0" smtClean="0">
                          <a:latin typeface="微软雅黑" pitchFamily="34" charset="-122"/>
                          <a:ea typeface="微软雅黑" pitchFamily="34" charset="-122"/>
                        </a:rPr>
                        <a:t>主</a:t>
                      </a:r>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副</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主</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副</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主</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副</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r>
                        <a:rPr lang="zh-CN" altLang="en-US" sz="1200" b="1" dirty="0" smtClean="0">
                          <a:latin typeface="微软雅黑" pitchFamily="34" charset="-122"/>
                          <a:ea typeface="微软雅黑" pitchFamily="34" charset="-122"/>
                        </a:rPr>
                        <a:t>主</a:t>
                      </a:r>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副</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r>
                        <a:rPr lang="zh-CN" altLang="en-US" sz="1200" b="1" dirty="0" smtClean="0">
                          <a:latin typeface="微软雅黑" pitchFamily="34" charset="-122"/>
                          <a:ea typeface="微软雅黑" pitchFamily="34" charset="-122"/>
                        </a:rPr>
                        <a:t>主</a:t>
                      </a:r>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r>
                        <a:rPr lang="zh-CN" altLang="en-US" sz="1200" b="1" dirty="0" smtClean="0">
                          <a:latin typeface="微软雅黑" pitchFamily="34" charset="-122"/>
                          <a:ea typeface="微软雅黑" pitchFamily="34" charset="-122"/>
                        </a:rPr>
                        <a:t>副</a:t>
                      </a:r>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dirty="0" smtClean="0">
                          <a:latin typeface="微软雅黑" pitchFamily="34" charset="-122"/>
                          <a:ea typeface="微软雅黑" pitchFamily="34" charset="-122"/>
                        </a:rPr>
                        <a:t>1</a:t>
                      </a:r>
                      <a:endParaRPr lang="zh-CN" altLang="en-US" sz="1200" b="1" dirty="0">
                        <a:latin typeface="微软雅黑" pitchFamily="34" charset="-122"/>
                        <a:ea typeface="微软雅黑" pitchFamily="34" charset="-122"/>
                      </a:endParaRPr>
                    </a:p>
                  </a:txBody>
                  <a:tcPr/>
                </a:tc>
                <a:tc>
                  <a:txBody>
                    <a:bodyPr/>
                    <a:lstStyle/>
                    <a:p>
                      <a:pPr algn="ctr"/>
                      <a:r>
                        <a:rPr lang="zh-CN" altLang="en-US" sz="1200" b="1" dirty="0" smtClean="0">
                          <a:latin typeface="微软雅黑" pitchFamily="34" charset="-122"/>
                          <a:ea typeface="微软雅黑" pitchFamily="34" charset="-122"/>
                        </a:rPr>
                        <a:t>钟楼商业中心</a:t>
                      </a:r>
                      <a:endParaRPr lang="zh-CN" altLang="en-US" sz="1200" b="1" dirty="0">
                        <a:latin typeface="微软雅黑" pitchFamily="34" charset="-122"/>
                        <a:ea typeface="微软雅黑" pitchFamily="34" charset="-122"/>
                      </a:endParaRPr>
                    </a:p>
                  </a:txBody>
                  <a:tcPr/>
                </a:tc>
                <a:tc>
                  <a:txBody>
                    <a:bodyPr/>
                    <a:lstStyle/>
                    <a:p>
                      <a:r>
                        <a:rPr lang="zh-CN" altLang="en-US" sz="1200" b="1" dirty="0" smtClean="0">
                          <a:latin typeface="微软雅黑" pitchFamily="34" charset="-122"/>
                          <a:ea typeface="微软雅黑" pitchFamily="34" charset="-122"/>
                        </a:rPr>
                        <a:t>√</a:t>
                      </a:r>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latin typeface="微软雅黑" pitchFamily="34" charset="-122"/>
                          <a:ea typeface="微软雅黑" pitchFamily="34" charset="-122"/>
                        </a:rPr>
                        <a:t>2</a:t>
                      </a:r>
                      <a:endParaRPr lang="zh-CN" altLang="en-US" sz="1200" b="1" dirty="0" smtClean="0">
                        <a:latin typeface="微软雅黑" pitchFamily="34" charset="-122"/>
                        <a:ea typeface="微软雅黑"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小寨商业中心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dirty="0" smtClean="0">
                          <a:latin typeface="微软雅黑" pitchFamily="34" charset="-122"/>
                          <a:ea typeface="微软雅黑" pitchFamily="34" charset="-122"/>
                        </a:rPr>
                        <a:t>3</a:t>
                      </a:r>
                      <a:endParaRPr lang="zh-CN" altLang="en-US" sz="1200" b="1" dirty="0">
                        <a:latin typeface="微软雅黑" pitchFamily="34" charset="-122"/>
                        <a:ea typeface="微软雅黑"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dk1"/>
                          </a:solidFill>
                          <a:latin typeface="微软雅黑" pitchFamily="34" charset="-122"/>
                          <a:ea typeface="微软雅黑" pitchFamily="34" charset="-122"/>
                          <a:cs typeface="+mn-cs"/>
                        </a:rPr>
                        <a:t>高新区商业中心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4</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胡家庙商业中心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5</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曲江商业中心</a:t>
                      </a:r>
                    </a:p>
                  </a:txBody>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6</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北客站商业中心</a:t>
                      </a:r>
                    </a:p>
                  </a:txBody>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7</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北大学城商业中心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8</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经开区商业中心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9</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张家堡商业中心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10</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北二环商业中心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11</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浐灞商业中心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12</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纺织城商业中心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13</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沙坡商业中心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14</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电视塔商业中心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15</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韦曲商业中心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16</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郭杜商业中心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17</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200" b="1" kern="1200" dirty="0" smtClean="0">
                          <a:solidFill>
                            <a:schemeClr val="dk1"/>
                          </a:solidFill>
                          <a:latin typeface="微软雅黑" pitchFamily="34" charset="-122"/>
                          <a:ea typeface="微软雅黑" pitchFamily="34" charset="-122"/>
                          <a:cs typeface="+mn-cs"/>
                        </a:rPr>
                        <a:t>高新商务区商业中心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r h="317899">
                <a:tc>
                  <a:txBody>
                    <a:bodyPr/>
                    <a:lstStyle/>
                    <a:p>
                      <a:pPr algn="ctr"/>
                      <a:r>
                        <a:rPr lang="en-US" altLang="zh-CN" sz="1200" b="1" kern="1200" dirty="0" smtClean="0">
                          <a:solidFill>
                            <a:schemeClr val="dk1"/>
                          </a:solidFill>
                          <a:latin typeface="微软雅黑" pitchFamily="34" charset="-122"/>
                          <a:ea typeface="微软雅黑" pitchFamily="34" charset="-122"/>
                          <a:cs typeface="+mn-cs"/>
                        </a:rPr>
                        <a:t>18</a:t>
                      </a:r>
                      <a:endParaRPr lang="zh-CN" altLang="en-US" sz="1200" b="1" kern="1200" dirty="0" smtClean="0">
                        <a:solidFill>
                          <a:schemeClr val="dk1"/>
                        </a:solidFill>
                        <a:latin typeface="微软雅黑" pitchFamily="34" charset="-122"/>
                        <a:ea typeface="微软雅黑"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土门商业中心</a:t>
                      </a:r>
                    </a:p>
                  </a:txBody>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c>
                  <a:txBody>
                    <a:bodyPr/>
                    <a:lstStyle/>
                    <a:p>
                      <a:endParaRPr lang="zh-CN" altLang="en-US" sz="1200" b="1" dirty="0">
                        <a:latin typeface="微软雅黑" pitchFamily="34" charset="-122"/>
                        <a:ea typeface="微软雅黑" pitchFamily="34" charset="-122"/>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zh-CN" altLang="en-US" sz="1200" b="1" dirty="0">
                        <a:latin typeface="微软雅黑" pitchFamily="34" charset="-122"/>
                        <a:ea typeface="微软雅黑" pitchFamily="34" charset="-122"/>
                      </a:endParaRPr>
                    </a:p>
                  </a:txBody>
                  <a:tcPr>
                    <a:lnL w="12700" cap="flat" cmpd="sng" algn="ctr">
                      <a:solidFill>
                        <a:schemeClr val="bg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00033" y="1571612"/>
          <a:ext cx="8215370" cy="4857785"/>
        </p:xfrm>
        <a:graphic>
          <a:graphicData uri="http://schemas.openxmlformats.org/drawingml/2006/table">
            <a:tbl>
              <a:tblPr firstRow="1" bandRow="1">
                <a:tableStyleId>{5C22544A-7EE6-4342-B048-85BDC9FD1C3A}</a:tableStyleId>
              </a:tblPr>
              <a:tblGrid>
                <a:gridCol w="2161940"/>
                <a:gridCol w="1008905"/>
                <a:gridCol w="720646"/>
                <a:gridCol w="4323879"/>
              </a:tblGrid>
              <a:tr h="446623">
                <a:tc>
                  <a:txBody>
                    <a:bodyPr/>
                    <a:lstStyle/>
                    <a:p>
                      <a:pPr algn="ctr"/>
                      <a:r>
                        <a:rPr lang="zh-CN" altLang="en-US" dirty="0" smtClean="0">
                          <a:latin typeface="微软雅黑" pitchFamily="34" charset="-122"/>
                          <a:ea typeface="微软雅黑" pitchFamily="34" charset="-122"/>
                        </a:rPr>
                        <a:t>中心级别</a:t>
                      </a:r>
                      <a:endParaRPr lang="zh-CN" altLang="en-US" dirty="0">
                        <a:latin typeface="微软雅黑" pitchFamily="34" charset="-122"/>
                        <a:ea typeface="微软雅黑" pitchFamily="34" charset="-122"/>
                      </a:endParaRPr>
                    </a:p>
                  </a:txBody>
                  <a:tcPr anchor="ctr"/>
                </a:tc>
                <a:tc>
                  <a:txBody>
                    <a:bodyPr/>
                    <a:lstStyle/>
                    <a:p>
                      <a:pPr algn="ctr"/>
                      <a:r>
                        <a:rPr lang="zh-CN" altLang="en-US" dirty="0" smtClean="0">
                          <a:latin typeface="微软雅黑" pitchFamily="34" charset="-122"/>
                          <a:ea typeface="微软雅黑" pitchFamily="34" charset="-122"/>
                        </a:rPr>
                        <a:t>类型</a:t>
                      </a:r>
                      <a:endParaRPr lang="zh-CN" altLang="en-US" dirty="0">
                        <a:latin typeface="微软雅黑" pitchFamily="34" charset="-122"/>
                        <a:ea typeface="微软雅黑" pitchFamily="34" charset="-122"/>
                      </a:endParaRPr>
                    </a:p>
                  </a:txBody>
                  <a:tcPr anchor="ctr"/>
                </a:tc>
                <a:tc>
                  <a:txBody>
                    <a:bodyPr/>
                    <a:lstStyle/>
                    <a:p>
                      <a:pPr algn="ctr"/>
                      <a:r>
                        <a:rPr lang="zh-CN" altLang="en-US" dirty="0" smtClean="0">
                          <a:latin typeface="微软雅黑" pitchFamily="34" charset="-122"/>
                          <a:ea typeface="微软雅黑" pitchFamily="34" charset="-122"/>
                        </a:rPr>
                        <a:t>数量</a:t>
                      </a:r>
                      <a:endParaRPr lang="zh-CN" altLang="en-US" dirty="0">
                        <a:latin typeface="微软雅黑" pitchFamily="34" charset="-122"/>
                        <a:ea typeface="微软雅黑" pitchFamily="34" charset="-122"/>
                      </a:endParaRPr>
                    </a:p>
                  </a:txBody>
                  <a:tcPr anchor="ctr"/>
                </a:tc>
                <a:tc>
                  <a:txBody>
                    <a:bodyPr/>
                    <a:lstStyle/>
                    <a:p>
                      <a:pPr algn="ctr"/>
                      <a:r>
                        <a:rPr lang="zh-CN" altLang="en-US" dirty="0" smtClean="0">
                          <a:latin typeface="微软雅黑" pitchFamily="34" charset="-122"/>
                          <a:ea typeface="微软雅黑" pitchFamily="34" charset="-122"/>
                        </a:rPr>
                        <a:t>公共中心名称</a:t>
                      </a:r>
                      <a:endParaRPr lang="zh-CN" altLang="en-US" dirty="0">
                        <a:latin typeface="微软雅黑" pitchFamily="34" charset="-122"/>
                        <a:ea typeface="微软雅黑" pitchFamily="34" charset="-122"/>
                      </a:endParaRPr>
                    </a:p>
                  </a:txBody>
                  <a:tcPr anchor="ctr"/>
                </a:tc>
              </a:tr>
              <a:tr h="446623">
                <a:tc>
                  <a:txBody>
                    <a:bodyPr/>
                    <a:lstStyle/>
                    <a:p>
                      <a:pPr algn="ctr"/>
                      <a:r>
                        <a:rPr lang="zh-CN" altLang="en-US" sz="1800" b="1" kern="1200" dirty="0" smtClean="0">
                          <a:solidFill>
                            <a:schemeClr val="dk1"/>
                          </a:solidFill>
                          <a:latin typeface="微软雅黑" pitchFamily="34" charset="-122"/>
                          <a:ea typeface="微软雅黑" pitchFamily="34" charset="-122"/>
                          <a:cs typeface="+mn-cs"/>
                        </a:rPr>
                        <a:t>城市一级公共中心</a:t>
                      </a:r>
                    </a:p>
                  </a:txBody>
                  <a:tcPr anchor="ctr"/>
                </a:tc>
                <a:tc>
                  <a:txBody>
                    <a:bodyPr/>
                    <a:lstStyle/>
                    <a:p>
                      <a:pPr algn="ctr"/>
                      <a:r>
                        <a:rPr lang="zh-CN" altLang="en-US" sz="1800" b="1" kern="1200" dirty="0" smtClean="0">
                          <a:solidFill>
                            <a:schemeClr val="dk1"/>
                          </a:solidFill>
                          <a:latin typeface="微软雅黑" pitchFamily="34" charset="-122"/>
                          <a:ea typeface="微软雅黑" pitchFamily="34" charset="-122"/>
                          <a:cs typeface="+mn-cs"/>
                        </a:rPr>
                        <a:t>综合型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1</a:t>
                      </a:r>
                      <a:endParaRPr lang="zh-CN" altLang="en-US" sz="18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钟楼商业中心</a:t>
                      </a:r>
                    </a:p>
                  </a:txBody>
                  <a:tcPr anchor="ctr"/>
                </a:tc>
              </a:tr>
              <a:tr h="1431639">
                <a:tc rowSpan="2">
                  <a:txBody>
                    <a:bodyPr/>
                    <a:lstStyle/>
                    <a:p>
                      <a:pPr algn="ctr"/>
                      <a:r>
                        <a:rPr lang="zh-CN" altLang="en-US" sz="1800" b="1" kern="1200" dirty="0" smtClean="0">
                          <a:solidFill>
                            <a:schemeClr val="dk1"/>
                          </a:solidFill>
                          <a:latin typeface="微软雅黑" pitchFamily="34" charset="-122"/>
                          <a:ea typeface="微软雅黑" pitchFamily="34" charset="-122"/>
                          <a:cs typeface="+mn-cs"/>
                        </a:rPr>
                        <a:t>城市次级公共中心</a:t>
                      </a:r>
                    </a:p>
                  </a:txBody>
                  <a:tcPr anchor="ctr"/>
                </a:tc>
                <a:tc>
                  <a:txBody>
                    <a:bodyPr/>
                    <a:lstStyle/>
                    <a:p>
                      <a:pPr algn="ctr"/>
                      <a:r>
                        <a:rPr lang="zh-CN" altLang="en-US" sz="1800" b="1" kern="1200" dirty="0" smtClean="0">
                          <a:solidFill>
                            <a:schemeClr val="dk1"/>
                          </a:solidFill>
                          <a:latin typeface="微软雅黑" pitchFamily="34" charset="-122"/>
                          <a:ea typeface="微软雅黑" pitchFamily="34" charset="-122"/>
                          <a:cs typeface="+mn-cs"/>
                        </a:rPr>
                        <a:t>专业型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4</a:t>
                      </a:r>
                      <a:endParaRPr lang="zh-CN" altLang="en-US" sz="18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dirty="0" smtClean="0">
                          <a:latin typeface="微软雅黑" pitchFamily="34" charset="-122"/>
                          <a:ea typeface="微软雅黑" pitchFamily="34" charset="-122"/>
                        </a:rPr>
                        <a:t>小寨商业中心（</a:t>
                      </a:r>
                      <a:r>
                        <a:rPr lang="zh-CN" altLang="en-US" sz="1800" b="1" kern="1200" dirty="0" smtClean="0">
                          <a:solidFill>
                            <a:schemeClr val="dk1"/>
                          </a:solidFill>
                          <a:latin typeface="微软雅黑" pitchFamily="34" charset="-122"/>
                          <a:ea typeface="微软雅黑" pitchFamily="34" charset="-122"/>
                          <a:cs typeface="+mn-cs"/>
                        </a:rPr>
                        <a:t>餐饮、娱乐、商业</a:t>
                      </a:r>
                      <a:r>
                        <a:rPr lang="zh-CN" altLang="en-US" sz="1800" b="1" dirty="0" smtClean="0">
                          <a:latin typeface="微软雅黑" pitchFamily="34" charset="-122"/>
                          <a:ea typeface="微软雅黑" pitchFamily="34" charset="-122"/>
                        </a:rPr>
                        <a:t>）</a:t>
                      </a:r>
                      <a:r>
                        <a:rPr lang="zh-CN" altLang="en-US" sz="1800" b="1" kern="1200" dirty="0" smtClean="0">
                          <a:solidFill>
                            <a:schemeClr val="dk1"/>
                          </a:solidFill>
                          <a:latin typeface="微软雅黑" pitchFamily="34" charset="-122"/>
                          <a:ea typeface="微软雅黑" pitchFamily="34" charset="-122"/>
                          <a:cs typeface="+mn-cs"/>
                        </a:rPr>
                        <a:t>曲江商业中心（餐饮、娱乐）、张家堡商业中心（餐饮、金融）、高新区商业中心（餐饮、金融）</a:t>
                      </a:r>
                    </a:p>
                  </a:txBody>
                  <a:tcPr anchor="ctr"/>
                </a:tc>
              </a:tr>
              <a:tr h="1101261">
                <a:tc vMerge="1">
                  <a:txBody>
                    <a:bodyPr/>
                    <a:lstStyle/>
                    <a:p>
                      <a:endParaRPr lang="zh-CN" altLang="en-US" sz="1800" b="1" kern="1200" dirty="0" smtClean="0">
                        <a:solidFill>
                          <a:schemeClr val="dk1"/>
                        </a:solidFill>
                        <a:latin typeface="微软雅黑" pitchFamily="34" charset="-122"/>
                        <a:ea typeface="微软雅黑" pitchFamily="34" charset="-122"/>
                        <a:cs typeface="+mn-cs"/>
                      </a:endParaRPr>
                    </a:p>
                  </a:txBody>
                  <a:tcPr/>
                </a:tc>
                <a:tc>
                  <a:txBody>
                    <a:bodyPr/>
                    <a:lstStyle/>
                    <a:p>
                      <a:pPr algn="ctr"/>
                      <a:r>
                        <a:rPr lang="zh-CN" altLang="en-US" sz="1800" b="1" kern="1200" dirty="0" smtClean="0">
                          <a:solidFill>
                            <a:schemeClr val="dk1"/>
                          </a:solidFill>
                          <a:latin typeface="微软雅黑" pitchFamily="34" charset="-122"/>
                          <a:ea typeface="微软雅黑" pitchFamily="34" charset="-122"/>
                          <a:cs typeface="+mn-cs"/>
                        </a:rPr>
                        <a:t>片区型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6</a:t>
                      </a:r>
                      <a:endParaRPr lang="zh-CN" altLang="en-US" sz="18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胡家庙商业中心、北二环商业中心、沙坡商业中心、电视塔商业中心、</a:t>
                      </a:r>
                      <a:r>
                        <a:rPr lang="zh-CN" altLang="en-US" sz="1800" b="1" dirty="0" smtClean="0">
                          <a:latin typeface="微软雅黑" pitchFamily="34" charset="-122"/>
                          <a:ea typeface="微软雅黑" pitchFamily="34" charset="-122"/>
                        </a:rPr>
                        <a:t>土门商业中心</a:t>
                      </a:r>
                      <a:r>
                        <a:rPr lang="zh-CN" altLang="en-US" sz="1800" b="1" kern="1200" dirty="0" smtClean="0">
                          <a:solidFill>
                            <a:schemeClr val="dk1"/>
                          </a:solidFill>
                          <a:latin typeface="微软雅黑" pitchFamily="34" charset="-122"/>
                          <a:ea typeface="微软雅黑" pitchFamily="34" charset="-122"/>
                          <a:cs typeface="+mn-cs"/>
                        </a:rPr>
                        <a:t>、韦曲商业中心</a:t>
                      </a:r>
                    </a:p>
                  </a:txBody>
                  <a:tcPr anchor="ctr"/>
                </a:tc>
              </a:tr>
              <a:tr h="1431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城市三级公共中心</a:t>
                      </a:r>
                    </a:p>
                  </a:txBody>
                  <a:tcPr anchor="ctr"/>
                </a:tc>
                <a:tc>
                  <a:txBody>
                    <a:bodyPr/>
                    <a:lstStyle/>
                    <a:p>
                      <a:pPr algn="ctr"/>
                      <a:r>
                        <a:rPr lang="zh-CN" altLang="en-US" sz="1800" b="1" kern="1200" dirty="0" smtClean="0">
                          <a:solidFill>
                            <a:schemeClr val="dk1"/>
                          </a:solidFill>
                          <a:latin typeface="微软雅黑" pitchFamily="34" charset="-122"/>
                          <a:ea typeface="微软雅黑" pitchFamily="34" charset="-122"/>
                          <a:cs typeface="+mn-cs"/>
                        </a:rPr>
                        <a:t>片区型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dk1"/>
                          </a:solidFill>
                          <a:latin typeface="微软雅黑" pitchFamily="34" charset="-122"/>
                          <a:ea typeface="微软雅黑" pitchFamily="34" charset="-122"/>
                          <a:cs typeface="+mn-cs"/>
                        </a:rPr>
                        <a:t>7</a:t>
                      </a:r>
                      <a:endParaRPr lang="zh-CN" altLang="en-US" sz="1800" b="1" kern="1200" dirty="0" smtClean="0">
                        <a:solidFill>
                          <a:schemeClr val="dk1"/>
                        </a:solidFill>
                        <a:latin typeface="微软雅黑" pitchFamily="34" charset="-122"/>
                        <a:ea typeface="微软雅黑" pitchFamily="34" charset="-122"/>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800" b="1" kern="1200" dirty="0" smtClean="0">
                          <a:solidFill>
                            <a:schemeClr val="dk1"/>
                          </a:solidFill>
                          <a:latin typeface="微软雅黑" pitchFamily="34" charset="-122"/>
                          <a:ea typeface="微软雅黑" pitchFamily="34" charset="-122"/>
                          <a:cs typeface="+mn-cs"/>
                        </a:rPr>
                        <a:t>高新商务区商业中心、郭杜商业中心、纺织城商业中心、浐灞商业中心、经开区商业中心、北大学城商业中心、北客站商业中心</a:t>
                      </a:r>
                    </a:p>
                  </a:txBody>
                  <a:tcPr anchor="ctr"/>
                </a:tc>
              </a:tr>
            </a:tbl>
          </a:graphicData>
        </a:graphic>
      </p:graphicFrame>
      <p:sp>
        <p:nvSpPr>
          <p:cNvPr id="5" name="矩形 4"/>
          <p:cNvSpPr/>
          <p:nvPr/>
        </p:nvSpPr>
        <p:spPr>
          <a:xfrm>
            <a:off x="285720" y="357166"/>
            <a:ext cx="8572560" cy="400110"/>
          </a:xfrm>
          <a:prstGeom prst="rect">
            <a:avLst/>
          </a:prstGeom>
        </p:spPr>
        <p:txBody>
          <a:bodyPr wrap="square">
            <a:spAutoFit/>
          </a:bodyPr>
          <a:lstStyle/>
          <a:p>
            <a:r>
              <a:rPr lang="en-US" altLang="zh-CN" sz="2000" b="1" dirty="0" smtClean="0">
                <a:solidFill>
                  <a:srgbClr val="FF0000"/>
                </a:solidFill>
                <a:latin typeface="微软雅黑" pitchFamily="34" charset="-122"/>
                <a:ea typeface="微软雅黑" pitchFamily="34" charset="-122"/>
              </a:rPr>
              <a:t>6.</a:t>
            </a:r>
            <a:r>
              <a:rPr lang="zh-CN" altLang="en-US" sz="2000" b="1" dirty="0" smtClean="0">
                <a:solidFill>
                  <a:srgbClr val="FF0000"/>
                </a:solidFill>
                <a:latin typeface="微软雅黑" pitchFamily="34" charset="-122"/>
                <a:ea typeface="微软雅黑" pitchFamily="34" charset="-122"/>
              </a:rPr>
              <a:t>西安市主城区各类商业服务业设施空间分布特征（大众点评网数据分析）</a:t>
            </a:r>
          </a:p>
        </p:txBody>
      </p:sp>
      <p:sp>
        <p:nvSpPr>
          <p:cNvPr id="6" name="矩形 5"/>
          <p:cNvSpPr/>
          <p:nvPr/>
        </p:nvSpPr>
        <p:spPr>
          <a:xfrm>
            <a:off x="500034" y="857232"/>
            <a:ext cx="6215106" cy="507831"/>
          </a:xfrm>
          <a:prstGeom prst="rect">
            <a:avLst/>
          </a:prstGeom>
        </p:spPr>
        <p:txBody>
          <a:bodyPr wrap="square">
            <a:spAutoFit/>
          </a:bodyPr>
          <a:lstStyle/>
          <a:p>
            <a:pPr>
              <a:lnSpc>
                <a:spcPct val="150000"/>
              </a:lnSpc>
              <a:buFont typeface="Wingdings" pitchFamily="2" charset="2"/>
              <a:buChar char="Ø"/>
            </a:pPr>
            <a:r>
              <a:rPr lang="zh-CN" altLang="en-US" b="1" dirty="0" smtClean="0">
                <a:solidFill>
                  <a:srgbClr val="0070C0"/>
                </a:solidFill>
                <a:latin typeface="微软雅黑" pitchFamily="34" charset="-122"/>
                <a:ea typeface="微软雅黑" pitchFamily="34" charset="-122"/>
              </a:rPr>
              <a:t> 西安市城市公共中心体系专业发发展与优化调整建议</a:t>
            </a:r>
            <a:endParaRPr lang="en-US" altLang="zh-CN" b="1" dirty="0" smtClean="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0034" y="2039487"/>
            <a:ext cx="8143932" cy="2246769"/>
          </a:xfrm>
          <a:prstGeom prst="rect">
            <a:avLst/>
          </a:prstGeom>
        </p:spPr>
        <p:txBody>
          <a:bodyPr wrap="square">
            <a:spAutoFit/>
          </a:bodyPr>
          <a:lstStyle/>
          <a:p>
            <a:pPr algn="just"/>
            <a:r>
              <a:rPr lang="zh-CN" altLang="en-US" sz="2800" b="1" dirty="0" smtClean="0">
                <a:latin typeface="微软雅黑" pitchFamily="34" charset="-122"/>
                <a:ea typeface="微软雅黑" pitchFamily="34" charset="-122"/>
              </a:rPr>
              <a:t>对于大部分建筑学背景的城市规划师（</a:t>
            </a:r>
            <a:r>
              <a:rPr lang="zh-CN" altLang="en-US" sz="2800" b="1" dirty="0" smtClean="0">
                <a:solidFill>
                  <a:srgbClr val="FF0000"/>
                </a:solidFill>
                <a:latin typeface="微软雅黑" pitchFamily="34" charset="-122"/>
                <a:ea typeface="微软雅黑" pitchFamily="34" charset="-122"/>
              </a:rPr>
              <a:t>计算机基础</a:t>
            </a:r>
            <a:r>
              <a:rPr lang="en-US" altLang="zh-CN" sz="2800" b="1" dirty="0" smtClean="0">
                <a:solidFill>
                  <a:srgbClr val="FF0000"/>
                </a:solidFill>
                <a:latin typeface="微软雅黑" pitchFamily="34" charset="-122"/>
                <a:ea typeface="微软雅黑" pitchFamily="34" charset="-122"/>
              </a:rPr>
              <a:t>≠0</a:t>
            </a:r>
            <a:r>
              <a:rPr lang="zh-CN" altLang="en-US" sz="2800" b="1" dirty="0" smtClean="0">
                <a:solidFill>
                  <a:srgbClr val="FF0000"/>
                </a:solidFill>
                <a:latin typeface="微软雅黑" pitchFamily="34" charset="-122"/>
                <a:ea typeface="微软雅黑" pitchFamily="34" charset="-122"/>
              </a:rPr>
              <a:t>，编程基础</a:t>
            </a:r>
            <a:r>
              <a:rPr lang="en-US" altLang="zh-CN" sz="2800" b="1" dirty="0" smtClean="0">
                <a:solidFill>
                  <a:srgbClr val="FF0000"/>
                </a:solidFill>
                <a:latin typeface="微软雅黑" pitchFamily="34" charset="-122"/>
                <a:ea typeface="微软雅黑" pitchFamily="34" charset="-122"/>
              </a:rPr>
              <a:t>=0</a:t>
            </a:r>
            <a:r>
              <a:rPr lang="zh-CN" altLang="en-US" sz="2800" b="1" dirty="0" smtClean="0">
                <a:solidFill>
                  <a:srgbClr val="FF0000"/>
                </a:solidFill>
                <a:latin typeface="微软雅黑" pitchFamily="34" charset="-122"/>
                <a:ea typeface="微软雅黑" pitchFamily="34" charset="-122"/>
              </a:rPr>
              <a:t>，网络知识基础</a:t>
            </a:r>
            <a:r>
              <a:rPr lang="en-US" altLang="zh-CN" sz="2800" b="1" dirty="0" smtClean="0">
                <a:solidFill>
                  <a:srgbClr val="FF0000"/>
                </a:solidFill>
                <a:latin typeface="微软雅黑" pitchFamily="34" charset="-122"/>
                <a:ea typeface="微软雅黑" pitchFamily="34" charset="-122"/>
              </a:rPr>
              <a:t>=0</a:t>
            </a:r>
            <a:r>
              <a:rPr lang="zh-CN" altLang="en-US" sz="2800" b="1" dirty="0" smtClean="0">
                <a:solidFill>
                  <a:srgbClr val="FF0000"/>
                </a:solidFill>
                <a:latin typeface="微软雅黑" pitchFamily="34" charset="-122"/>
                <a:ea typeface="微软雅黑" pitchFamily="34" charset="-122"/>
              </a:rPr>
              <a:t>，数理统计基础</a:t>
            </a:r>
            <a:r>
              <a:rPr lang="en-US" altLang="zh-CN" sz="2800" b="1" dirty="0" smtClean="0">
                <a:solidFill>
                  <a:srgbClr val="FF0000"/>
                </a:solidFill>
                <a:latin typeface="微软雅黑" pitchFamily="34" charset="-122"/>
                <a:ea typeface="微软雅黑" pitchFamily="34" charset="-122"/>
              </a:rPr>
              <a:t>≈0</a:t>
            </a:r>
            <a:r>
              <a:rPr lang="zh-CN" altLang="en-US" sz="2800" b="1" dirty="0" smtClean="0">
                <a:solidFill>
                  <a:srgbClr val="FF0000"/>
                </a:solidFill>
                <a:latin typeface="微软雅黑" pitchFamily="34" charset="-122"/>
                <a:ea typeface="微软雅黑" pitchFamily="34" charset="-122"/>
              </a:rPr>
              <a:t>，</a:t>
            </a:r>
            <a:r>
              <a:rPr lang="en-US" altLang="zh-CN" sz="2800" b="1" dirty="0" smtClean="0">
                <a:solidFill>
                  <a:srgbClr val="FF0000"/>
                </a:solidFill>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）来讲，如何通过一定的手段获取各类开放数据（大数据）是进行各层面、各类型规划定量分析的最大障碍！</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457122"/>
            <a:ext cx="8429684"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大数据用于城市规划研究的局限性与展望</a:t>
            </a:r>
          </a:p>
        </p:txBody>
      </p:sp>
      <p:sp>
        <p:nvSpPr>
          <p:cNvPr id="5" name="内容占位符 2"/>
          <p:cNvSpPr>
            <a:spLocks noGrp="1"/>
          </p:cNvSpPr>
          <p:nvPr>
            <p:ph idx="1"/>
          </p:nvPr>
        </p:nvSpPr>
        <p:spPr>
          <a:xfrm>
            <a:off x="457200" y="1214422"/>
            <a:ext cx="8229600" cy="2786082"/>
          </a:xfrm>
        </p:spPr>
        <p:txBody>
          <a:bodyPr>
            <a:normAutofit/>
          </a:bodyPr>
          <a:lstStyle/>
          <a:p>
            <a:r>
              <a:rPr lang="zh-CN" altLang="en-US" sz="2000" b="1" dirty="0" smtClean="0">
                <a:latin typeface="微软雅黑" pitchFamily="34" charset="-122"/>
                <a:ea typeface="微软雅黑" pitchFamily="34" charset="-122"/>
              </a:rPr>
              <a:t>大数据获取难度较大</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开放数据为非全样本数据，分析结果与实际存在一定的偏差</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对数据的处理方法和处理技术尚处在探索与入门阶段，需要结合城市规划专业的特点进行长期不懈的</a:t>
            </a:r>
            <a:endParaRPr lang="en-US" altLang="zh-CN" sz="2000" b="1" dirty="0" smtClean="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未来用于城市现状调查和规划实施评估具有重要意义</a:t>
            </a:r>
            <a:endParaRPr lang="en-US" altLang="zh-CN" sz="20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457122"/>
            <a:ext cx="8429684"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运用互联网数据进行城市规划与研究所使用的主要工具及流程</a:t>
            </a:r>
          </a:p>
        </p:txBody>
      </p:sp>
      <p:sp>
        <p:nvSpPr>
          <p:cNvPr id="5" name="矩形 4"/>
          <p:cNvSpPr/>
          <p:nvPr/>
        </p:nvSpPr>
        <p:spPr>
          <a:xfrm>
            <a:off x="576888" y="1500174"/>
            <a:ext cx="4923806" cy="369332"/>
          </a:xfrm>
          <a:prstGeom prst="rect">
            <a:avLst/>
          </a:prstGeom>
        </p:spPr>
        <p:txBody>
          <a:bodyPr wrap="square">
            <a:spAutoFit/>
          </a:bodyPr>
          <a:lstStyle/>
          <a:p>
            <a:pPr>
              <a:buFont typeface="Wingdings" pitchFamily="2" charset="2"/>
              <a:buChar char="Ø"/>
            </a:pPr>
            <a:r>
              <a:rPr lang="en-US" altLang="zh-CN" b="1" dirty="0" smtClean="0">
                <a:latin typeface="微软雅黑" pitchFamily="34" charset="-122"/>
                <a:ea typeface="微软雅黑" pitchFamily="34" charset="-122"/>
              </a:rPr>
              <a:t> STEP1</a:t>
            </a:r>
            <a:r>
              <a:rPr lang="zh-CN" altLang="en-US" b="1" dirty="0" smtClean="0">
                <a:latin typeface="微软雅黑" pitchFamily="34" charset="-122"/>
                <a:ea typeface="微软雅黑" pitchFamily="34" charset="-122"/>
              </a:rPr>
              <a:t>：定位查找数据源的网络地址 </a:t>
            </a:r>
          </a:p>
        </p:txBody>
      </p:sp>
      <p:pic>
        <p:nvPicPr>
          <p:cNvPr id="1026" name="Picture 2"/>
          <p:cNvPicPr>
            <a:picLocks noChangeAspect="1" noChangeArrowheads="1"/>
          </p:cNvPicPr>
          <p:nvPr/>
        </p:nvPicPr>
        <p:blipFill>
          <a:blip r:embed="rId2" cstate="print"/>
          <a:srcRect/>
          <a:stretch>
            <a:fillRect/>
          </a:stretch>
        </p:blipFill>
        <p:spPr bwMode="auto">
          <a:xfrm>
            <a:off x="5572132" y="1214422"/>
            <a:ext cx="93345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500693" y="2214554"/>
            <a:ext cx="1071571" cy="743060"/>
          </a:xfrm>
          <a:prstGeom prst="rect">
            <a:avLst/>
          </a:prstGeom>
          <a:noFill/>
          <a:ln w="9525">
            <a:noFill/>
            <a:miter lim="800000"/>
            <a:headEnd/>
            <a:tailEnd/>
          </a:ln>
          <a:effectLst/>
        </p:spPr>
      </p:pic>
      <p:sp>
        <p:nvSpPr>
          <p:cNvPr id="8" name="矩形 7"/>
          <p:cNvSpPr/>
          <p:nvPr/>
        </p:nvSpPr>
        <p:spPr>
          <a:xfrm>
            <a:off x="6495462" y="1618922"/>
            <a:ext cx="2434256" cy="338554"/>
          </a:xfrm>
          <a:prstGeom prst="rect">
            <a:avLst/>
          </a:prstGeom>
        </p:spPr>
        <p:txBody>
          <a:bodyPr wrap="none">
            <a:spAutoFit/>
          </a:bodyPr>
          <a:lstStyle/>
          <a:p>
            <a:r>
              <a:rPr lang="en-US" altLang="zh-CN" sz="1600" b="1" i="1" dirty="0" smtClean="0">
                <a:solidFill>
                  <a:srgbClr val="0070C0"/>
                </a:solidFill>
                <a:latin typeface="微软雅黑" pitchFamily="34" charset="-122"/>
                <a:ea typeface="微软雅黑" pitchFamily="34" charset="-122"/>
              </a:rPr>
              <a:t>Chrome</a:t>
            </a:r>
            <a:r>
              <a:rPr lang="zh-CN" altLang="en-US" sz="1600" b="1" i="1" dirty="0" smtClean="0">
                <a:solidFill>
                  <a:srgbClr val="0070C0"/>
                </a:solidFill>
                <a:latin typeface="微软雅黑" pitchFamily="34" charset="-122"/>
                <a:ea typeface="微软雅黑" pitchFamily="34" charset="-122"/>
              </a:rPr>
              <a:t>（谷歌浏览器）</a:t>
            </a:r>
          </a:p>
        </p:txBody>
      </p:sp>
      <p:sp>
        <p:nvSpPr>
          <p:cNvPr id="9" name="矩形 8"/>
          <p:cNvSpPr/>
          <p:nvPr/>
        </p:nvSpPr>
        <p:spPr>
          <a:xfrm>
            <a:off x="6495462" y="2476184"/>
            <a:ext cx="1880643" cy="338554"/>
          </a:xfrm>
          <a:prstGeom prst="rect">
            <a:avLst/>
          </a:prstGeom>
        </p:spPr>
        <p:txBody>
          <a:bodyPr wrap="none">
            <a:spAutoFit/>
          </a:bodyPr>
          <a:lstStyle/>
          <a:p>
            <a:r>
              <a:rPr lang="zh-CN" altLang="en-US" sz="1600" b="1" i="1" dirty="0" smtClean="0">
                <a:solidFill>
                  <a:srgbClr val="0070C0"/>
                </a:solidFill>
                <a:latin typeface="微软雅黑" pitchFamily="34" charset="-122"/>
                <a:ea typeface="微软雅黑" pitchFamily="34" charset="-122"/>
              </a:rPr>
              <a:t>火车采集器（</a:t>
            </a:r>
            <a:r>
              <a:rPr lang="en-US" altLang="zh-CN" sz="1600" b="1" i="1" dirty="0" smtClean="0">
                <a:solidFill>
                  <a:srgbClr val="0070C0"/>
                </a:solidFill>
                <a:latin typeface="微软雅黑" pitchFamily="34" charset="-122"/>
                <a:ea typeface="微软雅黑" pitchFamily="34" charset="-122"/>
              </a:rPr>
              <a:t>V8</a:t>
            </a:r>
            <a:r>
              <a:rPr lang="zh-CN" altLang="en-US" sz="1600" b="1" i="1" dirty="0" smtClean="0">
                <a:solidFill>
                  <a:srgbClr val="0070C0"/>
                </a:solidFill>
                <a:latin typeface="微软雅黑" pitchFamily="34" charset="-122"/>
                <a:ea typeface="微软雅黑" pitchFamily="34" charset="-122"/>
              </a:rPr>
              <a:t>）</a:t>
            </a:r>
          </a:p>
        </p:txBody>
      </p:sp>
      <p:sp>
        <p:nvSpPr>
          <p:cNvPr id="10" name="矩形 9"/>
          <p:cNvSpPr/>
          <p:nvPr/>
        </p:nvSpPr>
        <p:spPr>
          <a:xfrm>
            <a:off x="576888" y="2488164"/>
            <a:ext cx="4995244" cy="369332"/>
          </a:xfrm>
          <a:prstGeom prst="rect">
            <a:avLst/>
          </a:prstGeom>
        </p:spPr>
        <p:txBody>
          <a:bodyPr wrap="square">
            <a:spAutoFit/>
          </a:bodyPr>
          <a:lstStyle/>
          <a:p>
            <a:pPr>
              <a:buFont typeface="Wingdings" pitchFamily="2" charset="2"/>
              <a:buChar char="Ø"/>
            </a:pPr>
            <a:r>
              <a:rPr lang="en-US" altLang="zh-CN" b="1" dirty="0" smtClean="0">
                <a:latin typeface="微软雅黑" pitchFamily="34" charset="-122"/>
                <a:ea typeface="微软雅黑" pitchFamily="34" charset="-122"/>
              </a:rPr>
              <a:t> STEP2</a:t>
            </a:r>
            <a:r>
              <a:rPr lang="zh-CN" altLang="en-US" b="1" dirty="0" smtClean="0">
                <a:latin typeface="微软雅黑" pitchFamily="34" charset="-122"/>
                <a:ea typeface="微软雅黑" pitchFamily="34" charset="-122"/>
              </a:rPr>
              <a:t>：将获取的网络开放数据保存在本地 </a:t>
            </a:r>
          </a:p>
        </p:txBody>
      </p:sp>
      <p:sp>
        <p:nvSpPr>
          <p:cNvPr id="12" name="矩形 11"/>
          <p:cNvSpPr/>
          <p:nvPr/>
        </p:nvSpPr>
        <p:spPr>
          <a:xfrm>
            <a:off x="6490210" y="3519074"/>
            <a:ext cx="2336986" cy="338554"/>
          </a:xfrm>
          <a:prstGeom prst="rect">
            <a:avLst/>
          </a:prstGeom>
        </p:spPr>
        <p:txBody>
          <a:bodyPr wrap="none">
            <a:spAutoFit/>
          </a:bodyPr>
          <a:lstStyle/>
          <a:p>
            <a:r>
              <a:rPr lang="en-US" altLang="zh-CN" sz="1600" b="1" i="1" dirty="0" smtClean="0">
                <a:solidFill>
                  <a:srgbClr val="0070C0"/>
                </a:solidFill>
                <a:latin typeface="微软雅黑" pitchFamily="34" charset="-122"/>
                <a:ea typeface="微软雅黑" pitchFamily="34" charset="-122"/>
              </a:rPr>
              <a:t>Microsoft Excel 2007</a:t>
            </a:r>
            <a:endParaRPr lang="zh-CN" altLang="en-US" sz="1600" b="1" i="1" dirty="0" smtClean="0">
              <a:solidFill>
                <a:srgbClr val="0070C0"/>
              </a:solidFill>
              <a:latin typeface="微软雅黑" pitchFamily="34" charset="-122"/>
              <a:ea typeface="微软雅黑" pitchFamily="34" charset="-122"/>
            </a:endParaRPr>
          </a:p>
        </p:txBody>
      </p:sp>
      <p:sp>
        <p:nvSpPr>
          <p:cNvPr id="13" name="矩形 12"/>
          <p:cNvSpPr/>
          <p:nvPr/>
        </p:nvSpPr>
        <p:spPr>
          <a:xfrm>
            <a:off x="571636" y="3488296"/>
            <a:ext cx="4572000" cy="369332"/>
          </a:xfrm>
          <a:prstGeom prst="rect">
            <a:avLst/>
          </a:prstGeom>
        </p:spPr>
        <p:txBody>
          <a:bodyPr>
            <a:spAutoFit/>
          </a:bodyPr>
          <a:lstStyle/>
          <a:p>
            <a:pPr>
              <a:buFont typeface="Wingdings" pitchFamily="2" charset="2"/>
              <a:buChar char="Ø"/>
            </a:pPr>
            <a:r>
              <a:rPr lang="en-US" altLang="zh-CN" b="1" dirty="0" smtClean="0">
                <a:latin typeface="微软雅黑" pitchFamily="34" charset="-122"/>
                <a:ea typeface="微软雅黑" pitchFamily="34" charset="-122"/>
              </a:rPr>
              <a:t> STEP3</a:t>
            </a:r>
            <a:r>
              <a:rPr lang="zh-CN" altLang="en-US" b="1" dirty="0" smtClean="0">
                <a:latin typeface="微软雅黑" pitchFamily="34" charset="-122"/>
                <a:ea typeface="微软雅黑" pitchFamily="34" charset="-122"/>
              </a:rPr>
              <a:t>：数据的清洗、预处理</a:t>
            </a:r>
          </a:p>
        </p:txBody>
      </p:sp>
      <p:sp>
        <p:nvSpPr>
          <p:cNvPr id="14" name="矩形 13"/>
          <p:cNvSpPr/>
          <p:nvPr/>
        </p:nvSpPr>
        <p:spPr>
          <a:xfrm>
            <a:off x="571472" y="4357694"/>
            <a:ext cx="5500726" cy="369332"/>
          </a:xfrm>
          <a:prstGeom prst="rect">
            <a:avLst/>
          </a:prstGeom>
        </p:spPr>
        <p:txBody>
          <a:bodyPr wrap="square">
            <a:spAutoFit/>
          </a:bodyPr>
          <a:lstStyle/>
          <a:p>
            <a:pPr>
              <a:buFont typeface="Wingdings" pitchFamily="2" charset="2"/>
              <a:buChar char="Ø"/>
            </a:pPr>
            <a:r>
              <a:rPr lang="en-US" altLang="zh-CN" b="1" dirty="0" smtClean="0">
                <a:latin typeface="微软雅黑" pitchFamily="34" charset="-122"/>
                <a:ea typeface="微软雅黑" pitchFamily="34" charset="-122"/>
              </a:rPr>
              <a:t> STEP4</a:t>
            </a:r>
            <a:r>
              <a:rPr lang="zh-CN" altLang="en-US" b="1" dirty="0" smtClean="0">
                <a:latin typeface="微软雅黑" pitchFamily="34" charset="-122"/>
                <a:ea typeface="微软雅黑" pitchFamily="34" charset="-122"/>
              </a:rPr>
              <a:t>：坐标系统转换（地理坐标→平面坐标））</a:t>
            </a:r>
          </a:p>
        </p:txBody>
      </p:sp>
      <p:sp>
        <p:nvSpPr>
          <p:cNvPr id="15" name="矩形 14"/>
          <p:cNvSpPr/>
          <p:nvPr/>
        </p:nvSpPr>
        <p:spPr>
          <a:xfrm>
            <a:off x="573284" y="5500702"/>
            <a:ext cx="4998847" cy="369332"/>
          </a:xfrm>
          <a:prstGeom prst="rect">
            <a:avLst/>
          </a:prstGeom>
        </p:spPr>
        <p:txBody>
          <a:bodyPr wrap="square">
            <a:spAutoFit/>
          </a:bodyPr>
          <a:lstStyle/>
          <a:p>
            <a:pPr>
              <a:buFont typeface="Wingdings" pitchFamily="2" charset="2"/>
              <a:buChar char="Ø"/>
            </a:pPr>
            <a:r>
              <a:rPr lang="en-US" altLang="zh-CN" b="1" dirty="0" smtClean="0">
                <a:latin typeface="微软雅黑" pitchFamily="34" charset="-122"/>
                <a:ea typeface="微软雅黑" pitchFamily="34" charset="-122"/>
              </a:rPr>
              <a:t> STEP5</a:t>
            </a:r>
            <a:r>
              <a:rPr lang="zh-CN" altLang="en-US" b="1" dirty="0" smtClean="0">
                <a:latin typeface="微软雅黑" pitchFamily="34" charset="-122"/>
                <a:ea typeface="微软雅黑" pitchFamily="34" charset="-122"/>
              </a:rPr>
              <a:t>：空间分析、空间统计及可视化表达</a:t>
            </a:r>
          </a:p>
        </p:txBody>
      </p:sp>
      <p:pic>
        <p:nvPicPr>
          <p:cNvPr id="1028" name="Picture 4"/>
          <p:cNvPicPr>
            <a:picLocks noChangeAspect="1" noChangeArrowheads="1"/>
          </p:cNvPicPr>
          <p:nvPr/>
        </p:nvPicPr>
        <p:blipFill>
          <a:blip r:embed="rId4" cstate="print"/>
          <a:srcRect/>
          <a:stretch>
            <a:fillRect/>
          </a:stretch>
        </p:blipFill>
        <p:spPr bwMode="auto">
          <a:xfrm>
            <a:off x="5687013" y="3143248"/>
            <a:ext cx="714380" cy="7143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l="17747"/>
          <a:stretch>
            <a:fillRect/>
          </a:stretch>
        </p:blipFill>
        <p:spPr bwMode="auto">
          <a:xfrm>
            <a:off x="5715008" y="3951673"/>
            <a:ext cx="829261" cy="906087"/>
          </a:xfrm>
          <a:prstGeom prst="rect">
            <a:avLst/>
          </a:prstGeom>
          <a:noFill/>
          <a:ln w="9525">
            <a:noFill/>
            <a:miter lim="800000"/>
            <a:headEnd/>
            <a:tailEnd/>
          </a:ln>
          <a:effectLst/>
        </p:spPr>
      </p:pic>
      <p:sp>
        <p:nvSpPr>
          <p:cNvPr id="18" name="矩形 17"/>
          <p:cNvSpPr/>
          <p:nvPr/>
        </p:nvSpPr>
        <p:spPr>
          <a:xfrm>
            <a:off x="6489584" y="4398937"/>
            <a:ext cx="1620957" cy="338554"/>
          </a:xfrm>
          <a:prstGeom prst="rect">
            <a:avLst/>
          </a:prstGeom>
        </p:spPr>
        <p:txBody>
          <a:bodyPr wrap="none">
            <a:spAutoFit/>
          </a:bodyPr>
          <a:lstStyle/>
          <a:p>
            <a:r>
              <a:rPr lang="zh-CN" altLang="en-US" sz="1600" b="1" i="1" dirty="0" smtClean="0">
                <a:solidFill>
                  <a:srgbClr val="0070C0"/>
                </a:solidFill>
                <a:latin typeface="微软雅黑" pitchFamily="34" charset="-122"/>
                <a:ea typeface="微软雅黑" pitchFamily="34" charset="-122"/>
              </a:rPr>
              <a:t>万能坐标转换器</a:t>
            </a:r>
          </a:p>
        </p:txBody>
      </p:sp>
      <p:pic>
        <p:nvPicPr>
          <p:cNvPr id="1030" name="Picture 6"/>
          <p:cNvPicPr>
            <a:picLocks noChangeAspect="1" noChangeArrowheads="1"/>
          </p:cNvPicPr>
          <p:nvPr/>
        </p:nvPicPr>
        <p:blipFill>
          <a:blip r:embed="rId6" cstate="print"/>
          <a:srcRect/>
          <a:stretch>
            <a:fillRect/>
          </a:stretch>
        </p:blipFill>
        <p:spPr bwMode="auto">
          <a:xfrm>
            <a:off x="5678770" y="5857892"/>
            <a:ext cx="794061" cy="714380"/>
          </a:xfrm>
          <a:prstGeom prst="rect">
            <a:avLst/>
          </a:prstGeom>
          <a:noFill/>
          <a:ln w="9525">
            <a:noFill/>
            <a:miter lim="800000"/>
            <a:headEnd/>
            <a:tailEnd/>
          </a:ln>
          <a:effectLst/>
        </p:spPr>
      </p:pic>
      <p:sp>
        <p:nvSpPr>
          <p:cNvPr id="20" name="矩形 19"/>
          <p:cNvSpPr/>
          <p:nvPr/>
        </p:nvSpPr>
        <p:spPr>
          <a:xfrm>
            <a:off x="6489584" y="6233718"/>
            <a:ext cx="1988621" cy="338554"/>
          </a:xfrm>
          <a:prstGeom prst="rect">
            <a:avLst/>
          </a:prstGeom>
        </p:spPr>
        <p:txBody>
          <a:bodyPr wrap="none">
            <a:spAutoFit/>
          </a:bodyPr>
          <a:lstStyle/>
          <a:p>
            <a:r>
              <a:rPr lang="en-US" altLang="zh-CN" sz="1600" b="1" i="1" dirty="0" err="1" smtClean="0">
                <a:solidFill>
                  <a:srgbClr val="0070C0"/>
                </a:solidFill>
                <a:latin typeface="微软雅黑" pitchFamily="34" charset="-122"/>
                <a:ea typeface="微软雅黑" pitchFamily="34" charset="-122"/>
              </a:rPr>
              <a:t>ArcGIS</a:t>
            </a:r>
            <a:r>
              <a:rPr lang="en-US" altLang="zh-CN" sz="1600" b="1" i="1" dirty="0" smtClean="0">
                <a:solidFill>
                  <a:srgbClr val="0070C0"/>
                </a:solidFill>
                <a:latin typeface="微软雅黑" pitchFamily="34" charset="-122"/>
                <a:ea typeface="微软雅黑" pitchFamily="34" charset="-122"/>
              </a:rPr>
              <a:t> 10.x</a:t>
            </a:r>
            <a:r>
              <a:rPr lang="zh-CN" altLang="en-US" sz="1600" b="1" i="1" dirty="0" smtClean="0">
                <a:solidFill>
                  <a:srgbClr val="0070C0"/>
                </a:solidFill>
                <a:latin typeface="微软雅黑" pitchFamily="34" charset="-122"/>
                <a:ea typeface="微软雅黑" pitchFamily="34" charset="-122"/>
              </a:rPr>
              <a:t>软件包</a:t>
            </a:r>
          </a:p>
        </p:txBody>
      </p:sp>
      <p:pic>
        <p:nvPicPr>
          <p:cNvPr id="2" name="Picture 2"/>
          <p:cNvPicPr>
            <a:picLocks noChangeAspect="1" noChangeArrowheads="1"/>
          </p:cNvPicPr>
          <p:nvPr/>
        </p:nvPicPr>
        <p:blipFill>
          <a:blip r:embed="rId7" cstate="print"/>
          <a:srcRect/>
          <a:stretch>
            <a:fillRect/>
          </a:stretch>
        </p:blipFill>
        <p:spPr bwMode="auto">
          <a:xfrm>
            <a:off x="5618512" y="4816280"/>
            <a:ext cx="857256" cy="898736"/>
          </a:xfrm>
          <a:prstGeom prst="rect">
            <a:avLst/>
          </a:prstGeom>
          <a:noFill/>
          <a:ln w="9525">
            <a:noFill/>
            <a:miter lim="800000"/>
            <a:headEnd/>
            <a:tailEnd/>
          </a:ln>
          <a:effectLst/>
        </p:spPr>
      </p:pic>
      <p:sp>
        <p:nvSpPr>
          <p:cNvPr id="19" name="矩形 18"/>
          <p:cNvSpPr/>
          <p:nvPr/>
        </p:nvSpPr>
        <p:spPr>
          <a:xfrm>
            <a:off x="6500826" y="5304366"/>
            <a:ext cx="1672253" cy="338554"/>
          </a:xfrm>
          <a:prstGeom prst="rect">
            <a:avLst/>
          </a:prstGeom>
        </p:spPr>
        <p:txBody>
          <a:bodyPr wrap="none">
            <a:spAutoFit/>
          </a:bodyPr>
          <a:lstStyle/>
          <a:p>
            <a:r>
              <a:rPr lang="en-US" altLang="zh-CN" sz="1600" b="1" i="1" dirty="0" smtClean="0">
                <a:solidFill>
                  <a:srgbClr val="0070C0"/>
                </a:solidFill>
                <a:latin typeface="微软雅黑" pitchFamily="34" charset="-122"/>
                <a:ea typeface="微软雅黑" pitchFamily="34" charset="-122"/>
              </a:rPr>
              <a:t>IBM SPSS 19.0</a:t>
            </a:r>
            <a:endParaRPr lang="zh-CN" altLang="en-US" sz="1600" b="1" i="1" dirty="0" smtClean="0">
              <a:solidFill>
                <a:srgbClr val="0070C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348" y="2812317"/>
            <a:ext cx="7786742" cy="830997"/>
          </a:xfrm>
          <a:prstGeom prst="rect">
            <a:avLst/>
          </a:prstGeom>
        </p:spPr>
        <p:txBody>
          <a:bodyPr wrap="square">
            <a:spAutoFit/>
          </a:bodyPr>
          <a:lstStyle/>
          <a:p>
            <a:pPr algn="ctr"/>
            <a:r>
              <a:rPr lang="zh-CN" altLang="en-US" sz="2400" b="1" i="1" dirty="0" smtClean="0">
                <a:solidFill>
                  <a:srgbClr val="002060"/>
                </a:solidFill>
                <a:latin typeface="微软雅黑" pitchFamily="34" charset="-122"/>
                <a:ea typeface="微软雅黑" pitchFamily="34" charset="-122"/>
              </a:rPr>
              <a:t>案例应用：运用“大众点评网</a:t>
            </a:r>
            <a:r>
              <a:rPr lang="en-US" altLang="zh-CN" sz="2400" b="1" i="1" dirty="0" smtClean="0">
                <a:solidFill>
                  <a:srgbClr val="002060"/>
                </a:solidFill>
                <a:latin typeface="微软雅黑" pitchFamily="34" charset="-122"/>
                <a:ea typeface="微软雅黑" pitchFamily="34" charset="-122"/>
              </a:rPr>
              <a:t>(dianping.com)</a:t>
            </a:r>
            <a:r>
              <a:rPr lang="zh-CN" altLang="en-US" sz="2400" b="1" i="1" dirty="0" smtClean="0">
                <a:solidFill>
                  <a:srgbClr val="002060"/>
                </a:solidFill>
                <a:latin typeface="微软雅黑" pitchFamily="34" charset="-122"/>
                <a:ea typeface="微软雅黑" pitchFamily="34" charset="-122"/>
              </a:rPr>
              <a:t>”数据对西安市城市公共中心体系识别与优化调整的研究</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4786322"/>
            <a:ext cx="3500462" cy="1928826"/>
          </a:xfrm>
        </p:spPr>
        <p:txBody>
          <a:bodyPr>
            <a:normAutofit/>
          </a:bodyPr>
          <a:lstStyle/>
          <a:p>
            <a:pPr marL="0" indent="0" algn="just">
              <a:buNone/>
            </a:pPr>
            <a:r>
              <a:rPr lang="zh-CN" altLang="en-US" sz="1600" b="1" i="1" dirty="0" smtClean="0">
                <a:solidFill>
                  <a:srgbClr val="002060"/>
                </a:solidFill>
                <a:latin typeface="微软雅黑" pitchFamily="34" charset="-122"/>
                <a:ea typeface="微软雅黑" pitchFamily="34" charset="-122"/>
              </a:rPr>
              <a:t>随着城市公共中心空间的不断发展和完善，同一城市内部不同的公共中心（特别是次级公共中心）的内部功能构成也产生了明显不同的空间专业化特征。这种分异现象不仅是城市，也是城市公共中心产业体系自我选择自我优化的过程。</a:t>
            </a:r>
          </a:p>
        </p:txBody>
      </p:sp>
      <p:pic>
        <p:nvPicPr>
          <p:cNvPr id="4" name="图片 3" descr="DSC01480.JPG"/>
          <p:cNvPicPr>
            <a:picLocks noChangeAspect="1"/>
          </p:cNvPicPr>
          <p:nvPr/>
        </p:nvPicPr>
        <p:blipFill>
          <a:blip r:embed="rId2" cstate="print">
            <a:lum bright="20000" contrast="10000"/>
          </a:blip>
          <a:srcRect l="33492" t="16666" r="16198" b="14583"/>
          <a:stretch>
            <a:fillRect/>
          </a:stretch>
        </p:blipFill>
        <p:spPr>
          <a:xfrm>
            <a:off x="4286248" y="285728"/>
            <a:ext cx="4572032" cy="6286544"/>
          </a:xfrm>
          <a:prstGeom prst="rect">
            <a:avLst/>
          </a:prstGeom>
        </p:spPr>
      </p:pic>
      <p:sp>
        <p:nvSpPr>
          <p:cNvPr id="5" name="矩形 4"/>
          <p:cNvSpPr/>
          <p:nvPr/>
        </p:nvSpPr>
        <p:spPr>
          <a:xfrm>
            <a:off x="357158" y="457122"/>
            <a:ext cx="8429684"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西安市城市总体规划确定的</a:t>
            </a:r>
            <a:r>
              <a:rPr lang="en-US" altLang="zh-CN" sz="2400" b="1" dirty="0" smtClean="0">
                <a:solidFill>
                  <a:srgbClr val="FF0000"/>
                </a:solidFill>
                <a:latin typeface="微软雅黑" pitchFamily="34" charset="-122"/>
                <a:ea typeface="微软雅黑" pitchFamily="34" charset="-122"/>
              </a:rPr>
              <a:t>18</a:t>
            </a:r>
            <a:r>
              <a:rPr lang="zh-CN" altLang="en-US" sz="2400" b="1" dirty="0" smtClean="0">
                <a:solidFill>
                  <a:srgbClr val="FF0000"/>
                </a:solidFill>
                <a:latin typeface="微软雅黑" pitchFamily="34" charset="-122"/>
                <a:ea typeface="微软雅黑" pitchFamily="34" charset="-122"/>
              </a:rPr>
              <a:t>个公共中心（商业中心）</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5832" t="11029" r="17289" b="4596"/>
          <a:stretch>
            <a:fillRect/>
          </a:stretch>
        </p:blipFill>
        <p:spPr bwMode="auto">
          <a:xfrm>
            <a:off x="0" y="142852"/>
            <a:ext cx="9144000" cy="6500834"/>
          </a:xfrm>
          <a:prstGeom prst="rect">
            <a:avLst/>
          </a:prstGeom>
          <a:noFill/>
          <a:ln w="9525">
            <a:noFill/>
            <a:miter lim="800000"/>
            <a:headEnd/>
            <a:tailEnd/>
          </a:ln>
          <a:effectLst/>
        </p:spPr>
      </p:pic>
      <p:sp>
        <p:nvSpPr>
          <p:cNvPr id="5" name="矩形 4"/>
          <p:cNvSpPr/>
          <p:nvPr/>
        </p:nvSpPr>
        <p:spPr>
          <a:xfrm>
            <a:off x="142844" y="5000636"/>
            <a:ext cx="8858312" cy="1754326"/>
          </a:xfrm>
          <a:prstGeom prst="rect">
            <a:avLst/>
          </a:prstGeom>
          <a:solidFill>
            <a:srgbClr val="F79646">
              <a:alpha val="60000"/>
            </a:srgbClr>
          </a:solidFill>
        </p:spPr>
        <p:txBody>
          <a:bodyPr wrap="square">
            <a:spAutoFit/>
          </a:bodyPr>
          <a:lstStyle/>
          <a:p>
            <a:pPr algn="just"/>
            <a:r>
              <a:rPr lang="zh-CN" altLang="en-US" b="1" dirty="0" smtClean="0">
                <a:latin typeface="微软雅黑" pitchFamily="34" charset="-122"/>
                <a:ea typeface="微软雅黑" pitchFamily="34" charset="-122"/>
              </a:rPr>
              <a:t>大众点评网（</a:t>
            </a:r>
            <a:r>
              <a:rPr lang="en-US" altLang="zh-CN" b="1" dirty="0" smtClean="0">
                <a:latin typeface="微软雅黑" pitchFamily="34" charset="-122"/>
                <a:ea typeface="微软雅黑" pitchFamily="34" charset="-122"/>
              </a:rPr>
              <a:t>www.dianping.com</a:t>
            </a:r>
            <a:r>
              <a:rPr lang="zh-CN" altLang="en-US" b="1" dirty="0" smtClean="0">
                <a:latin typeface="微软雅黑" pitchFamily="34" charset="-122"/>
                <a:ea typeface="微软雅黑" pitchFamily="34" charset="-122"/>
              </a:rPr>
              <a:t>，始于</a:t>
            </a:r>
            <a:r>
              <a:rPr lang="en-US" altLang="zh-CN" b="1" dirty="0" smtClean="0">
                <a:latin typeface="微软雅黑" pitchFamily="34" charset="-122"/>
                <a:ea typeface="微软雅黑" pitchFamily="34" charset="-122"/>
              </a:rPr>
              <a:t>2003</a:t>
            </a:r>
            <a:r>
              <a:rPr lang="zh-CN" altLang="en-US" b="1" dirty="0" smtClean="0">
                <a:latin typeface="微软雅黑" pitchFamily="34" charset="-122"/>
                <a:ea typeface="微软雅黑" pitchFamily="34" charset="-122"/>
              </a:rPr>
              <a:t>年</a:t>
            </a:r>
            <a:r>
              <a:rPr lang="en-US" altLang="zh-CN"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月）是我国最早建立的第三方点评平台，注册会员可以通过网站自由发表对餐馆的评论和消费心得，通过一定的信息聚合和组织以后，为潜在的消费者提供客观准确的点评信息。网站包括美食、休闲娱乐、购物等诸多领域的生活服务信息，可以在一定程度上借助其海量点评信息对城市相关服务业的空间分布、密度、热度等进行分析，从而对规划决策提供一定的数据基础支撑。</a:t>
            </a:r>
            <a:endParaRPr lang="zh-CN" altLang="en-US"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2606</Words>
  <Application>Microsoft Office PowerPoint</Application>
  <PresentationFormat>全屏显示(4:3)</PresentationFormat>
  <Paragraphs>355</Paragraphs>
  <Slides>50</Slides>
  <Notes>0</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Office 主题</vt:lpstr>
      <vt:lpstr>城市规划与研究中的开放数据（大数据）获取方法及应用分析技术</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城市空间分析与规划中开放数据（大数据）抓取技术</dc:title>
  <dc:creator>ThinkPad</dc:creator>
  <cp:lastModifiedBy>ThinkPad</cp:lastModifiedBy>
  <cp:revision>211</cp:revision>
  <dcterms:created xsi:type="dcterms:W3CDTF">2015-08-05T01:36:20Z</dcterms:created>
  <dcterms:modified xsi:type="dcterms:W3CDTF">2015-11-12T03:26:44Z</dcterms:modified>
</cp:coreProperties>
</file>