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258" r:id="rId4"/>
    <p:sldId id="260" r:id="rId5"/>
    <p:sldId id="289" r:id="rId6"/>
    <p:sldId id="264" r:id="rId7"/>
    <p:sldId id="265" r:id="rId8"/>
    <p:sldId id="301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28" r:id="rId36"/>
    <p:sldId id="329" r:id="rId37"/>
    <p:sldId id="330" r:id="rId38"/>
    <p:sldId id="331" r:id="rId39"/>
    <p:sldId id="332" r:id="rId40"/>
    <p:sldId id="333" r:id="rId41"/>
    <p:sldId id="334" r:id="rId42"/>
    <p:sldId id="335" r:id="rId43"/>
    <p:sldId id="336" r:id="rId44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68" autoAdjust="0"/>
    <p:restoredTop sz="94660"/>
  </p:normalViewPr>
  <p:slideViewPr>
    <p:cSldViewPr showGuides="1">
      <p:cViewPr varScale="1">
        <p:scale>
          <a:sx n="124" d="100"/>
          <a:sy n="124" d="100"/>
        </p:scale>
        <p:origin x="200" y="2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2018/3/25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2018/3/25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199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7365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0057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4477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127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982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7345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2018/3/25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2018/3/25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2018/3/25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2018/3/25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2018/3/25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2018/3/25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2018/3/25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2018/3/25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2018/3/25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2018/3/25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2018/3/25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eibo.com/u/2607195824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eibo.com/u/2607195824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guido-van-rossum-4a0756" TargetMode="External"/><Relationship Id="rId4" Type="http://schemas.openxmlformats.org/officeDocument/2006/relationships/hyperlink" Target="http://baike.baidu.com/link?url=zNfOn9WnbcSW0zrsm3dSBmhl1jiqQyuq9qb4DavPZUP4sgVUjNYP4XoTxZwqgcbCwY3LTpyXtOpWNioWp7eNrK" TargetMode="Externa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python.org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eibo.com/u/2607195824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thon.org/ftp/python/3.5.2/python-3.5.2-amd64.exe" TargetMode="External"/><Relationship Id="rId4" Type="http://schemas.openxmlformats.org/officeDocument/2006/relationships/hyperlink" Target="http://www.maiziedu.com/article/9946/" TargetMode="External"/><Relationship Id="rId5" Type="http://schemas.openxmlformats.org/officeDocument/2006/relationships/hyperlink" Target="https://www.continuum.io/downloads" TargetMode="External"/><Relationship Id="rId6" Type="http://schemas.openxmlformats.org/officeDocument/2006/relationships/hyperlink" Target="http://my.oschina.net/lionets/blog/267469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python.org/ftp/python/2.7.12/python-2.7.12.amd64.msi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upport.apple.com/zh-cn/HT204012" TargetMode="External"/><Relationship Id="rId3" Type="http://schemas.openxmlformats.org/officeDocument/2006/relationships/hyperlink" Target="http://www.cnblogs.com/davad/p/4898308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 anchor="ctr" anchorCtr="0"/>
          <a:lstStyle/>
          <a:p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Python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从入门到精通</a:t>
            </a:r>
            <a:br>
              <a:rPr lang="zh-CN" altLang="en-US">
                <a:latin typeface="微软雅黑" panose="020B0503020204020204" charset="-122"/>
                <a:ea typeface="微软雅黑" panose="020B0503020204020204" charset="-122"/>
              </a:rPr>
            </a:br>
            <a:r>
              <a:rPr lang="zh-CN" altLang="en-US" sz="4800">
                <a:latin typeface="微软雅黑" panose="020B0503020204020204" charset="-122"/>
                <a:ea typeface="微软雅黑" panose="020B0503020204020204" charset="-122"/>
              </a:rPr>
              <a:t>第 </a:t>
            </a:r>
            <a:r>
              <a:rPr lang="en-US" altLang="zh-CN" sz="4800">
                <a:latin typeface="微软雅黑" panose="020B0503020204020204" charset="-122"/>
                <a:ea typeface="微软雅黑" panose="020B0503020204020204" charset="-122"/>
              </a:rPr>
              <a:t>1 </a:t>
            </a:r>
            <a:r>
              <a:rPr lang="zh-CN" altLang="en-US" sz="4800">
                <a:latin typeface="微软雅黑" panose="020B0503020204020204" charset="-122"/>
                <a:ea typeface="微软雅黑" panose="020B0503020204020204" charset="-122"/>
              </a:rPr>
              <a:t>课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anchor="ctr" anchorCtr="0">
            <a:normAutofit/>
          </a:bodyPr>
          <a:lstStyle/>
          <a:p>
            <a:pPr algn="l"/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				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讲师：林应</a:t>
            </a:r>
          </a:p>
          <a:p>
            <a:pPr algn="l"/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				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微博：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hlinkClick r:id="rId2"/>
              </a:rPr>
              <a:t>http://weibo.com/u/2607195824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				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最后更新：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2016/10/06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如何学好编程 </a:t>
            </a:r>
            <a:r>
              <a:rPr lang="en-US" altLang="zh-CN" sz="3600">
                <a:latin typeface="微软雅黑" panose="020B0503020204020204" charset="-122"/>
                <a:ea typeface="微软雅黑" panose="020B0503020204020204" charset="-122"/>
              </a:rPr>
              <a:t>- </a:t>
            </a:r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基础部分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基本语法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基本数据类型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对象的定义和声明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循环和判断：for, foreach, if, while, do...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逻辑运算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位运算</a:t>
            </a:r>
          </a:p>
          <a:p>
            <a:pPr lvl="1">
              <a:lnSpc>
                <a:spcPct val="150000"/>
              </a:lnSpc>
            </a:pP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  <a:p>
            <a:pPr lvl="1">
              <a:lnSpc>
                <a:spcPct val="150000"/>
              </a:lnSpc>
            </a:pP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如何学好编程 </a:t>
            </a:r>
            <a:r>
              <a:rPr lang="en-US" altLang="zh-CN" sz="3600">
                <a:latin typeface="微软雅黑" panose="020B0503020204020204" charset="-122"/>
                <a:ea typeface="微软雅黑" panose="020B0503020204020204" charset="-122"/>
              </a:rPr>
              <a:t>- </a:t>
            </a:r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基础部分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数据结构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数组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字符串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系统标准库自带的类型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如何实现常用数据结构：链表、堆栈、二叉树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...</a:t>
            </a:r>
            <a:endParaRPr lang="zh-CN" altLang="en-US" sz="2200">
              <a:latin typeface="微软雅黑" panose="020B0503020204020204" charset="-122"/>
              <a:ea typeface="微软雅黑" panose="020B0503020204020204" charset="-122"/>
            </a:endParaRPr>
          </a:p>
          <a:p>
            <a:pPr lvl="1">
              <a:lnSpc>
                <a:spcPct val="150000"/>
              </a:lnSpc>
            </a:pP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  <a:p>
            <a:pPr lvl="1">
              <a:lnSpc>
                <a:spcPct val="150000"/>
              </a:lnSpc>
            </a:pP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如何学好编程 </a:t>
            </a:r>
            <a:r>
              <a:rPr lang="en-US" altLang="zh-CN" sz="3600">
                <a:latin typeface="微软雅黑" panose="020B0503020204020204" charset="-122"/>
                <a:ea typeface="微软雅黑" panose="020B0503020204020204" charset="-122"/>
              </a:rPr>
              <a:t>- </a:t>
            </a:r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基础部分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输入输出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标准输出输出：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print, echo, input...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文件读写：文本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二进制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格式化字符串</a:t>
            </a:r>
          </a:p>
          <a:p>
            <a:pPr lvl="1">
              <a:lnSpc>
                <a:spcPct val="150000"/>
              </a:lnSpc>
            </a:pP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如何学好编程 </a:t>
            </a:r>
            <a:r>
              <a:rPr lang="en-US" altLang="zh-CN" sz="3600">
                <a:latin typeface="微软雅黑" panose="020B0503020204020204" charset="-122"/>
                <a:ea typeface="微软雅黑" panose="020B0503020204020204" charset="-122"/>
              </a:rPr>
              <a:t>- </a:t>
            </a:r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基础部分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异常</a:t>
            </a:r>
          </a:p>
          <a:p>
            <a:pPr lvl="1">
              <a:lnSpc>
                <a:spcPct val="15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抛出和捕获异常：try/catch, try/except...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异常和错误的区别以及应用场合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如何学好编程 </a:t>
            </a:r>
            <a:r>
              <a:rPr lang="en-US" altLang="zh-CN" sz="3600">
                <a:latin typeface="微软雅黑" panose="020B0503020204020204" charset="-122"/>
                <a:ea typeface="微软雅黑" panose="020B0503020204020204" charset="-122"/>
              </a:rPr>
              <a:t>- </a:t>
            </a:r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提高部分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常用算法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分治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贪心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动态规划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如何学好编程 </a:t>
            </a:r>
            <a:r>
              <a:rPr lang="en-US" altLang="zh-CN" sz="3600">
                <a:latin typeface="微软雅黑" panose="020B0503020204020204" charset="-122"/>
                <a:ea typeface="微软雅黑" panose="020B0503020204020204" charset="-122"/>
              </a:rPr>
              <a:t>- </a:t>
            </a:r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提高部分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数据库访问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建立连接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执行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SQL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查询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读取查询记录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如何学好编程 </a:t>
            </a:r>
            <a:r>
              <a:rPr lang="en-US" altLang="zh-CN" sz="3600">
                <a:latin typeface="微软雅黑" panose="020B0503020204020204" charset="-122"/>
                <a:ea typeface="微软雅黑" panose="020B0503020204020204" charset="-122"/>
              </a:rPr>
              <a:t>- </a:t>
            </a:r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提高部分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面向对象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继承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多态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静态变量与方法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如何学好编程 </a:t>
            </a:r>
            <a:r>
              <a:rPr lang="en-US" altLang="zh-CN" sz="3600">
                <a:latin typeface="微软雅黑" panose="020B0503020204020204" charset="-122"/>
                <a:ea typeface="微软雅黑" panose="020B0503020204020204" charset="-122"/>
              </a:rPr>
              <a:t>- </a:t>
            </a:r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提高部分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其它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多线程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进程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匿名函数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语言相关特定知识</a:t>
            </a:r>
          </a:p>
          <a:p>
            <a:pPr lvl="2">
              <a:lnSpc>
                <a:spcPct val="150000"/>
              </a:lnSpc>
            </a:pPr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Java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的反射</a:t>
            </a:r>
          </a:p>
          <a:p>
            <a:pPr lvl="2">
              <a:lnSpc>
                <a:spcPct val="150000"/>
              </a:lnSpc>
            </a:pPr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C++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的模板</a:t>
            </a:r>
          </a:p>
          <a:p>
            <a:pPr lvl="2">
              <a:lnSpc>
                <a:spcPct val="150000"/>
              </a:lnSpc>
            </a:pPr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Python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的协程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...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常用关键字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常量</a:t>
            </a: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True</a:t>
            </a: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False</a:t>
            </a: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None</a:t>
            </a:r>
          </a:p>
          <a:p>
            <a:pPr lvl="0">
              <a:lnSpc>
                <a:spcPct val="10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对象和容器</a:t>
            </a: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class</a:t>
            </a:r>
            <a:endParaRPr lang="en-US" altLang="zh-CN" sz="2200">
              <a:latin typeface="微软雅黑" panose="020B0503020204020204" charset="-122"/>
              <a:ea typeface="微软雅黑" panose="020B0503020204020204" charset="-122"/>
            </a:endParaRP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import</a:t>
            </a:r>
            <a:endParaRPr lang="en-US" altLang="zh-CN" sz="2200">
              <a:latin typeface="微软雅黑" panose="020B0503020204020204" charset="-122"/>
              <a:ea typeface="微软雅黑" panose="020B0503020204020204" charset="-122"/>
            </a:endParaRP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from</a:t>
            </a:r>
            <a:endParaRPr lang="en-US" altLang="zh-CN" sz="2200">
              <a:latin typeface="微软雅黑" panose="020B0503020204020204" charset="-122"/>
              <a:ea typeface="微软雅黑" panose="020B0503020204020204" charset="-122"/>
            </a:endParaRP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del</a:t>
            </a:r>
            <a:endParaRPr lang="en-US" altLang="zh-CN" sz="22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常用关键字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判断</a:t>
            </a:r>
            <a:endParaRPr lang="en-US" altLang="zh-CN" sz="2600">
              <a:latin typeface="微软雅黑" panose="020B0503020204020204" charset="-122"/>
              <a:ea typeface="微软雅黑" panose="020B0503020204020204" charset="-122"/>
            </a:endParaRPr>
          </a:p>
          <a:p>
            <a:pPr lvl="1">
              <a:lnSpc>
                <a:spcPct val="100000"/>
              </a:lnSpc>
            </a:pPr>
            <a:r>
              <a:rPr lang="en-US" sz="2200">
                <a:latin typeface="微软雅黑" panose="020B0503020204020204" charset="-122"/>
                <a:ea typeface="微软雅黑" panose="020B0503020204020204" charset="-122"/>
              </a:rPr>
              <a:t>if</a:t>
            </a:r>
          </a:p>
          <a:p>
            <a:pPr lvl="1">
              <a:lnSpc>
                <a:spcPct val="100000"/>
              </a:lnSpc>
            </a:pPr>
            <a:r>
              <a:rPr lang="en-US" sz="2200">
                <a:latin typeface="微软雅黑" panose="020B0503020204020204" charset="-122"/>
                <a:ea typeface="微软雅黑" panose="020B0503020204020204" charset="-122"/>
              </a:rPr>
              <a:t>elif</a:t>
            </a:r>
          </a:p>
          <a:p>
            <a:pPr lvl="1">
              <a:lnSpc>
                <a:spcPct val="100000"/>
              </a:lnSpc>
            </a:pPr>
            <a:r>
              <a:rPr lang="en-US" sz="2200">
                <a:latin typeface="微软雅黑" panose="020B0503020204020204" charset="-122"/>
                <a:ea typeface="微软雅黑" panose="020B0503020204020204" charset="-122"/>
              </a:rPr>
              <a:t>else</a:t>
            </a:r>
          </a:p>
          <a:p>
            <a:pPr lvl="1">
              <a:lnSpc>
                <a:spcPct val="100000"/>
              </a:lnSpc>
            </a:pPr>
            <a:r>
              <a:rPr lang="en-US" sz="2200">
                <a:latin typeface="微软雅黑" panose="020B0503020204020204" charset="-122"/>
                <a:ea typeface="微软雅黑" panose="020B0503020204020204" charset="-122"/>
              </a:rPr>
              <a:t>is</a:t>
            </a:r>
          </a:p>
          <a:p>
            <a:pPr lvl="1">
              <a:lnSpc>
                <a:spcPct val="100000"/>
              </a:lnSpc>
            </a:pPr>
            <a:r>
              <a:rPr lang="en-US" sz="2200">
                <a:latin typeface="微软雅黑" panose="020B0503020204020204" charset="-122"/>
                <a:ea typeface="微软雅黑" panose="020B0503020204020204" charset="-122"/>
              </a:rPr>
              <a:t>in</a:t>
            </a:r>
          </a:p>
          <a:p>
            <a:pPr lvl="1">
              <a:lnSpc>
                <a:spcPct val="100000"/>
              </a:lnSpc>
            </a:pPr>
            <a:r>
              <a:rPr lang="en-US" sz="2200">
                <a:latin typeface="微软雅黑" panose="020B0503020204020204" charset="-122"/>
                <a:ea typeface="微软雅黑" panose="020B0503020204020204" charset="-122"/>
              </a:rPr>
              <a:t>assert</a:t>
            </a:r>
          </a:p>
          <a:p>
            <a:pPr lvl="0">
              <a:lnSpc>
                <a:spcPct val="10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循环</a:t>
            </a: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for</a:t>
            </a:r>
            <a:endParaRPr lang="en-US" altLang="zh-CN" sz="2200">
              <a:latin typeface="微软雅黑" panose="020B0503020204020204" charset="-122"/>
              <a:ea typeface="微软雅黑" panose="020B0503020204020204" charset="-122"/>
            </a:endParaRP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while</a:t>
            </a:r>
            <a:endParaRPr lang="en-US" altLang="zh-CN" sz="2200">
              <a:latin typeface="微软雅黑" panose="020B0503020204020204" charset="-122"/>
              <a:ea typeface="微软雅黑" panose="020B0503020204020204" charset="-122"/>
            </a:endParaRP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continue</a:t>
            </a:r>
            <a:endParaRPr lang="en-US" altLang="zh-CN" sz="2200">
              <a:latin typeface="微软雅黑" panose="020B0503020204020204" charset="-122"/>
              <a:ea typeface="微软雅黑" panose="020B0503020204020204" charset="-122"/>
            </a:endParaRP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break</a:t>
            </a:r>
            <a:endParaRPr lang="en-US" altLang="zh-CN" sz="2200">
              <a:latin typeface="微软雅黑" panose="020B0503020204020204" charset="-122"/>
              <a:ea typeface="微软雅黑" panose="020B0503020204020204" charset="-122"/>
            </a:endParaRP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pass</a:t>
            </a:r>
            <a:endParaRPr lang="en-US" altLang="zh-CN" sz="22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大纲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>
                <a:latin typeface="微软雅黑" panose="020B0503020204020204" charset="-122"/>
                <a:ea typeface="微软雅黑" panose="020B0503020204020204" charset="-122"/>
              </a:rPr>
              <a:t>Python</a:t>
            </a: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简介</a:t>
            </a:r>
          </a:p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为什么选择</a:t>
            </a:r>
            <a:r>
              <a:rPr lang="en-US" altLang="zh-CN" sz="2600">
                <a:latin typeface="微软雅黑" panose="020B0503020204020204" charset="-122"/>
                <a:ea typeface="微软雅黑" panose="020B0503020204020204" charset="-122"/>
              </a:rPr>
              <a:t>Python</a:t>
            </a:r>
          </a:p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环境搭建</a:t>
            </a:r>
          </a:p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如何学好编程</a:t>
            </a:r>
          </a:p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常用关键字</a:t>
            </a:r>
          </a:p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基本运算符</a:t>
            </a:r>
          </a:p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基本语法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常用关键字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异常</a:t>
            </a:r>
          </a:p>
          <a:p>
            <a:pPr lvl="1">
              <a:lnSpc>
                <a:spcPct val="100000"/>
              </a:lnSpc>
            </a:pPr>
            <a:r>
              <a:rPr lang="en-US" sz="2200">
                <a:latin typeface="微软雅黑" panose="020B0503020204020204" charset="-122"/>
                <a:ea typeface="微软雅黑" panose="020B0503020204020204" charset="-122"/>
              </a:rPr>
              <a:t>raise</a:t>
            </a:r>
          </a:p>
          <a:p>
            <a:pPr lvl="1">
              <a:lnSpc>
                <a:spcPct val="100000"/>
              </a:lnSpc>
            </a:pPr>
            <a:r>
              <a:rPr lang="en-US" sz="2200">
                <a:latin typeface="微软雅黑" panose="020B0503020204020204" charset="-122"/>
                <a:ea typeface="微软雅黑" panose="020B0503020204020204" charset="-122"/>
              </a:rPr>
              <a:t>try</a:t>
            </a:r>
          </a:p>
          <a:p>
            <a:pPr lvl="1">
              <a:lnSpc>
                <a:spcPct val="100000"/>
              </a:lnSpc>
            </a:pPr>
            <a:r>
              <a:rPr lang="en-US" sz="2200">
                <a:latin typeface="微软雅黑" panose="020B0503020204020204" charset="-122"/>
                <a:ea typeface="微软雅黑" panose="020B0503020204020204" charset="-122"/>
              </a:rPr>
              <a:t>except</a:t>
            </a:r>
          </a:p>
          <a:p>
            <a:pPr lvl="1">
              <a:lnSpc>
                <a:spcPct val="100000"/>
              </a:lnSpc>
            </a:pPr>
            <a:r>
              <a:rPr lang="en-US" sz="2200">
                <a:latin typeface="微软雅黑" panose="020B0503020204020204" charset="-122"/>
                <a:ea typeface="微软雅黑" panose="020B0503020204020204" charset="-122"/>
              </a:rPr>
              <a:t>finally</a:t>
            </a:r>
          </a:p>
          <a:p>
            <a:pPr lvl="1">
              <a:lnSpc>
                <a:spcPct val="100000"/>
              </a:lnSpc>
            </a:pPr>
            <a:r>
              <a:rPr lang="en-US" sz="2200">
                <a:latin typeface="微软雅黑" panose="020B0503020204020204" charset="-122"/>
                <a:ea typeface="微软雅黑" panose="020B0503020204020204" charset="-122"/>
              </a:rPr>
              <a:t>as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常用运算符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算术运算</a:t>
            </a: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+-*/</a:t>
            </a: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%</a:t>
            </a: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**</a:t>
            </a: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//</a:t>
            </a:r>
          </a:p>
          <a:p>
            <a:pPr lvl="0">
              <a:lnSpc>
                <a:spcPct val="100000"/>
              </a:lnSpc>
            </a:pPr>
            <a:r>
              <a:rPr lang="zh-CN" altLang="en-US" sz="2595">
                <a:latin typeface="微软雅黑" panose="020B0503020204020204" charset="-122"/>
                <a:ea typeface="微软雅黑" panose="020B0503020204020204" charset="-122"/>
              </a:rPr>
              <a:t>比较运算</a:t>
            </a: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&gt;, &gt;=</a:t>
            </a: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&lt;, &lt;=</a:t>
            </a: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==</a:t>
            </a: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!=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常用运算符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逻辑运算</a:t>
            </a: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and</a:t>
            </a: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or</a:t>
            </a: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not</a:t>
            </a:r>
          </a:p>
          <a:p>
            <a:pPr lvl="0">
              <a:lnSpc>
                <a:spcPct val="100000"/>
              </a:lnSpc>
            </a:pPr>
            <a:r>
              <a:rPr lang="zh-CN" altLang="en-US" sz="2595">
                <a:latin typeface="微软雅黑" panose="020B0503020204020204" charset="-122"/>
                <a:ea typeface="微软雅黑" panose="020B0503020204020204" charset="-122"/>
              </a:rPr>
              <a:t>位运算</a:t>
            </a: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&gt;&gt;</a:t>
            </a:r>
            <a:endParaRPr lang="zh-CN" altLang="en-US" sz="2200">
              <a:latin typeface="微软雅黑" panose="020B0503020204020204" charset="-122"/>
              <a:ea typeface="微软雅黑" panose="020B0503020204020204" charset="-122"/>
            </a:endParaRP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&lt;&lt;</a:t>
            </a:r>
            <a:endParaRPr lang="zh-CN" altLang="en-US" sz="2200">
              <a:latin typeface="微软雅黑" panose="020B0503020204020204" charset="-122"/>
              <a:ea typeface="微软雅黑" panose="020B0503020204020204" charset="-122"/>
            </a:endParaRP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&amp;</a:t>
            </a: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|</a:t>
            </a: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^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基本语法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缩进</a:t>
            </a:r>
          </a:p>
          <a:p>
            <a:pPr>
              <a:lnSpc>
                <a:spcPct val="10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注释</a:t>
            </a:r>
          </a:p>
          <a:p>
            <a:pPr>
              <a:lnSpc>
                <a:spcPct val="10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多行代码表示</a:t>
            </a:r>
          </a:p>
          <a:p>
            <a:pPr>
              <a:lnSpc>
                <a:spcPct val="10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中文支持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 anchor="ctr" anchorCtr="0"/>
          <a:lstStyle/>
          <a:p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Python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从入门到精通</a:t>
            </a:r>
            <a:br>
              <a:rPr lang="zh-CN" altLang="en-US">
                <a:latin typeface="微软雅黑" panose="020B0503020204020204" charset="-122"/>
                <a:ea typeface="微软雅黑" panose="020B0503020204020204" charset="-122"/>
              </a:rPr>
            </a:br>
            <a:r>
              <a:rPr lang="zh-CN" altLang="en-US" sz="4800">
                <a:latin typeface="微软雅黑" panose="020B0503020204020204" charset="-122"/>
                <a:ea typeface="微软雅黑" panose="020B0503020204020204" charset="-122"/>
              </a:rPr>
              <a:t>第 </a:t>
            </a:r>
            <a:r>
              <a:rPr lang="en-US" altLang="zh-CN" sz="4800">
                <a:latin typeface="微软雅黑" panose="020B0503020204020204" charset="-122"/>
                <a:ea typeface="微软雅黑" panose="020B0503020204020204" charset="-122"/>
              </a:rPr>
              <a:t>2 </a:t>
            </a:r>
            <a:r>
              <a:rPr lang="zh-CN" altLang="en-US" sz="4800">
                <a:latin typeface="微软雅黑" panose="020B0503020204020204" charset="-122"/>
                <a:ea typeface="微软雅黑" panose="020B0503020204020204" charset="-122"/>
              </a:rPr>
              <a:t>课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anchor="ctr" anchorCtr="0">
            <a:normAutofit/>
          </a:bodyPr>
          <a:lstStyle/>
          <a:p>
            <a:pPr algn="l"/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				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讲师：林应</a:t>
            </a:r>
          </a:p>
          <a:p>
            <a:pPr algn="l"/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				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微博：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hlinkClick r:id="rId2"/>
              </a:rPr>
              <a:t>http://weibo.com/u/2607195824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				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最后更新：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2016/10/06</a:t>
            </a:r>
          </a:p>
        </p:txBody>
      </p:sp>
    </p:spTree>
    <p:extLst>
      <p:ext uri="{BB962C8B-B14F-4D97-AF65-F5344CB8AC3E}">
        <p14:creationId xmlns:p14="http://schemas.microsoft.com/office/powerpoint/2010/main" val="15470180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大纲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变量和类型</a:t>
            </a:r>
          </a:p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常见字符串处理</a:t>
            </a:r>
          </a:p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条件判断</a:t>
            </a:r>
          </a:p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循环控制</a:t>
            </a:r>
          </a:p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函数</a:t>
            </a:r>
          </a:p>
        </p:txBody>
      </p:sp>
    </p:spTree>
    <p:extLst>
      <p:ext uri="{BB962C8B-B14F-4D97-AF65-F5344CB8AC3E}">
        <p14:creationId xmlns:p14="http://schemas.microsoft.com/office/powerpoint/2010/main" val="11479193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变量和类型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基本变量类型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整数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浮点数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字符串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布尔值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空值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函数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模块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类型</a:t>
            </a:r>
            <a:r>
              <a:rPr lang="en-US" altLang="zh-CN" sz="2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*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自定义类型</a:t>
            </a:r>
          </a:p>
        </p:txBody>
      </p:sp>
    </p:spTree>
    <p:extLst>
      <p:ext uri="{BB962C8B-B14F-4D97-AF65-F5344CB8AC3E}">
        <p14:creationId xmlns:p14="http://schemas.microsoft.com/office/powerpoint/2010/main" val="874139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变量和类型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变量定义</a:t>
            </a: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变量存储在内存中的值。这就意味着在创建变量时会在内存中开辟一个空间。</a:t>
            </a: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基于变量的数据类型，解释器会分配指定内存，并决定什么数据可以被存储在内存中。</a:t>
            </a: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变量可以指定不同的数据类型，这些变量可以存储整数，小数或字符。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zh-CN" altLang="en-US" sz="2200" b="1">
                <a:latin typeface="微软雅黑" panose="020B0503020204020204" charset="-122"/>
                <a:ea typeface="微软雅黑" panose="020B0503020204020204" charset="-122"/>
              </a:rPr>
              <a:t>弱类型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）</a:t>
            </a:r>
          </a:p>
          <a:p>
            <a:pPr lvl="0">
              <a:lnSpc>
                <a:spcPct val="10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变量赋值</a:t>
            </a:r>
          </a:p>
          <a:p>
            <a:pPr lvl="1">
              <a:lnSpc>
                <a:spcPct val="100000"/>
              </a:lnSpc>
            </a:pPr>
            <a:r>
              <a:rPr sz="2195">
                <a:latin typeface="微软雅黑" panose="020B0503020204020204" charset="-122"/>
                <a:ea typeface="微软雅黑" panose="020B0503020204020204" charset="-122"/>
              </a:rPr>
              <a:t>每个变量在使用前都必须赋值，变量赋值以后该变量才会被创建。</a:t>
            </a:r>
            <a:r>
              <a:rPr lang="zh-CN" sz="2195"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zh-CN" sz="2195" b="1">
                <a:latin typeface="微软雅黑" panose="020B0503020204020204" charset="-122"/>
                <a:ea typeface="微软雅黑" panose="020B0503020204020204" charset="-122"/>
              </a:rPr>
              <a:t>重要！！！</a:t>
            </a:r>
            <a:r>
              <a:rPr lang="zh-CN" sz="2195">
                <a:latin typeface="微软雅黑" panose="020B0503020204020204" charset="-122"/>
                <a:ea typeface="微软雅黑" panose="020B0503020204020204" charset="-122"/>
              </a:rPr>
              <a:t>）</a:t>
            </a:r>
          </a:p>
          <a:p>
            <a:pPr lvl="1">
              <a:lnSpc>
                <a:spcPct val="100000"/>
              </a:lnSpc>
            </a:pPr>
            <a:r>
              <a:rPr lang="zh-CN" sz="2195">
                <a:latin typeface="微软雅黑" panose="020B0503020204020204" charset="-122"/>
                <a:ea typeface="微软雅黑" panose="020B0503020204020204" charset="-122"/>
              </a:rPr>
              <a:t>等号（=）用来给变量赋值，等号（=）运算符左边是一个变量名,等号（=）运算符右边是存储在变量中的值。</a:t>
            </a:r>
          </a:p>
        </p:txBody>
      </p:sp>
    </p:spTree>
    <p:extLst>
      <p:ext uri="{BB962C8B-B14F-4D97-AF65-F5344CB8AC3E}">
        <p14:creationId xmlns:p14="http://schemas.microsoft.com/office/powerpoint/2010/main" val="11919775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常见字符串处理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去除空格及特殊符号：strip, lstrip, rstrip</a:t>
            </a:r>
          </a:p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复制字符串：str1 = str2</a:t>
            </a:r>
          </a:p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连接字符串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str2 += str1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new_str = str2 + str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1</a:t>
            </a:r>
          </a:p>
          <a:p>
            <a:pPr lvl="0">
              <a:lnSpc>
                <a:spcPct val="150000"/>
              </a:lnSpc>
            </a:pPr>
            <a:r>
              <a:rPr lang="en-US" altLang="zh-CN" sz="2595">
                <a:latin typeface="微软雅黑" panose="020B0503020204020204" charset="-122"/>
                <a:ea typeface="微软雅黑" panose="020B0503020204020204" charset="-122"/>
              </a:rPr>
              <a:t>查找字符串：pos = str1.index(str2)</a:t>
            </a:r>
          </a:p>
          <a:p>
            <a:pPr lvl="0">
              <a:lnSpc>
                <a:spcPct val="150000"/>
              </a:lnSpc>
            </a:pPr>
            <a:r>
              <a:rPr lang="en-US" altLang="zh-CN" sz="2595">
                <a:latin typeface="微软雅黑" panose="020B0503020204020204" charset="-122"/>
                <a:ea typeface="微软雅黑" panose="020B0503020204020204" charset="-122"/>
              </a:rPr>
              <a:t>比较字符串：cmp(str1, str2)</a:t>
            </a:r>
          </a:p>
          <a:p>
            <a:pPr lvl="0">
              <a:lnSpc>
                <a:spcPct val="150000"/>
              </a:lnSpc>
            </a:pPr>
            <a:r>
              <a:rPr lang="en-US" altLang="zh-CN" sz="2595">
                <a:latin typeface="微软雅黑" panose="020B0503020204020204" charset="-122"/>
                <a:ea typeface="微软雅黑" panose="020B0503020204020204" charset="-122"/>
              </a:rPr>
              <a:t>字符串长度：len(str)</a:t>
            </a:r>
            <a:endParaRPr lang="en-US" altLang="zh-CN" sz="22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389547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常见字符串处理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600">
                <a:latin typeface="微软雅黑" panose="020B0503020204020204" charset="-122"/>
                <a:ea typeface="微软雅黑" panose="020B0503020204020204" charset="-122"/>
                <a:sym typeface="+mn-ea"/>
              </a:rPr>
              <a:t>大小写转换</a:t>
            </a:r>
            <a:endParaRPr lang="en-US" altLang="zh-CN" sz="2600">
              <a:latin typeface="微软雅黑" panose="020B0503020204020204" charset="-122"/>
              <a:ea typeface="微软雅黑" panose="020B0503020204020204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u_str = str.upper()</a:t>
            </a:r>
            <a:endParaRPr lang="en-US" altLang="zh-CN" sz="2200">
              <a:latin typeface="微软雅黑" panose="020B0503020204020204" charset="-122"/>
              <a:ea typeface="微软雅黑" panose="020B0503020204020204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l_str = str.lower()</a:t>
            </a:r>
            <a:endParaRPr lang="zh-CN" altLang="en-US" sz="220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首字母大写：str.capitalize(); string.capword(str)</a:t>
            </a:r>
          </a:p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分割与合并字符串：split, splitlines, join</a:t>
            </a:r>
          </a:p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类型转换：</a:t>
            </a:r>
            <a:r>
              <a:rPr lang="en-US" altLang="zh-CN" sz="2600">
                <a:latin typeface="微软雅黑" panose="020B0503020204020204" charset="-122"/>
                <a:ea typeface="微软雅黑" panose="020B0503020204020204" charset="-122"/>
              </a:rPr>
              <a:t>int, float</a:t>
            </a: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转换</a:t>
            </a:r>
          </a:p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格式化字符串</a:t>
            </a:r>
          </a:p>
        </p:txBody>
      </p:sp>
    </p:spTree>
    <p:extLst>
      <p:ext uri="{BB962C8B-B14F-4D97-AF65-F5344CB8AC3E}">
        <p14:creationId xmlns:p14="http://schemas.microsoft.com/office/powerpoint/2010/main" val="1347140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en-US" altLang="zh-CN" sz="3600">
                <a:latin typeface="微软雅黑" panose="020B0503020204020204" charset="-122"/>
                <a:ea typeface="微软雅黑" panose="020B0503020204020204" charset="-122"/>
              </a:rPr>
              <a:t>Python</a:t>
            </a:r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简介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/>
          <a:lstStyle/>
          <a:p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官网：</a:t>
            </a: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  <a:hlinkClick r:id="rId2" action="ppaction://hlinkfile"/>
              </a:rPr>
              <a:t>https://www.python.org/</a:t>
            </a:r>
            <a:endParaRPr lang="zh-CN" altLang="en-US" sz="260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作者：</a:t>
            </a: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  <a:hlinkClick r:id="rId3" action="ppaction://hlinkfile"/>
              </a:rPr>
              <a:t>Guido van Rossum</a:t>
            </a:r>
          </a:p>
          <a:p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名字来源：</a:t>
            </a: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  <a:hlinkClick r:id="rId4"/>
              </a:rPr>
              <a:t>Monty Python's Flying Circus</a:t>
            </a:r>
            <a:endParaRPr lang="zh-CN" altLang="en-US" sz="260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历史</a:t>
            </a:r>
          </a:p>
          <a:p>
            <a:pPr lvl="1"/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为什么发明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Python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？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C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语言开发效率太低，而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shell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只是一种胶水语言。作者的目的：创造一种C和shell之间，功能全面，易学易用，可拓展的语言。</a:t>
            </a:r>
          </a:p>
          <a:p>
            <a:pPr lvl="1"/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当前主流版本：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2.7.12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，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3.5.2</a:t>
            </a:r>
          </a:p>
          <a:p>
            <a:pPr lvl="0"/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版本选择</a:t>
            </a:r>
          </a:p>
          <a:p>
            <a:pPr lvl="1"/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至少选择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2.7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版本</a:t>
            </a:r>
          </a:p>
          <a:p>
            <a:pPr lvl="1"/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和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的主要区别：部分语法不兼容，数据类型的变化，异常的改进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......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一般情况下可自行百度解决。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15455" y="1270000"/>
            <a:ext cx="3314065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常见字符串处理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字符串测试</a:t>
            </a:r>
            <a:endParaRPr lang="zh-CN" altLang="en-US" sz="2225">
              <a:latin typeface="微软雅黑" panose="020B0503020204020204" charset="-122"/>
              <a:ea typeface="微软雅黑" panose="020B0503020204020204" charset="-122"/>
            </a:endParaRP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str.startwith(prefix)	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str.endwith(suffix)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str.isalnum() # 是否全是字母和数字，并至少有一个字符。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str.isalpha() # 是否全是字母，并至少有一个字符。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str.isdigit() # 是否全是数字，并至少有一个字符。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str.isspace() # 是否全是空白字符，并至少有一个字符。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str.islower() # 字母是否全是小写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str.isupper() # 字母是否全是大写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str.istitle() # 首字母是否大写</a:t>
            </a:r>
          </a:p>
          <a:p>
            <a:pPr lvl="0">
              <a:lnSpc>
                <a:spcPct val="100000"/>
              </a:lnSpc>
            </a:pPr>
            <a:r>
              <a:rPr lang="zh-CN" altLang="en-US" sz="2595">
                <a:latin typeface="微软雅黑" panose="020B0503020204020204" charset="-122"/>
                <a:ea typeface="微软雅黑" panose="020B0503020204020204" charset="-122"/>
              </a:rPr>
              <a:t>参考代码：</a:t>
            </a:r>
            <a:r>
              <a:rPr lang="en-US" altLang="zh-CN" sz="2595">
                <a:latin typeface="微软雅黑" panose="020B0503020204020204" charset="-122"/>
                <a:ea typeface="微软雅黑" panose="020B0503020204020204" charset="-122"/>
              </a:rPr>
              <a:t>lesson_03_string.py</a:t>
            </a:r>
          </a:p>
        </p:txBody>
      </p:sp>
    </p:spTree>
    <p:extLst>
      <p:ext uri="{BB962C8B-B14F-4D97-AF65-F5344CB8AC3E}">
        <p14:creationId xmlns:p14="http://schemas.microsoft.com/office/powerpoint/2010/main" val="18179523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条件判断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真值判断</a:t>
            </a: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if x == True:</a:t>
            </a: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if x:</a:t>
            </a: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if not x:</a:t>
            </a:r>
          </a:p>
          <a:p>
            <a:pPr lvl="0">
              <a:lnSpc>
                <a:spcPct val="100000"/>
              </a:lnSpc>
            </a:pPr>
            <a:r>
              <a:rPr lang="zh-CN" altLang="en-US" sz="2565">
                <a:latin typeface="微软雅黑" panose="020B0503020204020204" charset="-122"/>
                <a:ea typeface="微软雅黑" panose="020B0503020204020204" charset="-122"/>
              </a:rPr>
              <a:t>空值判断</a:t>
            </a:r>
          </a:p>
          <a:p>
            <a:pPr lvl="1">
              <a:lnSpc>
                <a:spcPct val="100000"/>
              </a:lnSpc>
            </a:pPr>
            <a:r>
              <a:rPr lang="en-US" altLang="zh-CN" sz="2195">
                <a:latin typeface="微软雅黑" panose="020B0503020204020204" charset="-122"/>
                <a:ea typeface="微软雅黑" panose="020B0503020204020204" charset="-122"/>
              </a:rPr>
              <a:t>if x is None:</a:t>
            </a:r>
          </a:p>
          <a:p>
            <a:pPr lvl="1">
              <a:lnSpc>
                <a:spcPct val="100000"/>
              </a:lnSpc>
            </a:pPr>
            <a:r>
              <a:rPr lang="en-US" altLang="zh-CN" sz="2195">
                <a:latin typeface="微软雅黑" panose="020B0503020204020204" charset="-122"/>
                <a:ea typeface="微软雅黑" panose="020B0503020204020204" charset="-122"/>
              </a:rPr>
              <a:t>if not x:</a:t>
            </a:r>
          </a:p>
          <a:p>
            <a:pPr lvl="0">
              <a:lnSpc>
                <a:spcPct val="100000"/>
              </a:lnSpc>
            </a:pPr>
            <a:r>
              <a:rPr lang="zh-CN" altLang="en-US" sz="2560">
                <a:latin typeface="微软雅黑" panose="020B0503020204020204" charset="-122"/>
                <a:ea typeface="微软雅黑" panose="020B0503020204020204" charset="-122"/>
              </a:rPr>
              <a:t>比较</a:t>
            </a: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if a == b:</a:t>
            </a: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if a &gt; b:</a:t>
            </a: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...</a:t>
            </a:r>
            <a:endParaRPr lang="en-US" altLang="zh-CN" sz="26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85686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循环控制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>
            <a:normAutofit fontScale="92500"/>
          </a:bodyPr>
          <a:lstStyle/>
          <a:p>
            <a:pPr lvl="0">
              <a:lnSpc>
                <a:spcPct val="150000"/>
              </a:lnSpc>
            </a:pPr>
            <a:r>
              <a:rPr lang="en-US" altLang="zh-CN" sz="2600">
                <a:latin typeface="微软雅黑" panose="020B0503020204020204" charset="-122"/>
                <a:ea typeface="微软雅黑" panose="020B0503020204020204" charset="-122"/>
              </a:rPr>
              <a:t>for</a:t>
            </a: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循环</a:t>
            </a:r>
          </a:p>
          <a:p>
            <a:pPr lvl="1">
              <a:lnSpc>
                <a:spcPct val="15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for i in range(begin, end, steps): &lt;=&gt; for (i = begin; i &lt; end; i += steps)</a:t>
            </a:r>
          </a:p>
          <a:p>
            <a:pPr lvl="0">
              <a:lnSpc>
                <a:spcPct val="150000"/>
              </a:lnSpc>
            </a:pPr>
            <a:r>
              <a:rPr lang="en-US" altLang="zh-CN" sz="2600">
                <a:latin typeface="微软雅黑" panose="020B0503020204020204" charset="-122"/>
                <a:ea typeface="微软雅黑" panose="020B0503020204020204" charset="-122"/>
              </a:rPr>
              <a:t>while</a:t>
            </a: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循环</a:t>
            </a:r>
          </a:p>
          <a:p>
            <a:pPr lvl="1">
              <a:lnSpc>
                <a:spcPct val="150000"/>
              </a:lnSpc>
            </a:pPr>
            <a:r>
              <a:rPr lang="en-US" altLang="zh-CN" sz="2195">
                <a:latin typeface="微软雅黑" panose="020B0503020204020204" charset="-122"/>
                <a:ea typeface="微软雅黑" panose="020B0503020204020204" charset="-122"/>
              </a:rPr>
              <a:t>while </a:t>
            </a:r>
            <a:r>
              <a:rPr lang="zh-CN" altLang="en-US" sz="2195">
                <a:latin typeface="微软雅黑" panose="020B0503020204020204" charset="-122"/>
                <a:ea typeface="微软雅黑" panose="020B0503020204020204" charset="-122"/>
              </a:rPr>
              <a:t>条件判断</a:t>
            </a:r>
            <a:r>
              <a:rPr lang="en-US" altLang="zh-CN" sz="2195">
                <a:latin typeface="微软雅黑" panose="020B0503020204020204" charset="-122"/>
                <a:ea typeface="微软雅黑" panose="020B0503020204020204" charset="-122"/>
              </a:rPr>
              <a:t>:</a:t>
            </a:r>
          </a:p>
          <a:p>
            <a:pPr lvl="0"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循环嵌套</a:t>
            </a:r>
          </a:p>
          <a:p>
            <a:pPr lvl="0"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循环控制</a:t>
            </a:r>
          </a:p>
          <a:p>
            <a:pPr lvl="1">
              <a:lnSpc>
                <a:spcPct val="15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break</a:t>
            </a:r>
          </a:p>
          <a:p>
            <a:pPr lvl="1">
              <a:lnSpc>
                <a:spcPct val="15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continue</a:t>
            </a:r>
          </a:p>
          <a:p>
            <a:pPr lvl="1">
              <a:lnSpc>
                <a:spcPct val="15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pass</a:t>
            </a:r>
            <a:endParaRPr lang="en-US" altLang="zh-CN" sz="26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692829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函数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函数定义格式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默认参数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可变参数：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*args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，自动组装成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tuple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关键字参数：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*args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，自动组装成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dict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命名关键字参数</a:t>
            </a:r>
          </a:p>
          <a:p>
            <a:pPr lvl="0">
              <a:lnSpc>
                <a:spcPct val="10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  <a:sym typeface="+mn-ea"/>
              </a:rPr>
              <a:t>函数调用</a:t>
            </a:r>
            <a:endParaRPr lang="zh-CN" altLang="en-US" sz="2600">
              <a:latin typeface="微软雅黑" panose="020B0503020204020204" charset="-122"/>
              <a:ea typeface="微软雅黑" panose="020B0503020204020204" charset="-122"/>
            </a:endParaRP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函数名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(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参数名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)</a:t>
            </a:r>
            <a:endParaRPr lang="en-US" altLang="zh-CN" sz="2200">
              <a:latin typeface="微软雅黑" panose="020B0503020204020204" charset="-122"/>
              <a:ea typeface="微软雅黑" panose="020B0503020204020204" charset="-122"/>
            </a:endParaRP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模块名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.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函数名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(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参数名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)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带参数名调用</a:t>
            </a:r>
          </a:p>
          <a:p>
            <a:pPr lvl="0">
              <a:lnSpc>
                <a:spcPct val="10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什么是递归？</a:t>
            </a:r>
          </a:p>
        </p:txBody>
      </p:sp>
    </p:spTree>
    <p:extLst>
      <p:ext uri="{BB962C8B-B14F-4D97-AF65-F5344CB8AC3E}">
        <p14:creationId xmlns:p14="http://schemas.microsoft.com/office/powerpoint/2010/main" val="13104795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 anchor="ctr" anchorCtr="0"/>
          <a:lstStyle/>
          <a:p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Python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从入门到精通</a:t>
            </a:r>
            <a:br>
              <a:rPr lang="zh-CN" altLang="en-US">
                <a:latin typeface="微软雅黑" panose="020B0503020204020204" charset="-122"/>
                <a:ea typeface="微软雅黑" panose="020B0503020204020204" charset="-122"/>
              </a:rPr>
            </a:br>
            <a:r>
              <a:rPr lang="zh-CN" altLang="en-US" sz="4800">
                <a:latin typeface="微软雅黑" panose="020B0503020204020204" charset="-122"/>
                <a:ea typeface="微软雅黑" panose="020B0503020204020204" charset="-122"/>
              </a:rPr>
              <a:t>第 </a:t>
            </a:r>
            <a:r>
              <a:rPr lang="en-US" altLang="zh-CN" sz="4800">
                <a:latin typeface="微软雅黑" panose="020B0503020204020204" charset="-122"/>
                <a:ea typeface="微软雅黑" panose="020B0503020204020204" charset="-122"/>
              </a:rPr>
              <a:t>3 </a:t>
            </a:r>
            <a:r>
              <a:rPr lang="zh-CN" altLang="en-US" sz="4800">
                <a:latin typeface="微软雅黑" panose="020B0503020204020204" charset="-122"/>
                <a:ea typeface="微软雅黑" panose="020B0503020204020204" charset="-122"/>
              </a:rPr>
              <a:t>课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anchor="ctr" anchorCtr="0">
            <a:normAutofit/>
          </a:bodyPr>
          <a:lstStyle/>
          <a:p>
            <a:pPr algn="l"/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				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讲师：林应</a:t>
            </a:r>
          </a:p>
          <a:p>
            <a:pPr algn="l"/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				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微博：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hlinkClick r:id="rId2"/>
              </a:rPr>
              <a:t>http://weibo.com/u/2607195824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				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最后更新：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2016/10/06</a:t>
            </a:r>
          </a:p>
        </p:txBody>
      </p:sp>
    </p:spTree>
    <p:extLst>
      <p:ext uri="{BB962C8B-B14F-4D97-AF65-F5344CB8AC3E}">
        <p14:creationId xmlns:p14="http://schemas.microsoft.com/office/powerpoint/2010/main" val="12448722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大纲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容器</a:t>
            </a:r>
          </a:p>
          <a:p>
            <a:pPr lvl="1">
              <a:lnSpc>
                <a:spcPct val="15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list/tuple</a:t>
            </a:r>
          </a:p>
          <a:p>
            <a:pPr lvl="1">
              <a:lnSpc>
                <a:spcPct val="15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dict</a:t>
            </a:r>
          </a:p>
          <a:p>
            <a:pPr lvl="1">
              <a:lnSpc>
                <a:spcPct val="15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set</a:t>
            </a:r>
          </a:p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切片</a:t>
            </a:r>
          </a:p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列表推导</a:t>
            </a:r>
          </a:p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生成器</a:t>
            </a:r>
          </a:p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迭代器</a:t>
            </a:r>
          </a:p>
        </p:txBody>
      </p:sp>
    </p:spTree>
    <p:extLst>
      <p:ext uri="{BB962C8B-B14F-4D97-AF65-F5344CB8AC3E}">
        <p14:creationId xmlns:p14="http://schemas.microsoft.com/office/powerpoint/2010/main" val="17821830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容器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CN" sz="2600">
                <a:latin typeface="微软雅黑" panose="020B0503020204020204" charset="-122"/>
                <a:ea typeface="微软雅黑" panose="020B0503020204020204" charset="-122"/>
              </a:rPr>
              <a:t>list </a:t>
            </a: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列表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序列是Python中最基本的数据结构。序列中的每个元素都分配一个数字 - 它的位置，或索引，第一个索引是0，第二个索引是1，依此类推。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列表的数据项不需要具有相同的类型</a:t>
            </a:r>
          </a:p>
          <a:p>
            <a:pPr>
              <a:lnSpc>
                <a:spcPct val="100000"/>
              </a:lnSpc>
            </a:pPr>
            <a:r>
              <a:rPr lang="en-US" altLang="zh-CN" sz="2600">
                <a:latin typeface="微软雅黑" panose="020B0503020204020204" charset="-122"/>
                <a:ea typeface="微软雅黑" panose="020B0503020204020204" charset="-122"/>
              </a:rPr>
              <a:t>tuple </a:t>
            </a: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元组（只读列表）</a:t>
            </a:r>
          </a:p>
          <a:p>
            <a:pPr>
              <a:lnSpc>
                <a:spcPct val="100000"/>
              </a:lnSpc>
            </a:pPr>
            <a:r>
              <a:rPr lang="en-US" altLang="zh-CN" sz="2600">
                <a:latin typeface="微软雅黑" panose="020B0503020204020204" charset="-122"/>
                <a:ea typeface="微软雅黑" panose="020B0503020204020204" charset="-122"/>
              </a:rPr>
              <a:t>dict </a:t>
            </a: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字典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字典的每个键值(key=&gt;value)对用冒号(:)分割，每个对之间用逗号(,)分割，整个字典包括在花括号({})中。</a:t>
            </a:r>
          </a:p>
          <a:p>
            <a:pPr>
              <a:lnSpc>
                <a:spcPct val="100000"/>
              </a:lnSpc>
            </a:pPr>
            <a:r>
              <a:rPr lang="en-US" altLang="zh-CN" sz="2600">
                <a:latin typeface="微软雅黑" panose="020B0503020204020204" charset="-122"/>
                <a:ea typeface="微软雅黑" panose="020B0503020204020204" charset="-122"/>
              </a:rPr>
              <a:t>set </a:t>
            </a: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集合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是一个无序不重复元素集, 基本功能包括关系测试和消除重复元素. 集合对象还支持union(联合), intersection(交), difference(差)和sysmmetric difference(对称差集)等数学运算。</a:t>
            </a:r>
          </a:p>
        </p:txBody>
      </p:sp>
    </p:spTree>
    <p:extLst>
      <p:ext uri="{BB962C8B-B14F-4D97-AF65-F5344CB8AC3E}">
        <p14:creationId xmlns:p14="http://schemas.microsoft.com/office/powerpoint/2010/main" val="488146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容器 </a:t>
            </a:r>
            <a:r>
              <a:rPr lang="en-US" altLang="zh-CN" sz="3600">
                <a:latin typeface="微软雅黑" panose="020B0503020204020204" charset="-122"/>
                <a:ea typeface="微软雅黑" panose="020B0503020204020204" charset="-122"/>
              </a:rPr>
              <a:t>- list/tuple</a:t>
            </a:r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基本操作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sz="2600">
                <a:latin typeface="微软雅黑" panose="020B0503020204020204" charset="-122"/>
                <a:ea typeface="微软雅黑" panose="020B0503020204020204" charset="-122"/>
              </a:rPr>
              <a:t>创建</a:t>
            </a:r>
          </a:p>
          <a:p>
            <a:pPr>
              <a:lnSpc>
                <a:spcPct val="100000"/>
              </a:lnSpc>
            </a:pPr>
            <a:r>
              <a:rPr sz="2600">
                <a:latin typeface="微软雅黑" panose="020B0503020204020204" charset="-122"/>
                <a:ea typeface="微软雅黑" panose="020B0503020204020204" charset="-122"/>
              </a:rPr>
              <a:t>添加元素（list only）：append, extend</a:t>
            </a:r>
          </a:p>
          <a:p>
            <a:pPr>
              <a:lnSpc>
                <a:spcPct val="100000"/>
              </a:lnSpc>
            </a:pPr>
            <a:r>
              <a:rPr sz="2600">
                <a:latin typeface="微软雅黑" panose="020B0503020204020204" charset="-122"/>
                <a:ea typeface="微软雅黑" panose="020B0503020204020204" charset="-122"/>
              </a:rPr>
              <a:t>删除元素（list only）：del, pop</a:t>
            </a:r>
          </a:p>
          <a:p>
            <a:pPr>
              <a:lnSpc>
                <a:spcPct val="100000"/>
              </a:lnSpc>
            </a:pPr>
            <a:r>
              <a:rPr sz="2600">
                <a:latin typeface="微软雅黑" panose="020B0503020204020204" charset="-122"/>
                <a:ea typeface="微软雅黑" panose="020B0503020204020204" charset="-122"/>
              </a:rPr>
              <a:t>根据索引读写（tuple只读）</a:t>
            </a:r>
          </a:p>
          <a:p>
            <a:pPr>
              <a:lnSpc>
                <a:spcPct val="100000"/>
              </a:lnSpc>
            </a:pPr>
            <a:r>
              <a:rPr sz="2600">
                <a:latin typeface="微软雅黑" panose="020B0503020204020204" charset="-122"/>
                <a:ea typeface="微软雅黑" panose="020B0503020204020204" charset="-122"/>
              </a:rPr>
              <a:t>判断容器是否为空</a:t>
            </a:r>
          </a:p>
          <a:p>
            <a:pPr>
              <a:lnSpc>
                <a:spcPct val="100000"/>
              </a:lnSpc>
            </a:pPr>
            <a:r>
              <a:rPr sz="2600">
                <a:latin typeface="微软雅黑" panose="020B0503020204020204" charset="-122"/>
                <a:ea typeface="微软雅黑" panose="020B0503020204020204" charset="-122"/>
              </a:rPr>
              <a:t>字符串转换</a:t>
            </a:r>
          </a:p>
          <a:p>
            <a:pPr>
              <a:lnSpc>
                <a:spcPct val="100000"/>
              </a:lnSpc>
            </a:pPr>
            <a:r>
              <a:rPr sz="2600">
                <a:latin typeface="微软雅黑" panose="020B0503020204020204" charset="-122"/>
                <a:ea typeface="微软雅黑" panose="020B0503020204020204" charset="-122"/>
              </a:rPr>
              <a:t>容器元素数量	</a:t>
            </a:r>
          </a:p>
          <a:p>
            <a:pPr>
              <a:lnSpc>
                <a:spcPct val="100000"/>
              </a:lnSpc>
            </a:pPr>
            <a:r>
              <a:rPr sz="2600">
                <a:latin typeface="微软雅黑" panose="020B0503020204020204" charset="-122"/>
                <a:ea typeface="微软雅黑" panose="020B0503020204020204" charset="-122"/>
              </a:rPr>
              <a:t>遍历</a:t>
            </a:r>
          </a:p>
          <a:p>
            <a:pPr>
              <a:lnSpc>
                <a:spcPct val="100000"/>
              </a:lnSpc>
            </a:pPr>
            <a:r>
              <a:rPr lang="zh-CN" sz="2600">
                <a:latin typeface="微软雅黑" panose="020B0503020204020204" charset="-122"/>
                <a:ea typeface="微软雅黑" panose="020B0503020204020204" charset="-122"/>
              </a:rPr>
              <a:t>参考代码：</a:t>
            </a:r>
            <a:r>
              <a:rPr lang="en-US" altLang="zh-CN" sz="2600">
                <a:latin typeface="微软雅黑" panose="020B0503020204020204" charset="-122"/>
                <a:ea typeface="微软雅黑" panose="020B0503020204020204" charset="-122"/>
              </a:rPr>
              <a:t>lesson_03_list_tuple.py</a:t>
            </a:r>
          </a:p>
        </p:txBody>
      </p:sp>
    </p:spTree>
    <p:extLst>
      <p:ext uri="{BB962C8B-B14F-4D97-AF65-F5344CB8AC3E}">
        <p14:creationId xmlns:p14="http://schemas.microsoft.com/office/powerpoint/2010/main" val="895399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容器 </a:t>
            </a:r>
            <a:r>
              <a:rPr lang="en-US" altLang="zh-CN" sz="3600">
                <a:latin typeface="微软雅黑" panose="020B0503020204020204" charset="-122"/>
                <a:ea typeface="微软雅黑" panose="020B0503020204020204" charset="-122"/>
              </a:rPr>
              <a:t>- dict</a:t>
            </a:r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基本操作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sz="2600">
                <a:latin typeface="微软雅黑" panose="020B0503020204020204" charset="-122"/>
                <a:ea typeface="微软雅黑" panose="020B0503020204020204" charset="-122"/>
              </a:rPr>
              <a:t>初始化</a:t>
            </a:r>
          </a:p>
          <a:p>
            <a:pPr>
              <a:lnSpc>
                <a:spcPct val="100000"/>
              </a:lnSpc>
            </a:pPr>
            <a:r>
              <a:rPr sz="2600">
                <a:latin typeface="微软雅黑" panose="020B0503020204020204" charset="-122"/>
                <a:ea typeface="微软雅黑" panose="020B0503020204020204" charset="-122"/>
              </a:rPr>
              <a:t>访问</a:t>
            </a:r>
          </a:p>
          <a:p>
            <a:pPr>
              <a:lnSpc>
                <a:spcPct val="100000"/>
              </a:lnSpc>
            </a:pPr>
            <a:r>
              <a:rPr sz="2600">
                <a:latin typeface="微软雅黑" panose="020B0503020204020204" charset="-122"/>
                <a:ea typeface="微软雅黑" panose="020B0503020204020204" charset="-122"/>
              </a:rPr>
              <a:t>添加元素</a:t>
            </a:r>
          </a:p>
          <a:p>
            <a:pPr>
              <a:lnSpc>
                <a:spcPct val="100000"/>
              </a:lnSpc>
            </a:pPr>
            <a:r>
              <a:rPr sz="2600">
                <a:latin typeface="微软雅黑" panose="020B0503020204020204" charset="-122"/>
                <a:ea typeface="微软雅黑" panose="020B0503020204020204" charset="-122"/>
              </a:rPr>
              <a:t>修改元素	</a:t>
            </a:r>
          </a:p>
          <a:p>
            <a:pPr>
              <a:lnSpc>
                <a:spcPct val="100000"/>
              </a:lnSpc>
            </a:pPr>
            <a:r>
              <a:rPr sz="2600">
                <a:latin typeface="微软雅黑" panose="020B0503020204020204" charset="-122"/>
                <a:ea typeface="微软雅黑" panose="020B0503020204020204" charset="-122"/>
              </a:rPr>
              <a:t>删除元素</a:t>
            </a:r>
          </a:p>
          <a:p>
            <a:pPr>
              <a:lnSpc>
                <a:spcPct val="100000"/>
              </a:lnSpc>
            </a:pPr>
            <a:r>
              <a:rPr sz="2600">
                <a:latin typeface="微软雅黑" panose="020B0503020204020204" charset="-122"/>
                <a:ea typeface="微软雅黑" panose="020B0503020204020204" charset="-122"/>
              </a:rPr>
              <a:t>判断key是否存在	</a:t>
            </a:r>
          </a:p>
          <a:p>
            <a:pPr>
              <a:lnSpc>
                <a:spcPct val="100000"/>
              </a:lnSpc>
            </a:pPr>
            <a:r>
              <a:rPr sz="2600">
                <a:latin typeface="微软雅黑" panose="020B0503020204020204" charset="-122"/>
                <a:ea typeface="微软雅黑" panose="020B0503020204020204" charset="-122"/>
              </a:rPr>
              <a:t>判断容器是否为空</a:t>
            </a:r>
          </a:p>
          <a:p>
            <a:pPr>
              <a:lnSpc>
                <a:spcPct val="100000"/>
              </a:lnSpc>
            </a:pPr>
            <a:r>
              <a:rPr sz="2600">
                <a:latin typeface="微软雅黑" panose="020B0503020204020204" charset="-122"/>
                <a:ea typeface="微软雅黑" panose="020B0503020204020204" charset="-122"/>
              </a:rPr>
              <a:t>容器元素数量	</a:t>
            </a:r>
          </a:p>
          <a:p>
            <a:pPr>
              <a:lnSpc>
                <a:spcPct val="100000"/>
              </a:lnSpc>
            </a:pPr>
            <a:r>
              <a:rPr sz="2600">
                <a:latin typeface="微软雅黑" panose="020B0503020204020204" charset="-122"/>
                <a:ea typeface="微软雅黑" panose="020B0503020204020204" charset="-122"/>
              </a:rPr>
              <a:t>遍历</a:t>
            </a:r>
          </a:p>
          <a:p>
            <a:pPr>
              <a:lnSpc>
                <a:spcPct val="10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参考代码：</a:t>
            </a:r>
            <a:r>
              <a:rPr lang="en-US" altLang="zh-CN" sz="2600">
                <a:latin typeface="微软雅黑" panose="020B0503020204020204" charset="-122"/>
                <a:ea typeface="微软雅黑" panose="020B0503020204020204" charset="-122"/>
              </a:rPr>
              <a:t>lesson_03_dict.py</a:t>
            </a:r>
          </a:p>
        </p:txBody>
      </p:sp>
    </p:spTree>
    <p:extLst>
      <p:ext uri="{BB962C8B-B14F-4D97-AF65-F5344CB8AC3E}">
        <p14:creationId xmlns:p14="http://schemas.microsoft.com/office/powerpoint/2010/main" val="16600926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容器 </a:t>
            </a:r>
            <a:r>
              <a:rPr lang="en-US" altLang="zh-CN" sz="3600">
                <a:latin typeface="微软雅黑" panose="020B0503020204020204" charset="-122"/>
                <a:ea typeface="微软雅黑" panose="020B0503020204020204" charset="-122"/>
              </a:rPr>
              <a:t>- set</a:t>
            </a:r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基本操作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>
            <a:normAutofit fontScale="95000"/>
          </a:bodyPr>
          <a:lstStyle/>
          <a:p>
            <a:pPr>
              <a:lnSpc>
                <a:spcPct val="100000"/>
              </a:lnSpc>
            </a:pPr>
            <a:r>
              <a:rPr sz="2600">
                <a:latin typeface="微软雅黑" panose="020B0503020204020204" charset="-122"/>
                <a:ea typeface="微软雅黑" panose="020B0503020204020204" charset="-122"/>
              </a:rPr>
              <a:t>并</a:t>
            </a:r>
            <a:r>
              <a:rPr lang="en-US" sz="2600"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sz="2600">
                <a:latin typeface="微软雅黑" panose="020B0503020204020204" charset="-122"/>
                <a:ea typeface="微软雅黑" panose="020B0503020204020204" charset="-122"/>
                <a:sym typeface="+mn-ea"/>
              </a:rPr>
              <a:t>交</a:t>
            </a:r>
            <a:r>
              <a:rPr lang="en-US" sz="2600">
                <a:latin typeface="微软雅黑" panose="020B0503020204020204" charset="-122"/>
                <a:ea typeface="微软雅黑" panose="020B0503020204020204" charset="-122"/>
                <a:sym typeface="+mn-ea"/>
              </a:rPr>
              <a:t>/</a:t>
            </a:r>
            <a:r>
              <a:rPr sz="2600">
                <a:latin typeface="微软雅黑" panose="020B0503020204020204" charset="-122"/>
                <a:ea typeface="微软雅黑" panose="020B0503020204020204" charset="-122"/>
                <a:sym typeface="+mn-ea"/>
              </a:rPr>
              <a:t>差</a:t>
            </a:r>
            <a:r>
              <a:rPr sz="2600">
                <a:latin typeface="微软雅黑" panose="020B0503020204020204" charset="-122"/>
                <a:ea typeface="微软雅黑" panose="020B0503020204020204" charset="-122"/>
              </a:rPr>
              <a:t>集：|/union</a:t>
            </a:r>
            <a:r>
              <a:rPr lang="en-US" sz="2600">
                <a:latin typeface="微软雅黑" panose="020B0503020204020204" charset="-122"/>
                <a:ea typeface="微软雅黑" panose="020B0503020204020204" charset="-122"/>
              </a:rPr>
              <a:t>, </a:t>
            </a:r>
            <a:r>
              <a:rPr sz="2600">
                <a:latin typeface="微软雅黑" panose="020B0503020204020204" charset="-122"/>
                <a:ea typeface="微软雅黑" panose="020B0503020204020204" charset="-122"/>
                <a:sym typeface="+mn-ea"/>
              </a:rPr>
              <a:t>&amp;/intersection</a:t>
            </a:r>
            <a:r>
              <a:rPr lang="en-US" sz="2600">
                <a:latin typeface="微软雅黑" panose="020B0503020204020204" charset="-122"/>
                <a:ea typeface="微软雅黑" panose="020B0503020204020204" charset="-122"/>
                <a:sym typeface="+mn-ea"/>
              </a:rPr>
              <a:t>, </a:t>
            </a:r>
            <a:r>
              <a:rPr sz="2600">
                <a:latin typeface="微软雅黑" panose="020B0503020204020204" charset="-122"/>
                <a:ea typeface="微软雅黑" panose="020B0503020204020204" charset="-122"/>
                <a:sym typeface="+mn-ea"/>
              </a:rPr>
              <a:t>-/difference</a:t>
            </a:r>
            <a:endParaRPr sz="260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00000"/>
              </a:lnSpc>
            </a:pPr>
            <a:r>
              <a:rPr sz="2600">
                <a:latin typeface="微软雅黑" panose="020B0503020204020204" charset="-122"/>
                <a:ea typeface="微软雅黑" panose="020B0503020204020204" charset="-122"/>
              </a:rPr>
              <a:t>对称差集：^/symmetric_difference（不同时出现在2个集合中的项）</a:t>
            </a:r>
          </a:p>
          <a:p>
            <a:pPr>
              <a:lnSpc>
                <a:spcPct val="100000"/>
              </a:lnSpc>
            </a:pPr>
            <a:r>
              <a:rPr sz="2600">
                <a:latin typeface="微软雅黑" panose="020B0503020204020204" charset="-122"/>
                <a:ea typeface="微软雅黑" panose="020B0503020204020204" charset="-122"/>
              </a:rPr>
              <a:t>包含关系：&gt;=/issuperset</a:t>
            </a:r>
          </a:p>
          <a:p>
            <a:pPr>
              <a:lnSpc>
                <a:spcPct val="100000"/>
              </a:lnSpc>
            </a:pPr>
            <a:r>
              <a:rPr sz="2600">
                <a:latin typeface="微软雅黑" panose="020B0503020204020204" charset="-122"/>
                <a:ea typeface="微软雅黑" panose="020B0503020204020204" charset="-122"/>
              </a:rPr>
              <a:t>添加元素</a:t>
            </a:r>
          </a:p>
          <a:p>
            <a:pPr>
              <a:lnSpc>
                <a:spcPct val="100000"/>
              </a:lnSpc>
            </a:pPr>
            <a:r>
              <a:rPr sz="2600">
                <a:latin typeface="微软雅黑" panose="020B0503020204020204" charset="-122"/>
                <a:ea typeface="微软雅黑" panose="020B0503020204020204" charset="-122"/>
              </a:rPr>
              <a:t>更新元素</a:t>
            </a:r>
          </a:p>
          <a:p>
            <a:pPr>
              <a:lnSpc>
                <a:spcPct val="100000"/>
              </a:lnSpc>
            </a:pPr>
            <a:r>
              <a:rPr sz="2600">
                <a:latin typeface="微软雅黑" panose="020B0503020204020204" charset="-122"/>
                <a:ea typeface="微软雅黑" panose="020B0503020204020204" charset="-122"/>
              </a:rPr>
              <a:t>删除元素</a:t>
            </a:r>
          </a:p>
          <a:p>
            <a:pPr>
              <a:lnSpc>
                <a:spcPct val="100000"/>
              </a:lnSpc>
            </a:pPr>
            <a:r>
              <a:rPr sz="2600">
                <a:latin typeface="微软雅黑" panose="020B0503020204020204" charset="-122"/>
                <a:ea typeface="微软雅黑" panose="020B0503020204020204" charset="-122"/>
              </a:rPr>
              <a:t>元素是否存在</a:t>
            </a:r>
          </a:p>
          <a:p>
            <a:pPr>
              <a:lnSpc>
                <a:spcPct val="100000"/>
              </a:lnSpc>
            </a:pPr>
            <a:r>
              <a:rPr sz="2600">
                <a:latin typeface="微软雅黑" panose="020B0503020204020204" charset="-122"/>
                <a:ea typeface="微软雅黑" panose="020B0503020204020204" charset="-122"/>
              </a:rPr>
              <a:t>容器元素数量</a:t>
            </a:r>
          </a:p>
          <a:p>
            <a:pPr>
              <a:lnSpc>
                <a:spcPct val="100000"/>
              </a:lnSpc>
            </a:pPr>
            <a:r>
              <a:rPr sz="2600">
                <a:latin typeface="微软雅黑" panose="020B0503020204020204" charset="-122"/>
                <a:ea typeface="微软雅黑" panose="020B0503020204020204" charset="-122"/>
              </a:rPr>
              <a:t>遍历</a:t>
            </a:r>
          </a:p>
          <a:p>
            <a:pPr>
              <a:lnSpc>
                <a:spcPct val="10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参考代码：</a:t>
            </a:r>
            <a:r>
              <a:rPr lang="en-US" altLang="zh-CN" sz="2600">
                <a:latin typeface="微软雅黑" panose="020B0503020204020204" charset="-122"/>
                <a:ea typeface="微软雅黑" panose="020B0503020204020204" charset="-122"/>
              </a:rPr>
              <a:t>lesson_04_set.py</a:t>
            </a:r>
          </a:p>
        </p:txBody>
      </p:sp>
    </p:spTree>
    <p:extLst>
      <p:ext uri="{BB962C8B-B14F-4D97-AF65-F5344CB8AC3E}">
        <p14:creationId xmlns:p14="http://schemas.microsoft.com/office/powerpoint/2010/main" val="1069525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en-US" altLang="zh-CN" sz="3600">
                <a:latin typeface="微软雅黑" panose="020B0503020204020204" charset="-122"/>
                <a:ea typeface="微软雅黑" panose="020B0503020204020204" charset="-122"/>
              </a:rPr>
              <a:t>Python</a:t>
            </a:r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简介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优点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简单，容易学习。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免费开源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高级语言，细节隐藏。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解释性，可移植。一次编写，到处运行。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面向对象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可扩展。可嵌入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C/C++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，或者使用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C/C++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提高性能。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扩展库</a:t>
            </a:r>
          </a:p>
          <a:p>
            <a:pPr lvl="0">
              <a:lnSpc>
                <a:spcPct val="100000"/>
              </a:lnSpc>
            </a:pPr>
            <a:r>
              <a:rPr lang="zh-CN" altLang="en-US" sz="2330">
                <a:latin typeface="微软雅黑" panose="020B0503020204020204" charset="-122"/>
                <a:ea typeface="微软雅黑" panose="020B0503020204020204" charset="-122"/>
              </a:rPr>
              <a:t>缺点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慢！</a:t>
            </a:r>
          </a:p>
          <a:p>
            <a:pPr lvl="1">
              <a:lnSpc>
                <a:spcPct val="10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shell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脚本不友好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切片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sz="2600">
                <a:latin typeface="微软雅黑" panose="020B0503020204020204" charset="-122"/>
                <a:ea typeface="微软雅黑" panose="020B0503020204020204" charset="-122"/>
              </a:rPr>
              <a:t>存取序列（列表，元组，字符串）的任意一部分</a:t>
            </a:r>
          </a:p>
          <a:p>
            <a:pPr>
              <a:lnSpc>
                <a:spcPct val="150000"/>
              </a:lnSpc>
            </a:pPr>
            <a:r>
              <a:rPr lang="zh-CN" sz="2600">
                <a:latin typeface="微软雅黑" panose="020B0503020204020204" charset="-122"/>
                <a:ea typeface="微软雅黑" panose="020B0503020204020204" charset="-122"/>
              </a:rPr>
              <a:t>格式：</a:t>
            </a:r>
            <a:r>
              <a:rPr lang="en-US" altLang="zh-CN" sz="2600">
                <a:latin typeface="微软雅黑" panose="020B0503020204020204" charset="-122"/>
                <a:ea typeface="微软雅黑" panose="020B0503020204020204" charset="-122"/>
              </a:rPr>
              <a:t>seq[</a:t>
            </a: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开始索引</a:t>
            </a:r>
            <a:r>
              <a:rPr lang="en-US" altLang="zh-CN" sz="2600">
                <a:latin typeface="微软雅黑" panose="020B0503020204020204" charset="-122"/>
                <a:ea typeface="微软雅黑" panose="020B0503020204020204" charset="-122"/>
              </a:rPr>
              <a:t>:</a:t>
            </a: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结束索引</a:t>
            </a:r>
            <a:r>
              <a:rPr lang="en-US" altLang="zh-CN" sz="2600">
                <a:latin typeface="微软雅黑" panose="020B0503020204020204" charset="-122"/>
                <a:ea typeface="微软雅黑" panose="020B0503020204020204" charset="-122"/>
              </a:rPr>
              <a:t>:</a:t>
            </a: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步长</a:t>
            </a:r>
            <a:r>
              <a:rPr lang="en-US" altLang="zh-CN" sz="2600">
                <a:latin typeface="微软雅黑" panose="020B0503020204020204" charset="-122"/>
                <a:ea typeface="微软雅黑" panose="020B0503020204020204" charset="-122"/>
              </a:rPr>
              <a:t>]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默认值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负数索引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负数步长</a:t>
            </a:r>
          </a:p>
          <a:p>
            <a:pPr lvl="0">
              <a:lnSpc>
                <a:spcPct val="150000"/>
              </a:lnSpc>
            </a:pPr>
            <a:r>
              <a:rPr lang="zh-CN" altLang="en-US" sz="2595">
                <a:latin typeface="微软雅黑" panose="020B0503020204020204" charset="-122"/>
                <a:ea typeface="微软雅黑" panose="020B0503020204020204" charset="-122"/>
              </a:rPr>
              <a:t>参考代码：</a:t>
            </a:r>
            <a:r>
              <a:rPr lang="en-US" altLang="zh-CN" sz="2595">
                <a:latin typeface="微软雅黑" panose="020B0503020204020204" charset="-122"/>
                <a:ea typeface="微软雅黑" panose="020B0503020204020204" charset="-122"/>
              </a:rPr>
              <a:t>lesson_03_slice.py</a:t>
            </a:r>
          </a:p>
        </p:txBody>
      </p:sp>
    </p:spTree>
    <p:extLst>
      <p:ext uri="{BB962C8B-B14F-4D97-AF65-F5344CB8AC3E}">
        <p14:creationId xmlns:p14="http://schemas.microsoft.com/office/powerpoint/2010/main" val="10834069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列表推导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sz="2600">
                <a:latin typeface="微软雅黑" panose="020B0503020204020204" charset="-122"/>
                <a:ea typeface="微软雅黑" panose="020B0503020204020204" charset="-122"/>
              </a:rPr>
              <a:t>问题的提出</a:t>
            </a:r>
          </a:p>
          <a:p>
            <a:pPr lvl="1">
              <a:lnSpc>
                <a:spcPct val="150000"/>
              </a:lnSpc>
            </a:pPr>
            <a:r>
              <a:rPr lang="zh-CN" sz="2200">
                <a:latin typeface="微软雅黑" panose="020B0503020204020204" charset="-122"/>
                <a:ea typeface="微软雅黑" panose="020B0503020204020204" charset="-122"/>
              </a:rPr>
              <a:t>快速简单的生成一个列表</a:t>
            </a:r>
          </a:p>
          <a:p>
            <a:pPr lvl="1">
              <a:lnSpc>
                <a:spcPct val="150000"/>
              </a:lnSpc>
            </a:pPr>
            <a:r>
              <a:rPr lang="zh-CN" sz="2200">
                <a:latin typeface="微软雅黑" panose="020B0503020204020204" charset="-122"/>
                <a:ea typeface="微软雅黑" panose="020B0503020204020204" charset="-122"/>
              </a:rPr>
              <a:t>对原有的列表进行简单的转换</a:t>
            </a:r>
          </a:p>
          <a:p>
            <a:pPr>
              <a:lnSpc>
                <a:spcPct val="150000"/>
              </a:lnSpc>
            </a:pPr>
            <a:r>
              <a:rPr lang="zh-CN" sz="2600">
                <a:latin typeface="微软雅黑" panose="020B0503020204020204" charset="-122"/>
                <a:ea typeface="微软雅黑" panose="020B0503020204020204" charset="-122"/>
              </a:rPr>
              <a:t>一维列表推导</a:t>
            </a:r>
          </a:p>
          <a:p>
            <a:pPr>
              <a:lnSpc>
                <a:spcPct val="150000"/>
              </a:lnSpc>
            </a:pPr>
            <a:r>
              <a:rPr lang="zh-CN" sz="2600">
                <a:latin typeface="微软雅黑" panose="020B0503020204020204" charset="-122"/>
                <a:ea typeface="微软雅黑" panose="020B0503020204020204" charset="-122"/>
              </a:rPr>
              <a:t>二维列表推导以及注意事项</a:t>
            </a:r>
          </a:p>
          <a:p>
            <a:pPr>
              <a:lnSpc>
                <a:spcPct val="150000"/>
              </a:lnSpc>
            </a:pPr>
            <a:r>
              <a:rPr lang="zh-CN" sz="2600">
                <a:latin typeface="微软雅黑" panose="020B0503020204020204" charset="-122"/>
                <a:ea typeface="微软雅黑" panose="020B0503020204020204" charset="-122"/>
              </a:rPr>
              <a:t>参考代码：</a:t>
            </a:r>
            <a:r>
              <a:rPr lang="en-US" altLang="zh-CN" sz="2600">
                <a:latin typeface="微软雅黑" panose="020B0503020204020204" charset="-122"/>
                <a:ea typeface="微软雅黑" panose="020B0503020204020204" charset="-122"/>
              </a:rPr>
              <a:t>lesson_03_comprehensions.py</a:t>
            </a:r>
          </a:p>
        </p:txBody>
      </p:sp>
    </p:spTree>
    <p:extLst>
      <p:ext uri="{BB962C8B-B14F-4D97-AF65-F5344CB8AC3E}">
        <p14:creationId xmlns:p14="http://schemas.microsoft.com/office/powerpoint/2010/main" val="3075724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生成器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sz="2600">
                <a:latin typeface="微软雅黑" panose="020B0503020204020204" charset="-122"/>
                <a:ea typeface="微软雅黑" panose="020B0503020204020204" charset="-122"/>
              </a:rPr>
              <a:t>问题的提出</a:t>
            </a:r>
          </a:p>
          <a:p>
            <a:pPr lvl="1">
              <a:lnSpc>
                <a:spcPct val="150000"/>
              </a:lnSpc>
            </a:pPr>
            <a:r>
              <a:rPr lang="zh-CN" sz="2200">
                <a:latin typeface="微软雅黑" panose="020B0503020204020204" charset="-122"/>
                <a:ea typeface="微软雅黑" panose="020B0503020204020204" charset="-122"/>
              </a:rPr>
              <a:t>创建一个巨大的列表而仅仅需要访问其中少量几个元素</a:t>
            </a:r>
          </a:p>
          <a:p>
            <a:pPr lvl="1">
              <a:lnSpc>
                <a:spcPct val="150000"/>
              </a:lnSpc>
            </a:pPr>
            <a:r>
              <a:rPr lang="zh-CN" sz="2200">
                <a:latin typeface="微软雅黑" panose="020B0503020204020204" charset="-122"/>
                <a:ea typeface="微软雅黑" panose="020B0503020204020204" charset="-122"/>
              </a:rPr>
              <a:t>如果列表元素可以按照某种算法推算出来，那我们是否可以在循环的过程中不断推算出后续的元素呢？这样就不必创建完整的list，从而节省大量的空间。</a:t>
            </a:r>
          </a:p>
          <a:p>
            <a:pPr>
              <a:lnSpc>
                <a:spcPct val="150000"/>
              </a:lnSpc>
            </a:pPr>
            <a:r>
              <a:rPr lang="zh-CN" sz="2600">
                <a:latin typeface="微软雅黑" panose="020B0503020204020204" charset="-122"/>
                <a:ea typeface="微软雅黑" panose="020B0503020204020204" charset="-122"/>
              </a:rPr>
              <a:t>生成生成器</a:t>
            </a: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：列表推导时用</a:t>
            </a:r>
            <a:r>
              <a:rPr lang="en-US" altLang="zh-CN" sz="2600">
                <a:latin typeface="微软雅黑" panose="020B0503020204020204" charset="-122"/>
                <a:ea typeface="微软雅黑" panose="020B0503020204020204" charset="-122"/>
              </a:rPr>
              <a:t>()</a:t>
            </a: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替换</a:t>
            </a:r>
            <a:r>
              <a:rPr lang="en-US" altLang="zh-CN" sz="2600">
                <a:latin typeface="微软雅黑" panose="020B0503020204020204" charset="-122"/>
                <a:ea typeface="微软雅黑" panose="020B0503020204020204" charset="-122"/>
              </a:rPr>
              <a:t>[]</a:t>
            </a: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（关于</a:t>
            </a:r>
            <a:r>
              <a:rPr lang="en-US" altLang="zh-CN" sz="2600" b="1">
                <a:latin typeface="微软雅黑" panose="020B0503020204020204" charset="-122"/>
                <a:ea typeface="微软雅黑" panose="020B0503020204020204" charset="-122"/>
              </a:rPr>
              <a:t>yield</a:t>
            </a: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的使用后面再讲）</a:t>
            </a:r>
          </a:p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遍历：</a:t>
            </a:r>
            <a:r>
              <a:rPr lang="en-US" altLang="zh-CN" sz="2600">
                <a:latin typeface="微软雅黑" panose="020B0503020204020204" charset="-122"/>
                <a:ea typeface="微软雅黑" panose="020B0503020204020204" charset="-122"/>
              </a:rPr>
              <a:t>next</a:t>
            </a: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或者</a:t>
            </a:r>
            <a:r>
              <a:rPr lang="en-US" altLang="zh-CN" sz="2600">
                <a:latin typeface="微软雅黑" panose="020B0503020204020204" charset="-122"/>
                <a:ea typeface="微软雅黑" panose="020B0503020204020204" charset="-122"/>
              </a:rPr>
              <a:t>for</a:t>
            </a: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循环</a:t>
            </a:r>
          </a:p>
          <a:p>
            <a:pPr>
              <a:lnSpc>
                <a:spcPct val="150000"/>
              </a:lnSpc>
            </a:pPr>
            <a:r>
              <a:rPr lang="zh-CN" sz="2600">
                <a:latin typeface="微软雅黑" panose="020B0503020204020204" charset="-122"/>
                <a:ea typeface="微软雅黑" panose="020B0503020204020204" charset="-122"/>
              </a:rPr>
              <a:t>参考代码：</a:t>
            </a:r>
            <a:r>
              <a:rPr lang="en-US" altLang="zh-CN" sz="2600">
                <a:latin typeface="微软雅黑" panose="020B0503020204020204" charset="-122"/>
                <a:ea typeface="微软雅黑" panose="020B0503020204020204" charset="-122"/>
              </a:rPr>
              <a:t>lesson_03_generator.py</a:t>
            </a:r>
          </a:p>
        </p:txBody>
      </p:sp>
    </p:spTree>
    <p:extLst>
      <p:ext uri="{BB962C8B-B14F-4D97-AF65-F5344CB8AC3E}">
        <p14:creationId xmlns:p14="http://schemas.microsoft.com/office/powerpoint/2010/main" val="3774153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迭代器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sz="2600">
                <a:latin typeface="微软雅黑" panose="020B0503020204020204" charset="-122"/>
                <a:ea typeface="微软雅黑" panose="020B0503020204020204" charset="-122"/>
              </a:rPr>
              <a:t>问题的提出</a:t>
            </a:r>
          </a:p>
          <a:p>
            <a:pPr lvl="1">
              <a:lnSpc>
                <a:spcPct val="150000"/>
              </a:lnSpc>
            </a:pPr>
            <a:r>
              <a:rPr lang="zh-CN" sz="2200">
                <a:latin typeface="微软雅黑" panose="020B0503020204020204" charset="-122"/>
                <a:ea typeface="微软雅黑" panose="020B0503020204020204" charset="-122"/>
              </a:rPr>
              <a:t>可以直接作用于for循环的对象统称为可迭代对象：Iterable</a:t>
            </a:r>
          </a:p>
          <a:p>
            <a:pPr lvl="1">
              <a:lnSpc>
                <a:spcPct val="150000"/>
              </a:lnSpc>
            </a:pPr>
            <a:r>
              <a:rPr lang="zh-CN" sz="2200">
                <a:latin typeface="微软雅黑" panose="020B0503020204020204" charset="-122"/>
                <a:ea typeface="微软雅黑" panose="020B0503020204020204" charset="-122"/>
              </a:rPr>
              <a:t>可以被next()函数调用并不断返回下一个值的对象称为迭代器：Iterator（表示一个惰性计算的序列）</a:t>
            </a:r>
          </a:p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集合数据类型如list、dict、str等是Iterable但不是Iterator，不过可以通过iter()函数获得一个Iterator对象。</a:t>
            </a:r>
          </a:p>
          <a:p>
            <a:pPr>
              <a:lnSpc>
                <a:spcPct val="150000"/>
              </a:lnSpc>
            </a:pPr>
            <a:r>
              <a:rPr lang="zh-CN" sz="2600">
                <a:latin typeface="微软雅黑" panose="020B0503020204020204" charset="-122"/>
                <a:ea typeface="微软雅黑" panose="020B0503020204020204" charset="-122"/>
              </a:rPr>
              <a:t>参考代码：</a:t>
            </a:r>
            <a:r>
              <a:rPr lang="en-US" altLang="zh-CN" sz="2600">
                <a:latin typeface="微软雅黑" panose="020B0503020204020204" charset="-122"/>
                <a:ea typeface="微软雅黑" panose="020B0503020204020204" charset="-122"/>
              </a:rPr>
              <a:t>lesson_03_iter.py</a:t>
            </a:r>
          </a:p>
        </p:txBody>
      </p:sp>
    </p:spTree>
    <p:extLst>
      <p:ext uri="{BB962C8B-B14F-4D97-AF65-F5344CB8AC3E}">
        <p14:creationId xmlns:p14="http://schemas.microsoft.com/office/powerpoint/2010/main" val="1701115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为什么选择</a:t>
            </a:r>
            <a:r>
              <a:rPr lang="en-US" altLang="zh-CN" sz="3600">
                <a:latin typeface="微软雅黑" panose="020B0503020204020204" charset="-122"/>
                <a:ea typeface="微软雅黑" panose="020B0503020204020204" charset="-122"/>
              </a:rPr>
              <a:t>Python</a:t>
            </a:r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（针对测试工程师）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语法简单</a:t>
            </a:r>
          </a:p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应用场景丰富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接口测试</a:t>
            </a:r>
          </a:p>
          <a:p>
            <a:pPr lvl="1">
              <a:lnSpc>
                <a:spcPct val="15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UI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自动化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数据分析处理</a:t>
            </a:r>
          </a:p>
          <a:p>
            <a:pPr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技术成熟，大量参考</a:t>
            </a:r>
            <a:r>
              <a:rPr lang="en-US" altLang="zh-CN" sz="2600"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例子代码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环境搭建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600" dirty="0">
                <a:latin typeface="微软雅黑" panose="020B0503020204020204" charset="-122"/>
                <a:ea typeface="微软雅黑" panose="020B0503020204020204" charset="-122"/>
              </a:rPr>
              <a:t>Windows</a:t>
            </a:r>
            <a:r>
              <a:rPr lang="zh-CN" altLang="en-US" sz="2600" dirty="0">
                <a:latin typeface="微软雅黑" panose="020B0503020204020204" charset="-122"/>
                <a:ea typeface="微软雅黑" panose="020B0503020204020204" charset="-122"/>
              </a:rPr>
              <a:t>一键安装：</a:t>
            </a:r>
            <a:r>
              <a:rPr lang="en-US" altLang="zh-CN" sz="2600" dirty="0">
                <a:latin typeface="微软雅黑" panose="020B0503020204020204" charset="-122"/>
                <a:ea typeface="微软雅黑" panose="020B0503020204020204" charset="-122"/>
                <a:hlinkClick r:id="rId2" action="ppaction://hlinkfile"/>
              </a:rPr>
              <a:t>2.7.12</a:t>
            </a:r>
            <a:r>
              <a:rPr lang="en-US" altLang="zh-CN" sz="2600" dirty="0">
                <a:latin typeface="微软雅黑" panose="020B0503020204020204" charset="-122"/>
                <a:ea typeface="微软雅黑" panose="020B0503020204020204" charset="-122"/>
              </a:rPr>
              <a:t> (x86-64)</a:t>
            </a:r>
            <a:r>
              <a:rPr lang="zh-CN" altLang="en-US" sz="2600" dirty="0">
                <a:latin typeface="微软雅黑" panose="020B0503020204020204" charset="-122"/>
                <a:ea typeface="微软雅黑" panose="020B0503020204020204" charset="-122"/>
              </a:rPr>
              <a:t>，</a:t>
            </a:r>
            <a:r>
              <a:rPr lang="en-US" altLang="zh-CN" sz="2600" dirty="0">
                <a:latin typeface="微软雅黑" panose="020B0503020204020204" charset="-122"/>
                <a:ea typeface="微软雅黑" panose="020B0503020204020204" charset="-122"/>
                <a:hlinkClick r:id="rId3" action="ppaction://hlinkfile"/>
              </a:rPr>
              <a:t>3.5.2</a:t>
            </a:r>
            <a:r>
              <a:rPr lang="en-US" altLang="zh-CN" sz="2600" dirty="0">
                <a:latin typeface="微软雅黑" panose="020B0503020204020204" charset="-122"/>
                <a:ea typeface="微软雅黑" panose="020B0503020204020204" charset="-122"/>
              </a:rPr>
              <a:t> (x86-64)</a:t>
            </a:r>
          </a:p>
          <a:p>
            <a:pPr>
              <a:lnSpc>
                <a:spcPct val="150000"/>
              </a:lnSpc>
            </a:pPr>
            <a:r>
              <a:rPr lang="en-US" altLang="zh-CN" sz="2600" dirty="0">
                <a:latin typeface="微软雅黑" panose="020B0503020204020204" charset="-122"/>
                <a:ea typeface="微软雅黑" panose="020B0503020204020204" charset="-122"/>
              </a:rPr>
              <a:t>Mac</a:t>
            </a:r>
            <a:r>
              <a:rPr lang="zh-CN" altLang="en-US" sz="2600" dirty="0">
                <a:latin typeface="微软雅黑" panose="020B0503020204020204" charset="-122"/>
                <a:ea typeface="微软雅黑" panose="020B0503020204020204" charset="-122"/>
              </a:rPr>
              <a:t>系统自带</a:t>
            </a:r>
          </a:p>
          <a:p>
            <a:pPr lvl="1">
              <a:lnSpc>
                <a:spcPct val="150000"/>
              </a:lnSpc>
            </a:pPr>
            <a:r>
              <a:rPr lang="zh-CN" altLang="en-US" sz="2200" dirty="0">
                <a:latin typeface="微软雅黑" panose="020B0503020204020204" charset="-122"/>
                <a:ea typeface="微软雅黑" panose="020B0503020204020204" charset="-122"/>
              </a:rPr>
              <a:t>通过</a:t>
            </a:r>
            <a:r>
              <a:rPr lang="en-US" altLang="zh-CN" sz="2200" dirty="0" err="1">
                <a:latin typeface="微软雅黑" panose="020B0503020204020204" charset="-122"/>
                <a:ea typeface="微软雅黑" panose="020B0503020204020204" charset="-122"/>
              </a:rPr>
              <a:t>homrbrew</a:t>
            </a:r>
            <a:r>
              <a:rPr lang="zh-CN" altLang="en-US" sz="2200" dirty="0">
                <a:latin typeface="微软雅黑" panose="020B0503020204020204" charset="-122"/>
                <a:ea typeface="微软雅黑" panose="020B0503020204020204" charset="-122"/>
              </a:rPr>
              <a:t>和</a:t>
            </a:r>
            <a:r>
              <a:rPr lang="en-US" altLang="zh-CN" sz="2200" dirty="0" err="1">
                <a:latin typeface="微软雅黑" panose="020B0503020204020204" charset="-122"/>
                <a:ea typeface="微软雅黑" panose="020B0503020204020204" charset="-122"/>
              </a:rPr>
              <a:t>pyenv</a:t>
            </a:r>
            <a:r>
              <a:rPr lang="zh-CN" altLang="en-US" sz="2200" dirty="0">
                <a:latin typeface="微软雅黑" panose="020B0503020204020204" charset="-122"/>
                <a:ea typeface="微软雅黑" panose="020B0503020204020204" charset="-122"/>
              </a:rPr>
              <a:t>安装并维护多个</a:t>
            </a:r>
            <a:r>
              <a:rPr lang="en-US" altLang="zh-CN" sz="2200" dirty="0">
                <a:latin typeface="微软雅黑" panose="020B0503020204020204" charset="-122"/>
                <a:ea typeface="微软雅黑" panose="020B0503020204020204" charset="-122"/>
              </a:rPr>
              <a:t>Python</a:t>
            </a:r>
            <a:r>
              <a:rPr lang="zh-CN" altLang="en-US" sz="2200" dirty="0">
                <a:latin typeface="微软雅黑" panose="020B0503020204020204" charset="-122"/>
                <a:ea typeface="微软雅黑" panose="020B0503020204020204" charset="-122"/>
              </a:rPr>
              <a:t>版本，</a:t>
            </a:r>
            <a:r>
              <a:rPr lang="zh-CN" altLang="en-US" sz="2200" dirty="0">
                <a:latin typeface="微软雅黑" panose="020B0503020204020204" charset="-122"/>
                <a:ea typeface="微软雅黑" panose="020B0503020204020204" charset="-122"/>
                <a:hlinkClick r:id="rId4"/>
              </a:rPr>
              <a:t>参考链接</a:t>
            </a:r>
            <a:r>
              <a:rPr lang="zh-CN" altLang="en-US" sz="2200" dirty="0"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  <a:p>
            <a:pPr lvl="1">
              <a:lnSpc>
                <a:spcPct val="150000"/>
              </a:lnSpc>
            </a:pPr>
            <a:r>
              <a:rPr lang="en-US" altLang="zh-CN" sz="2200" dirty="0">
                <a:latin typeface="微软雅黑" panose="020B0503020204020204" charset="-122"/>
                <a:ea typeface="微软雅黑" panose="020B0503020204020204" charset="-122"/>
              </a:rPr>
              <a:t>Anaconda</a:t>
            </a:r>
            <a:r>
              <a:rPr lang="zh-CN" altLang="en-US" sz="2200" dirty="0">
                <a:latin typeface="微软雅黑" panose="020B0503020204020204" charset="-122"/>
                <a:ea typeface="微软雅黑" panose="020B0503020204020204" charset="-122"/>
              </a:rPr>
              <a:t>集成环境安装（特别针对数据科学），</a:t>
            </a:r>
            <a:r>
              <a:rPr lang="zh-CN" altLang="en-US" sz="2200" dirty="0">
                <a:latin typeface="微软雅黑" panose="020B0503020204020204" charset="-122"/>
                <a:ea typeface="微软雅黑" panose="020B0503020204020204" charset="-122"/>
                <a:hlinkClick r:id="rId5" action="ppaction://hlinkfile"/>
              </a:rPr>
              <a:t>参考链接</a:t>
            </a:r>
            <a:r>
              <a:rPr lang="zh-CN" altLang="en-US" sz="2200" dirty="0"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  <a:p>
            <a:pPr lvl="0">
              <a:lnSpc>
                <a:spcPct val="150000"/>
              </a:lnSpc>
            </a:pPr>
            <a:r>
              <a:rPr lang="en-US" altLang="zh-CN" sz="2600" dirty="0">
                <a:latin typeface="微软雅黑" panose="020B0503020204020204" charset="-122"/>
                <a:ea typeface="微软雅黑" panose="020B0503020204020204" charset="-122"/>
              </a:rPr>
              <a:t>Linux</a:t>
            </a:r>
            <a:r>
              <a:rPr lang="zh-CN" altLang="en-US" sz="2600" dirty="0">
                <a:latin typeface="微软雅黑" panose="020B0503020204020204" charset="-122"/>
                <a:ea typeface="微软雅黑" panose="020B0503020204020204" charset="-122"/>
              </a:rPr>
              <a:t>系统自带</a:t>
            </a:r>
          </a:p>
          <a:p>
            <a:pPr lvl="1">
              <a:lnSpc>
                <a:spcPct val="150000"/>
              </a:lnSpc>
            </a:pPr>
            <a:r>
              <a:rPr lang="zh-CN" altLang="en-US" sz="2200" dirty="0">
                <a:latin typeface="微软雅黑" panose="020B0503020204020204" charset="-122"/>
                <a:ea typeface="微软雅黑" panose="020B0503020204020204" charset="-122"/>
              </a:rPr>
              <a:t>通过</a:t>
            </a:r>
            <a:r>
              <a:rPr lang="en-US" altLang="zh-CN" sz="2200" dirty="0" err="1">
                <a:latin typeface="微软雅黑" panose="020B0503020204020204" charset="-122"/>
                <a:ea typeface="微软雅黑" panose="020B0503020204020204" charset="-122"/>
              </a:rPr>
              <a:t>pyenv</a:t>
            </a:r>
            <a:r>
              <a:rPr lang="zh-CN" altLang="en-US" sz="2200" dirty="0">
                <a:latin typeface="微软雅黑" panose="020B0503020204020204" charset="-122"/>
                <a:ea typeface="微软雅黑" panose="020B0503020204020204" charset="-122"/>
              </a:rPr>
              <a:t>安装并维护多个</a:t>
            </a:r>
            <a:r>
              <a:rPr lang="en-US" altLang="zh-CN" sz="2200" dirty="0">
                <a:latin typeface="微软雅黑" panose="020B0503020204020204" charset="-122"/>
                <a:ea typeface="微软雅黑" panose="020B0503020204020204" charset="-122"/>
              </a:rPr>
              <a:t>Python</a:t>
            </a:r>
            <a:r>
              <a:rPr lang="zh-CN" altLang="en-US" sz="2200" dirty="0">
                <a:latin typeface="微软雅黑" panose="020B0503020204020204" charset="-122"/>
                <a:ea typeface="微软雅黑" panose="020B0503020204020204" charset="-122"/>
              </a:rPr>
              <a:t>版本，</a:t>
            </a:r>
            <a:r>
              <a:rPr lang="zh-CN" altLang="en-US" sz="2200" dirty="0">
                <a:latin typeface="微软雅黑" panose="020B0503020204020204" charset="-122"/>
                <a:ea typeface="微软雅黑" panose="020B0503020204020204" charset="-122"/>
                <a:hlinkClick r:id="rId6"/>
              </a:rPr>
              <a:t>参考链接</a:t>
            </a:r>
            <a:r>
              <a:rPr lang="zh-CN" altLang="en-US" sz="2200" dirty="0"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环境搭建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600">
                <a:latin typeface="微软雅黑" panose="020B0503020204020204" charset="-122"/>
                <a:ea typeface="微软雅黑" panose="020B0503020204020204" charset="-122"/>
              </a:rPr>
              <a:t>Windows</a:t>
            </a: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平台：</a:t>
            </a:r>
            <a:r>
              <a:rPr lang="en-US" altLang="zh-CN" sz="2600">
                <a:latin typeface="微软雅黑" panose="020B0503020204020204" charset="-122"/>
                <a:ea typeface="微软雅黑" panose="020B0503020204020204" charset="-122"/>
              </a:rPr>
              <a:t>pip install package</a:t>
            </a:r>
          </a:p>
          <a:p>
            <a:pPr>
              <a:lnSpc>
                <a:spcPct val="150000"/>
              </a:lnSpc>
            </a:pPr>
            <a:r>
              <a:rPr lang="en-US" altLang="zh-CN" sz="2600">
                <a:latin typeface="微软雅黑" panose="020B0503020204020204" charset="-122"/>
                <a:ea typeface="微软雅黑" panose="020B0503020204020204" charset="-122"/>
              </a:rPr>
              <a:t>Mac</a:t>
            </a: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平台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打开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sudo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功能，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hlinkClick r:id="rId2" action="ppaction://hlinkfile"/>
              </a:rPr>
              <a:t>参考链接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  <a:p>
            <a:pPr lvl="1">
              <a:lnSpc>
                <a:spcPct val="150000"/>
              </a:lnSpc>
            </a:pP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sudo pip install package</a:t>
            </a:r>
          </a:p>
          <a:p>
            <a:pPr lvl="1" algn="just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使用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sudo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后如果遇到"operation not permitted"的提示，请在后面加上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--user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参数，命令行为：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sudo pip install package --user 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具体原因为新版本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OSX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的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hlinkClick r:id="rId3"/>
              </a:rPr>
              <a:t>SIP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机制（System Integrity Protection）。</a:t>
            </a:r>
          </a:p>
          <a:p>
            <a:pPr lvl="0" algn="just"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指定源：</a:t>
            </a:r>
            <a:r>
              <a:rPr lang="en-US" altLang="zh-CN" sz="2600">
                <a:latin typeface="微软雅黑" panose="020B0503020204020204" charset="-122"/>
                <a:ea typeface="微软雅黑" panose="020B0503020204020204" charset="-122"/>
              </a:rPr>
              <a:t>pip install package -i --trusted-host site</a:t>
            </a: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（在</a:t>
            </a:r>
            <a:r>
              <a:rPr lang="en-US" altLang="zh-CN" sz="2600">
                <a:latin typeface="微软雅黑" panose="020B0503020204020204" charset="-122"/>
                <a:ea typeface="微软雅黑" panose="020B0503020204020204" charset="-122"/>
              </a:rPr>
              <a:t>PowerShell</a:t>
            </a: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下使用）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环境搭建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>
                <a:latin typeface="微软雅黑" panose="020B0503020204020204" charset="-122"/>
                <a:ea typeface="微软雅黑" panose="020B0503020204020204" charset="-122"/>
              </a:rPr>
              <a:t>Notebook</a:t>
            </a: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安装使用</a:t>
            </a:r>
          </a:p>
          <a:p>
            <a:pPr lvl="1">
              <a:lnSpc>
                <a:spcPct val="150000"/>
              </a:lnSpc>
            </a:pPr>
            <a:r>
              <a:rPr lang="en-US" sz="2200">
                <a:latin typeface="微软雅黑" panose="020B0503020204020204" charset="-122"/>
                <a:ea typeface="微软雅黑" panose="020B0503020204020204" charset="-122"/>
              </a:rPr>
              <a:t>pip install ipython</a:t>
            </a:r>
          </a:p>
          <a:p>
            <a:pPr lvl="1">
              <a:lnSpc>
                <a:spcPct val="150000"/>
              </a:lnSpc>
            </a:pPr>
            <a:r>
              <a:rPr lang="en-US" sz="2200">
                <a:latin typeface="微软雅黑" panose="020B0503020204020204" charset="-122"/>
                <a:ea typeface="微软雅黑" panose="020B0503020204020204" charset="-122"/>
              </a:rPr>
              <a:t>pip install notebook</a:t>
            </a:r>
          </a:p>
          <a:p>
            <a:pPr lvl="1">
              <a:lnSpc>
                <a:spcPct val="150000"/>
              </a:lnSpc>
            </a:pPr>
            <a:r>
              <a:rPr lang="en-US" sz="2200">
                <a:latin typeface="微软雅黑" panose="020B0503020204020204" charset="-122"/>
                <a:ea typeface="微软雅黑" panose="020B0503020204020204" charset="-122"/>
              </a:rPr>
              <a:t>pip install tornado</a:t>
            </a:r>
          </a:p>
          <a:p>
            <a:pPr lvl="1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执行：</a:t>
            </a:r>
            <a:r>
              <a:rPr lang="en-US" sz="2200">
                <a:latin typeface="微软雅黑" panose="020B0503020204020204" charset="-122"/>
                <a:ea typeface="微软雅黑" panose="020B0503020204020204" charset="-122"/>
              </a:rPr>
              <a:t>jupyter-notebook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（笔记本文件后缀名为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</a:rPr>
              <a:t>.ipynb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）</a:t>
            </a:r>
          </a:p>
          <a:p>
            <a:pPr lvl="0">
              <a:lnSpc>
                <a:spcPct val="15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新建和打开文件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015" y="246380"/>
            <a:ext cx="10935335" cy="1023620"/>
          </a:xfrm>
        </p:spPr>
        <p:txBody>
          <a:bodyPr/>
          <a:lstStyle/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如何学好编程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15" y="1416685"/>
            <a:ext cx="10935335" cy="518287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基础部分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基本语法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数据结构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输入输出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异常处理</a:t>
            </a:r>
          </a:p>
          <a:p>
            <a:pPr lvl="0">
              <a:lnSpc>
                <a:spcPct val="100000"/>
              </a:lnSpc>
            </a:pPr>
            <a:r>
              <a:rPr lang="zh-CN" altLang="en-US" sz="2600">
                <a:latin typeface="微软雅黑" panose="020B0503020204020204" charset="-122"/>
                <a:ea typeface="微软雅黑" panose="020B0503020204020204" charset="-122"/>
              </a:rPr>
              <a:t>进阶提高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常用算法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数据库访问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面向对向</a:t>
            </a:r>
          </a:p>
          <a:p>
            <a:pPr lvl="1">
              <a:lnSpc>
                <a:spcPct val="10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</a:rPr>
              <a:t>其它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1534</Words>
  <Application>Microsoft Macintosh PowerPoint</Application>
  <PresentationFormat>Widescreen</PresentationFormat>
  <Paragraphs>348</Paragraphs>
  <Slides>43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宋体</vt:lpstr>
      <vt:lpstr>微软雅黑</vt:lpstr>
      <vt:lpstr>Arial</vt:lpstr>
      <vt:lpstr>Calibri</vt:lpstr>
      <vt:lpstr>Calibri Light</vt:lpstr>
      <vt:lpstr>Office 主题</vt:lpstr>
      <vt:lpstr>Python从入门到精通 第 1 课</vt:lpstr>
      <vt:lpstr>大纲</vt:lpstr>
      <vt:lpstr>Python简介</vt:lpstr>
      <vt:lpstr>Python简介</vt:lpstr>
      <vt:lpstr>为什么选择Python（针对测试工程师）</vt:lpstr>
      <vt:lpstr>环境搭建</vt:lpstr>
      <vt:lpstr>环境搭建</vt:lpstr>
      <vt:lpstr>环境搭建</vt:lpstr>
      <vt:lpstr>如何学好编程</vt:lpstr>
      <vt:lpstr>如何学好编程 - 基础部分</vt:lpstr>
      <vt:lpstr>如何学好编程 - 基础部分</vt:lpstr>
      <vt:lpstr>如何学好编程 - 基础部分</vt:lpstr>
      <vt:lpstr>如何学好编程 - 基础部分</vt:lpstr>
      <vt:lpstr>如何学好编程 - 提高部分</vt:lpstr>
      <vt:lpstr>如何学好编程 - 提高部分</vt:lpstr>
      <vt:lpstr>如何学好编程 - 提高部分</vt:lpstr>
      <vt:lpstr>如何学好编程 - 提高部分</vt:lpstr>
      <vt:lpstr>常用关键字</vt:lpstr>
      <vt:lpstr>常用关键字</vt:lpstr>
      <vt:lpstr>常用关键字</vt:lpstr>
      <vt:lpstr>常用运算符</vt:lpstr>
      <vt:lpstr>常用运算符</vt:lpstr>
      <vt:lpstr>基本语法</vt:lpstr>
      <vt:lpstr>Python从入门到精通 第 2 课</vt:lpstr>
      <vt:lpstr>大纲</vt:lpstr>
      <vt:lpstr>变量和类型</vt:lpstr>
      <vt:lpstr>变量和类型</vt:lpstr>
      <vt:lpstr>常见字符串处理</vt:lpstr>
      <vt:lpstr>常见字符串处理</vt:lpstr>
      <vt:lpstr>常见字符串处理</vt:lpstr>
      <vt:lpstr>条件判断</vt:lpstr>
      <vt:lpstr>循环控制</vt:lpstr>
      <vt:lpstr>函数</vt:lpstr>
      <vt:lpstr>Python从入门到精通 第 3 课</vt:lpstr>
      <vt:lpstr>大纲</vt:lpstr>
      <vt:lpstr>容器</vt:lpstr>
      <vt:lpstr>容器 - list/tuple基本操作</vt:lpstr>
      <vt:lpstr>容器 - dict基本操作</vt:lpstr>
      <vt:lpstr>容器 - set基本操作</vt:lpstr>
      <vt:lpstr>切片</vt:lpstr>
      <vt:lpstr>列表推导</vt:lpstr>
      <vt:lpstr>生成器</vt:lpstr>
      <vt:lpstr>迭代器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Acer</dc:creator>
  <cp:lastModifiedBy>Microsoft Office User</cp:lastModifiedBy>
  <cp:revision>387</cp:revision>
  <dcterms:created xsi:type="dcterms:W3CDTF">2016-08-31T11:35:00Z</dcterms:created>
  <dcterms:modified xsi:type="dcterms:W3CDTF">2018-03-25T04:18:58Z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2052-10.1.0.5973</vt:lpwstr>
  </property>
</Properties>
</file>