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444" r:id="rId2"/>
    <p:sldId id="446" r:id="rId3"/>
    <p:sldId id="447" r:id="rId4"/>
    <p:sldId id="450" r:id="rId5"/>
    <p:sldId id="449" r:id="rId6"/>
    <p:sldId id="451" r:id="rId7"/>
    <p:sldId id="452" r:id="rId8"/>
    <p:sldId id="453" r:id="rId9"/>
    <p:sldId id="454" r:id="rId10"/>
    <p:sldId id="455" r:id="rId11"/>
    <p:sldId id="448" r:id="rId12"/>
    <p:sldId id="456" r:id="rId13"/>
    <p:sldId id="443" r:id="rId14"/>
    <p:sldId id="458" r:id="rId15"/>
    <p:sldId id="461" r:id="rId16"/>
    <p:sldId id="460" r:id="rId17"/>
    <p:sldId id="459" r:id="rId18"/>
    <p:sldId id="457" r:id="rId19"/>
    <p:sldId id="463" r:id="rId20"/>
    <p:sldId id="464" r:id="rId21"/>
    <p:sldId id="465" r:id="rId22"/>
    <p:sldId id="466" r:id="rId23"/>
    <p:sldId id="467" r:id="rId24"/>
    <p:sldId id="445" r:id="rId25"/>
  </p:sldIdLst>
  <p:sldSz cx="12192000" cy="6858000"/>
  <p:notesSz cx="6858000" cy="9144000"/>
  <p:defaultTextStyle>
    <a:defPPr>
      <a:defRPr lang="en-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429"/>
    <p:restoredTop sz="97059"/>
  </p:normalViewPr>
  <p:slideViewPr>
    <p:cSldViewPr snapToGrid="0" snapToObjects="1">
      <p:cViewPr>
        <p:scale>
          <a:sx n="156" d="100"/>
          <a:sy n="156" d="100"/>
        </p:scale>
        <p:origin x="408" y="7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40744-FE20-CE4A-80C3-4A86BBBFCC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N"/>
          </a:p>
        </p:txBody>
      </p:sp>
      <p:sp>
        <p:nvSpPr>
          <p:cNvPr id="3" name="Subtitle 2">
            <a:extLst>
              <a:ext uri="{FF2B5EF4-FFF2-40B4-BE49-F238E27FC236}">
                <a16:creationId xmlns:a16="http://schemas.microsoft.com/office/drawing/2014/main" id="{3F360C9B-9C2A-CF49-8400-D39384D6FF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N"/>
          </a:p>
        </p:txBody>
      </p:sp>
      <p:sp>
        <p:nvSpPr>
          <p:cNvPr id="4" name="Date Placeholder 3">
            <a:extLst>
              <a:ext uri="{FF2B5EF4-FFF2-40B4-BE49-F238E27FC236}">
                <a16:creationId xmlns:a16="http://schemas.microsoft.com/office/drawing/2014/main" id="{3C71B80F-A3A7-8845-9FC6-41B2B63619A7}"/>
              </a:ext>
            </a:extLst>
          </p:cNvPr>
          <p:cNvSpPr>
            <a:spLocks noGrp="1"/>
          </p:cNvSpPr>
          <p:nvPr>
            <p:ph type="dt" sz="half" idx="10"/>
          </p:nvPr>
        </p:nvSpPr>
        <p:spPr/>
        <p:txBody>
          <a:bodyPr/>
          <a:lstStyle/>
          <a:p>
            <a:fld id="{EF6EDD3C-5D73-1641-9372-40CC1D4AE108}" type="datetimeFigureOut">
              <a:rPr lang="en-CN" smtClean="0"/>
              <a:t>2021/12/23</a:t>
            </a:fld>
            <a:endParaRPr lang="en-CN"/>
          </a:p>
        </p:txBody>
      </p:sp>
      <p:sp>
        <p:nvSpPr>
          <p:cNvPr id="5" name="Footer Placeholder 4">
            <a:extLst>
              <a:ext uri="{FF2B5EF4-FFF2-40B4-BE49-F238E27FC236}">
                <a16:creationId xmlns:a16="http://schemas.microsoft.com/office/drawing/2014/main" id="{9300CC0F-CEA8-3D44-97C1-D59162D75400}"/>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55FE1F3E-E10A-B24B-B5CA-2529B1DDB4BB}"/>
              </a:ext>
            </a:extLst>
          </p:cNvPr>
          <p:cNvSpPr>
            <a:spLocks noGrp="1"/>
          </p:cNvSpPr>
          <p:nvPr>
            <p:ph type="sldNum" sz="quarter" idx="12"/>
          </p:nvPr>
        </p:nvSpPr>
        <p:spPr/>
        <p:txBody>
          <a:bodyPr/>
          <a:lstStyle/>
          <a:p>
            <a:fld id="{3B674084-0722-B749-9C9B-BF9D7B0FF6C3}" type="slidenum">
              <a:rPr lang="en-CN" smtClean="0"/>
              <a:t>‹#›</a:t>
            </a:fld>
            <a:endParaRPr lang="en-CN"/>
          </a:p>
        </p:txBody>
      </p:sp>
    </p:spTree>
    <p:extLst>
      <p:ext uri="{BB962C8B-B14F-4D97-AF65-F5344CB8AC3E}">
        <p14:creationId xmlns:p14="http://schemas.microsoft.com/office/powerpoint/2010/main" val="3823505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BE173-47FC-994E-A00F-0B8031202282}"/>
              </a:ext>
            </a:extLst>
          </p:cNvPr>
          <p:cNvSpPr>
            <a:spLocks noGrp="1"/>
          </p:cNvSpPr>
          <p:nvPr>
            <p:ph type="title"/>
          </p:nvPr>
        </p:nvSpPr>
        <p:spPr/>
        <p:txBody>
          <a:bodyPr/>
          <a:lstStyle/>
          <a:p>
            <a:r>
              <a:rPr lang="en-US"/>
              <a:t>Click to edit Master title style</a:t>
            </a:r>
            <a:endParaRPr lang="en-CN"/>
          </a:p>
        </p:txBody>
      </p:sp>
      <p:sp>
        <p:nvSpPr>
          <p:cNvPr id="3" name="Vertical Text Placeholder 2">
            <a:extLst>
              <a:ext uri="{FF2B5EF4-FFF2-40B4-BE49-F238E27FC236}">
                <a16:creationId xmlns:a16="http://schemas.microsoft.com/office/drawing/2014/main" id="{5E28B7EE-A43A-7048-AEA8-3DF89096DD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4C7EC628-3FCF-294F-9E0C-B71A8B527F32}"/>
              </a:ext>
            </a:extLst>
          </p:cNvPr>
          <p:cNvSpPr>
            <a:spLocks noGrp="1"/>
          </p:cNvSpPr>
          <p:nvPr>
            <p:ph type="dt" sz="half" idx="10"/>
          </p:nvPr>
        </p:nvSpPr>
        <p:spPr/>
        <p:txBody>
          <a:bodyPr/>
          <a:lstStyle/>
          <a:p>
            <a:fld id="{EF6EDD3C-5D73-1641-9372-40CC1D4AE108}" type="datetimeFigureOut">
              <a:rPr lang="en-CN" smtClean="0"/>
              <a:t>2021/12/23</a:t>
            </a:fld>
            <a:endParaRPr lang="en-CN"/>
          </a:p>
        </p:txBody>
      </p:sp>
      <p:sp>
        <p:nvSpPr>
          <p:cNvPr id="5" name="Footer Placeholder 4">
            <a:extLst>
              <a:ext uri="{FF2B5EF4-FFF2-40B4-BE49-F238E27FC236}">
                <a16:creationId xmlns:a16="http://schemas.microsoft.com/office/drawing/2014/main" id="{25884ED0-98D5-0B4B-9141-40A6FFEE6A55}"/>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36DCDBA3-0733-E443-968D-7AA693E4597E}"/>
              </a:ext>
            </a:extLst>
          </p:cNvPr>
          <p:cNvSpPr>
            <a:spLocks noGrp="1"/>
          </p:cNvSpPr>
          <p:nvPr>
            <p:ph type="sldNum" sz="quarter" idx="12"/>
          </p:nvPr>
        </p:nvSpPr>
        <p:spPr/>
        <p:txBody>
          <a:bodyPr/>
          <a:lstStyle/>
          <a:p>
            <a:fld id="{3B674084-0722-B749-9C9B-BF9D7B0FF6C3}" type="slidenum">
              <a:rPr lang="en-CN" smtClean="0"/>
              <a:t>‹#›</a:t>
            </a:fld>
            <a:endParaRPr lang="en-CN"/>
          </a:p>
        </p:txBody>
      </p:sp>
    </p:spTree>
    <p:extLst>
      <p:ext uri="{BB962C8B-B14F-4D97-AF65-F5344CB8AC3E}">
        <p14:creationId xmlns:p14="http://schemas.microsoft.com/office/powerpoint/2010/main" val="3108129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1B3BCB-91E7-7D46-BF5D-F39CCAB3E3E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N"/>
          </a:p>
        </p:txBody>
      </p:sp>
      <p:sp>
        <p:nvSpPr>
          <p:cNvPr id="3" name="Vertical Text Placeholder 2">
            <a:extLst>
              <a:ext uri="{FF2B5EF4-FFF2-40B4-BE49-F238E27FC236}">
                <a16:creationId xmlns:a16="http://schemas.microsoft.com/office/drawing/2014/main" id="{86F49CF9-489F-134A-9031-89E8DF6277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D0DD804B-2646-784D-8650-518358F8BE27}"/>
              </a:ext>
            </a:extLst>
          </p:cNvPr>
          <p:cNvSpPr>
            <a:spLocks noGrp="1"/>
          </p:cNvSpPr>
          <p:nvPr>
            <p:ph type="dt" sz="half" idx="10"/>
          </p:nvPr>
        </p:nvSpPr>
        <p:spPr/>
        <p:txBody>
          <a:bodyPr/>
          <a:lstStyle/>
          <a:p>
            <a:fld id="{EF6EDD3C-5D73-1641-9372-40CC1D4AE108}" type="datetimeFigureOut">
              <a:rPr lang="en-CN" smtClean="0"/>
              <a:t>2021/12/23</a:t>
            </a:fld>
            <a:endParaRPr lang="en-CN"/>
          </a:p>
        </p:txBody>
      </p:sp>
      <p:sp>
        <p:nvSpPr>
          <p:cNvPr id="5" name="Footer Placeholder 4">
            <a:extLst>
              <a:ext uri="{FF2B5EF4-FFF2-40B4-BE49-F238E27FC236}">
                <a16:creationId xmlns:a16="http://schemas.microsoft.com/office/drawing/2014/main" id="{0B166CCF-E76E-2E4C-B577-CF3E882A87C3}"/>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969D4CFB-46A8-4A47-8C6A-A18706FFA2E9}"/>
              </a:ext>
            </a:extLst>
          </p:cNvPr>
          <p:cNvSpPr>
            <a:spLocks noGrp="1"/>
          </p:cNvSpPr>
          <p:nvPr>
            <p:ph type="sldNum" sz="quarter" idx="12"/>
          </p:nvPr>
        </p:nvSpPr>
        <p:spPr/>
        <p:txBody>
          <a:bodyPr/>
          <a:lstStyle/>
          <a:p>
            <a:fld id="{3B674084-0722-B749-9C9B-BF9D7B0FF6C3}" type="slidenum">
              <a:rPr lang="en-CN" smtClean="0"/>
              <a:t>‹#›</a:t>
            </a:fld>
            <a:endParaRPr lang="en-CN"/>
          </a:p>
        </p:txBody>
      </p:sp>
    </p:spTree>
    <p:extLst>
      <p:ext uri="{BB962C8B-B14F-4D97-AF65-F5344CB8AC3E}">
        <p14:creationId xmlns:p14="http://schemas.microsoft.com/office/powerpoint/2010/main" val="1211813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alette Star of the show">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457199" y="2569464"/>
            <a:ext cx="3619501" cy="1179576"/>
          </a:xfrm>
        </p:spPr>
        <p:txBody>
          <a:bodyPr anchor="t" anchorCtr="0">
            <a:normAutofit/>
          </a:bodyPr>
          <a:lstStyle>
            <a:lvl1pPr>
              <a:lnSpc>
                <a:spcPts val="4000"/>
              </a:lnSpc>
              <a:defRPr sz="3200"/>
            </a:lvl1pPr>
          </a:lstStyle>
          <a:p>
            <a:r>
              <a:rPr lang="en-US" dirty="0"/>
              <a:t>Click to edit title</a:t>
            </a:r>
          </a:p>
        </p:txBody>
      </p:sp>
      <p:sp>
        <p:nvSpPr>
          <p:cNvPr id="9" name="Picture Placeholder 8">
            <a:extLst>
              <a:ext uri="{FF2B5EF4-FFF2-40B4-BE49-F238E27FC236}">
                <a16:creationId xmlns:a16="http://schemas.microsoft.com/office/drawing/2014/main" id="{B2F51F73-5064-47F8-83FD-440E0ED1950B}"/>
              </a:ext>
            </a:extLst>
          </p:cNvPr>
          <p:cNvSpPr>
            <a:spLocks noGrp="1"/>
          </p:cNvSpPr>
          <p:nvPr>
            <p:ph type="pic" sz="quarter" idx="13"/>
          </p:nvPr>
        </p:nvSpPr>
        <p:spPr>
          <a:xfrm>
            <a:off x="4279392" y="1463040"/>
            <a:ext cx="1499616" cy="2194560"/>
          </a:xfrm>
          <a:prstGeom prst="rect">
            <a:avLst/>
          </a:prstGeom>
        </p:spPr>
        <p:txBody>
          <a:bodyPr/>
          <a:lstStyle>
            <a:lvl1pPr>
              <a:defRPr sz="2000"/>
            </a:lvl1pPr>
          </a:lstStyle>
          <a:p>
            <a:endParaRPr lang="en-US" dirty="0"/>
          </a:p>
        </p:txBody>
      </p:sp>
      <p:sp>
        <p:nvSpPr>
          <p:cNvPr id="18" name="Picture Placeholder 8">
            <a:extLst>
              <a:ext uri="{FF2B5EF4-FFF2-40B4-BE49-F238E27FC236}">
                <a16:creationId xmlns:a16="http://schemas.microsoft.com/office/drawing/2014/main" id="{06FF689A-8221-42E8-96D4-ED4D3AD501F8}"/>
              </a:ext>
            </a:extLst>
          </p:cNvPr>
          <p:cNvSpPr>
            <a:spLocks noGrp="1"/>
          </p:cNvSpPr>
          <p:nvPr>
            <p:ph type="pic" sz="quarter" idx="14"/>
          </p:nvPr>
        </p:nvSpPr>
        <p:spPr>
          <a:xfrm>
            <a:off x="6227064" y="1463040"/>
            <a:ext cx="1499616" cy="2194560"/>
          </a:xfrm>
          <a:prstGeom prst="rect">
            <a:avLst/>
          </a:prstGeom>
        </p:spPr>
        <p:txBody>
          <a:bodyPr/>
          <a:lstStyle>
            <a:lvl1pPr>
              <a:defRPr sz="2000"/>
            </a:lvl1pPr>
          </a:lstStyle>
          <a:p>
            <a:endParaRPr lang="en-US" dirty="0"/>
          </a:p>
        </p:txBody>
      </p:sp>
      <p:sp>
        <p:nvSpPr>
          <p:cNvPr id="19" name="Picture Placeholder 8">
            <a:extLst>
              <a:ext uri="{FF2B5EF4-FFF2-40B4-BE49-F238E27FC236}">
                <a16:creationId xmlns:a16="http://schemas.microsoft.com/office/drawing/2014/main" id="{96424DB2-4D46-493F-A5B8-8901EDA394F2}"/>
              </a:ext>
            </a:extLst>
          </p:cNvPr>
          <p:cNvSpPr>
            <a:spLocks noGrp="1"/>
          </p:cNvSpPr>
          <p:nvPr>
            <p:ph type="pic" sz="quarter" idx="15"/>
          </p:nvPr>
        </p:nvSpPr>
        <p:spPr>
          <a:xfrm>
            <a:off x="8174736" y="1463040"/>
            <a:ext cx="1499616" cy="2194560"/>
          </a:xfrm>
          <a:prstGeom prst="rect">
            <a:avLst/>
          </a:prstGeom>
        </p:spPr>
        <p:txBody>
          <a:bodyPr/>
          <a:lstStyle>
            <a:lvl1pPr>
              <a:defRPr sz="2000"/>
            </a:lvl1pPr>
          </a:lstStyle>
          <a:p>
            <a:endParaRPr lang="en-US" dirty="0"/>
          </a:p>
        </p:txBody>
      </p:sp>
      <p:sp>
        <p:nvSpPr>
          <p:cNvPr id="20" name="Picture Placeholder 8">
            <a:extLst>
              <a:ext uri="{FF2B5EF4-FFF2-40B4-BE49-F238E27FC236}">
                <a16:creationId xmlns:a16="http://schemas.microsoft.com/office/drawing/2014/main" id="{0AF2B6E1-5738-41B1-8C15-EA6715490140}"/>
              </a:ext>
            </a:extLst>
          </p:cNvPr>
          <p:cNvSpPr>
            <a:spLocks noGrp="1"/>
          </p:cNvSpPr>
          <p:nvPr>
            <p:ph type="pic" sz="quarter" idx="16"/>
          </p:nvPr>
        </p:nvSpPr>
        <p:spPr>
          <a:xfrm>
            <a:off x="10122408" y="1463040"/>
            <a:ext cx="1499616" cy="2194560"/>
          </a:xfrm>
          <a:prstGeom prst="rect">
            <a:avLst/>
          </a:prstGeom>
        </p:spPr>
        <p:txBody>
          <a:bodyPr/>
          <a:lstStyle>
            <a:lvl1pPr>
              <a:defRPr sz="2000"/>
            </a:lvl1pPr>
          </a:lstStyle>
          <a:p>
            <a:endParaRPr lang="en-US" dirty="0"/>
          </a:p>
        </p:txBody>
      </p:sp>
      <p:sp>
        <p:nvSpPr>
          <p:cNvPr id="21" name="Picture Placeholder 8">
            <a:extLst>
              <a:ext uri="{FF2B5EF4-FFF2-40B4-BE49-F238E27FC236}">
                <a16:creationId xmlns:a16="http://schemas.microsoft.com/office/drawing/2014/main" id="{6C8D73EB-347C-4E13-94C8-FA8FADE46559}"/>
              </a:ext>
            </a:extLst>
          </p:cNvPr>
          <p:cNvSpPr>
            <a:spLocks noGrp="1"/>
          </p:cNvSpPr>
          <p:nvPr>
            <p:ph type="pic" sz="quarter" idx="17"/>
          </p:nvPr>
        </p:nvSpPr>
        <p:spPr>
          <a:xfrm>
            <a:off x="4279392" y="4087368"/>
            <a:ext cx="1499616" cy="2194560"/>
          </a:xfrm>
          <a:prstGeom prst="rect">
            <a:avLst/>
          </a:prstGeom>
        </p:spPr>
        <p:txBody>
          <a:bodyPr/>
          <a:lstStyle>
            <a:lvl1pPr>
              <a:defRPr sz="2000"/>
            </a:lvl1pPr>
          </a:lstStyle>
          <a:p>
            <a:endParaRPr lang="en-US" dirty="0"/>
          </a:p>
        </p:txBody>
      </p:sp>
      <p:sp>
        <p:nvSpPr>
          <p:cNvPr id="22" name="Picture Placeholder 8">
            <a:extLst>
              <a:ext uri="{FF2B5EF4-FFF2-40B4-BE49-F238E27FC236}">
                <a16:creationId xmlns:a16="http://schemas.microsoft.com/office/drawing/2014/main" id="{9DFA5C56-9B47-4F87-8E12-30A936274F1B}"/>
              </a:ext>
            </a:extLst>
          </p:cNvPr>
          <p:cNvSpPr>
            <a:spLocks noGrp="1"/>
          </p:cNvSpPr>
          <p:nvPr>
            <p:ph type="pic" sz="quarter" idx="18"/>
          </p:nvPr>
        </p:nvSpPr>
        <p:spPr>
          <a:xfrm>
            <a:off x="6227064" y="4087368"/>
            <a:ext cx="1499616" cy="2194560"/>
          </a:xfrm>
          <a:prstGeom prst="rect">
            <a:avLst/>
          </a:prstGeom>
        </p:spPr>
        <p:txBody>
          <a:bodyPr/>
          <a:lstStyle>
            <a:lvl1pPr>
              <a:defRPr sz="2000"/>
            </a:lvl1pPr>
          </a:lstStyle>
          <a:p>
            <a:endParaRPr lang="en-US" dirty="0"/>
          </a:p>
        </p:txBody>
      </p:sp>
      <p:sp>
        <p:nvSpPr>
          <p:cNvPr id="23" name="Picture Placeholder 8">
            <a:extLst>
              <a:ext uri="{FF2B5EF4-FFF2-40B4-BE49-F238E27FC236}">
                <a16:creationId xmlns:a16="http://schemas.microsoft.com/office/drawing/2014/main" id="{1E3B5888-98ED-48E4-8AA8-5BAB43F8516C}"/>
              </a:ext>
            </a:extLst>
          </p:cNvPr>
          <p:cNvSpPr>
            <a:spLocks noGrp="1"/>
          </p:cNvSpPr>
          <p:nvPr>
            <p:ph type="pic" sz="quarter" idx="19"/>
          </p:nvPr>
        </p:nvSpPr>
        <p:spPr>
          <a:xfrm>
            <a:off x="8174736" y="4087368"/>
            <a:ext cx="1499616" cy="2194560"/>
          </a:xfrm>
          <a:prstGeom prst="rect">
            <a:avLst/>
          </a:prstGeom>
        </p:spPr>
        <p:txBody>
          <a:bodyPr/>
          <a:lstStyle>
            <a:lvl1pPr>
              <a:defRPr sz="2000"/>
            </a:lvl1pPr>
          </a:lstStyle>
          <a:p>
            <a:endParaRPr lang="en-US" dirty="0"/>
          </a:p>
        </p:txBody>
      </p:sp>
      <p:sp>
        <p:nvSpPr>
          <p:cNvPr id="24" name="Picture Placeholder 8">
            <a:extLst>
              <a:ext uri="{FF2B5EF4-FFF2-40B4-BE49-F238E27FC236}">
                <a16:creationId xmlns:a16="http://schemas.microsoft.com/office/drawing/2014/main" id="{569C9EE3-34D1-4DE0-B06C-2F6212F7C329}"/>
              </a:ext>
            </a:extLst>
          </p:cNvPr>
          <p:cNvSpPr>
            <a:spLocks noGrp="1"/>
          </p:cNvSpPr>
          <p:nvPr>
            <p:ph type="pic" sz="quarter" idx="20"/>
          </p:nvPr>
        </p:nvSpPr>
        <p:spPr>
          <a:xfrm>
            <a:off x="10122408" y="4087368"/>
            <a:ext cx="1499616" cy="2194560"/>
          </a:xfrm>
          <a:prstGeom prst="rect">
            <a:avLst/>
          </a:prstGeom>
        </p:spPr>
        <p:txBody>
          <a:bodyPr/>
          <a:lstStyle>
            <a:lvl1pPr>
              <a:defRPr sz="2000"/>
            </a:lvl1pPr>
          </a:lstStyle>
          <a:p>
            <a:endParaRPr lang="en-US" dirty="0"/>
          </a:p>
        </p:txBody>
      </p:sp>
    </p:spTree>
    <p:extLst>
      <p:ext uri="{BB962C8B-B14F-4D97-AF65-F5344CB8AC3E}">
        <p14:creationId xmlns:p14="http://schemas.microsoft.com/office/powerpoint/2010/main" val="1476547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7A5B2-10D3-7D43-956D-21D106D8D3A5}"/>
              </a:ext>
            </a:extLst>
          </p:cNvPr>
          <p:cNvSpPr>
            <a:spLocks noGrp="1"/>
          </p:cNvSpPr>
          <p:nvPr>
            <p:ph type="title"/>
          </p:nvPr>
        </p:nvSpPr>
        <p:spPr/>
        <p:txBody>
          <a:bodyPr/>
          <a:lstStyle/>
          <a:p>
            <a:r>
              <a:rPr lang="en-US"/>
              <a:t>Click to edit Master title style</a:t>
            </a:r>
            <a:endParaRPr lang="en-CN"/>
          </a:p>
        </p:txBody>
      </p:sp>
      <p:sp>
        <p:nvSpPr>
          <p:cNvPr id="3" name="Content Placeholder 2">
            <a:extLst>
              <a:ext uri="{FF2B5EF4-FFF2-40B4-BE49-F238E27FC236}">
                <a16:creationId xmlns:a16="http://schemas.microsoft.com/office/drawing/2014/main" id="{69FD353A-0800-424A-A9C8-A7EFF0272A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98A6C1D2-0600-7041-A7F5-F63C2280A4A7}"/>
              </a:ext>
            </a:extLst>
          </p:cNvPr>
          <p:cNvSpPr>
            <a:spLocks noGrp="1"/>
          </p:cNvSpPr>
          <p:nvPr>
            <p:ph type="dt" sz="half" idx="10"/>
          </p:nvPr>
        </p:nvSpPr>
        <p:spPr/>
        <p:txBody>
          <a:bodyPr/>
          <a:lstStyle/>
          <a:p>
            <a:fld id="{EF6EDD3C-5D73-1641-9372-40CC1D4AE108}" type="datetimeFigureOut">
              <a:rPr lang="en-CN" smtClean="0"/>
              <a:t>2021/12/23</a:t>
            </a:fld>
            <a:endParaRPr lang="en-CN"/>
          </a:p>
        </p:txBody>
      </p:sp>
      <p:sp>
        <p:nvSpPr>
          <p:cNvPr id="5" name="Footer Placeholder 4">
            <a:extLst>
              <a:ext uri="{FF2B5EF4-FFF2-40B4-BE49-F238E27FC236}">
                <a16:creationId xmlns:a16="http://schemas.microsoft.com/office/drawing/2014/main" id="{7EF61CB7-E5F2-FC46-A7C9-C55740D1C94F}"/>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7C7FFDCF-D3E4-494E-ACD8-2E83BF4A9581}"/>
              </a:ext>
            </a:extLst>
          </p:cNvPr>
          <p:cNvSpPr>
            <a:spLocks noGrp="1"/>
          </p:cNvSpPr>
          <p:nvPr>
            <p:ph type="sldNum" sz="quarter" idx="12"/>
          </p:nvPr>
        </p:nvSpPr>
        <p:spPr/>
        <p:txBody>
          <a:bodyPr/>
          <a:lstStyle/>
          <a:p>
            <a:fld id="{3B674084-0722-B749-9C9B-BF9D7B0FF6C3}" type="slidenum">
              <a:rPr lang="en-CN" smtClean="0"/>
              <a:t>‹#›</a:t>
            </a:fld>
            <a:endParaRPr lang="en-CN"/>
          </a:p>
        </p:txBody>
      </p:sp>
    </p:spTree>
    <p:extLst>
      <p:ext uri="{BB962C8B-B14F-4D97-AF65-F5344CB8AC3E}">
        <p14:creationId xmlns:p14="http://schemas.microsoft.com/office/powerpoint/2010/main" val="695272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5C7D4-05E5-6F4C-95AD-C014F1DD92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N"/>
          </a:p>
        </p:txBody>
      </p:sp>
      <p:sp>
        <p:nvSpPr>
          <p:cNvPr id="3" name="Text Placeholder 2">
            <a:extLst>
              <a:ext uri="{FF2B5EF4-FFF2-40B4-BE49-F238E27FC236}">
                <a16:creationId xmlns:a16="http://schemas.microsoft.com/office/drawing/2014/main" id="{98E7E105-5634-3245-89D7-75351A116D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9C654E-8A55-C64F-B3AD-88BB3D2FA870}"/>
              </a:ext>
            </a:extLst>
          </p:cNvPr>
          <p:cNvSpPr>
            <a:spLocks noGrp="1"/>
          </p:cNvSpPr>
          <p:nvPr>
            <p:ph type="dt" sz="half" idx="10"/>
          </p:nvPr>
        </p:nvSpPr>
        <p:spPr/>
        <p:txBody>
          <a:bodyPr/>
          <a:lstStyle/>
          <a:p>
            <a:fld id="{EF6EDD3C-5D73-1641-9372-40CC1D4AE108}" type="datetimeFigureOut">
              <a:rPr lang="en-CN" smtClean="0"/>
              <a:t>2021/12/23</a:t>
            </a:fld>
            <a:endParaRPr lang="en-CN"/>
          </a:p>
        </p:txBody>
      </p:sp>
      <p:sp>
        <p:nvSpPr>
          <p:cNvPr id="5" name="Footer Placeholder 4">
            <a:extLst>
              <a:ext uri="{FF2B5EF4-FFF2-40B4-BE49-F238E27FC236}">
                <a16:creationId xmlns:a16="http://schemas.microsoft.com/office/drawing/2014/main" id="{6FAFD2E6-ACC8-E34F-8220-3D9387682809}"/>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3B37C9EB-19C4-0042-931E-606F70E097F2}"/>
              </a:ext>
            </a:extLst>
          </p:cNvPr>
          <p:cNvSpPr>
            <a:spLocks noGrp="1"/>
          </p:cNvSpPr>
          <p:nvPr>
            <p:ph type="sldNum" sz="quarter" idx="12"/>
          </p:nvPr>
        </p:nvSpPr>
        <p:spPr/>
        <p:txBody>
          <a:bodyPr/>
          <a:lstStyle/>
          <a:p>
            <a:fld id="{3B674084-0722-B749-9C9B-BF9D7B0FF6C3}" type="slidenum">
              <a:rPr lang="en-CN" smtClean="0"/>
              <a:t>‹#›</a:t>
            </a:fld>
            <a:endParaRPr lang="en-CN"/>
          </a:p>
        </p:txBody>
      </p:sp>
    </p:spTree>
    <p:extLst>
      <p:ext uri="{BB962C8B-B14F-4D97-AF65-F5344CB8AC3E}">
        <p14:creationId xmlns:p14="http://schemas.microsoft.com/office/powerpoint/2010/main" val="3330022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C4E09-12B1-E64A-91DF-923E6E1797AF}"/>
              </a:ext>
            </a:extLst>
          </p:cNvPr>
          <p:cNvSpPr>
            <a:spLocks noGrp="1"/>
          </p:cNvSpPr>
          <p:nvPr>
            <p:ph type="title"/>
          </p:nvPr>
        </p:nvSpPr>
        <p:spPr/>
        <p:txBody>
          <a:bodyPr/>
          <a:lstStyle/>
          <a:p>
            <a:r>
              <a:rPr lang="en-US"/>
              <a:t>Click to edit Master title style</a:t>
            </a:r>
            <a:endParaRPr lang="en-CN"/>
          </a:p>
        </p:txBody>
      </p:sp>
      <p:sp>
        <p:nvSpPr>
          <p:cNvPr id="3" name="Content Placeholder 2">
            <a:extLst>
              <a:ext uri="{FF2B5EF4-FFF2-40B4-BE49-F238E27FC236}">
                <a16:creationId xmlns:a16="http://schemas.microsoft.com/office/drawing/2014/main" id="{951CFA0B-9930-D04F-BB1E-BC8BFE1A9A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Content Placeholder 3">
            <a:extLst>
              <a:ext uri="{FF2B5EF4-FFF2-40B4-BE49-F238E27FC236}">
                <a16:creationId xmlns:a16="http://schemas.microsoft.com/office/drawing/2014/main" id="{44BE9C06-A2AD-EA4B-A3EB-7F2FE308ED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5" name="Date Placeholder 4">
            <a:extLst>
              <a:ext uri="{FF2B5EF4-FFF2-40B4-BE49-F238E27FC236}">
                <a16:creationId xmlns:a16="http://schemas.microsoft.com/office/drawing/2014/main" id="{7B58B14A-9585-1B45-9B0A-C56FB0535DDC}"/>
              </a:ext>
            </a:extLst>
          </p:cNvPr>
          <p:cNvSpPr>
            <a:spLocks noGrp="1"/>
          </p:cNvSpPr>
          <p:nvPr>
            <p:ph type="dt" sz="half" idx="10"/>
          </p:nvPr>
        </p:nvSpPr>
        <p:spPr/>
        <p:txBody>
          <a:bodyPr/>
          <a:lstStyle/>
          <a:p>
            <a:fld id="{EF6EDD3C-5D73-1641-9372-40CC1D4AE108}" type="datetimeFigureOut">
              <a:rPr lang="en-CN" smtClean="0"/>
              <a:t>2021/12/23</a:t>
            </a:fld>
            <a:endParaRPr lang="en-CN"/>
          </a:p>
        </p:txBody>
      </p:sp>
      <p:sp>
        <p:nvSpPr>
          <p:cNvPr id="6" name="Footer Placeholder 5">
            <a:extLst>
              <a:ext uri="{FF2B5EF4-FFF2-40B4-BE49-F238E27FC236}">
                <a16:creationId xmlns:a16="http://schemas.microsoft.com/office/drawing/2014/main" id="{D91FE941-3017-0B4E-970E-8BDD1EC6C48F}"/>
              </a:ext>
            </a:extLst>
          </p:cNvPr>
          <p:cNvSpPr>
            <a:spLocks noGrp="1"/>
          </p:cNvSpPr>
          <p:nvPr>
            <p:ph type="ftr" sz="quarter" idx="11"/>
          </p:nvPr>
        </p:nvSpPr>
        <p:spPr/>
        <p:txBody>
          <a:bodyPr/>
          <a:lstStyle/>
          <a:p>
            <a:endParaRPr lang="en-CN"/>
          </a:p>
        </p:txBody>
      </p:sp>
      <p:sp>
        <p:nvSpPr>
          <p:cNvPr id="7" name="Slide Number Placeholder 6">
            <a:extLst>
              <a:ext uri="{FF2B5EF4-FFF2-40B4-BE49-F238E27FC236}">
                <a16:creationId xmlns:a16="http://schemas.microsoft.com/office/drawing/2014/main" id="{2FD68F16-0367-324C-BBF0-DE8F8B69594D}"/>
              </a:ext>
            </a:extLst>
          </p:cNvPr>
          <p:cNvSpPr>
            <a:spLocks noGrp="1"/>
          </p:cNvSpPr>
          <p:nvPr>
            <p:ph type="sldNum" sz="quarter" idx="12"/>
          </p:nvPr>
        </p:nvSpPr>
        <p:spPr/>
        <p:txBody>
          <a:bodyPr/>
          <a:lstStyle/>
          <a:p>
            <a:fld id="{3B674084-0722-B749-9C9B-BF9D7B0FF6C3}" type="slidenum">
              <a:rPr lang="en-CN" smtClean="0"/>
              <a:t>‹#›</a:t>
            </a:fld>
            <a:endParaRPr lang="en-CN"/>
          </a:p>
        </p:txBody>
      </p:sp>
    </p:spTree>
    <p:extLst>
      <p:ext uri="{BB962C8B-B14F-4D97-AF65-F5344CB8AC3E}">
        <p14:creationId xmlns:p14="http://schemas.microsoft.com/office/powerpoint/2010/main" val="2067819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6612B-0682-6B47-BA04-81B585D7074C}"/>
              </a:ext>
            </a:extLst>
          </p:cNvPr>
          <p:cNvSpPr>
            <a:spLocks noGrp="1"/>
          </p:cNvSpPr>
          <p:nvPr>
            <p:ph type="title"/>
          </p:nvPr>
        </p:nvSpPr>
        <p:spPr>
          <a:xfrm>
            <a:off x="839788" y="365125"/>
            <a:ext cx="10515600" cy="1325563"/>
          </a:xfrm>
        </p:spPr>
        <p:txBody>
          <a:bodyPr/>
          <a:lstStyle/>
          <a:p>
            <a:r>
              <a:rPr lang="en-US"/>
              <a:t>Click to edit Master title style</a:t>
            </a:r>
            <a:endParaRPr lang="en-CN"/>
          </a:p>
        </p:txBody>
      </p:sp>
      <p:sp>
        <p:nvSpPr>
          <p:cNvPr id="3" name="Text Placeholder 2">
            <a:extLst>
              <a:ext uri="{FF2B5EF4-FFF2-40B4-BE49-F238E27FC236}">
                <a16:creationId xmlns:a16="http://schemas.microsoft.com/office/drawing/2014/main" id="{8B467291-6DC9-AF4F-A0B9-E1EA38C607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003BAD-4BCD-3D4C-80BF-CBECED99C1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5" name="Text Placeholder 4">
            <a:extLst>
              <a:ext uri="{FF2B5EF4-FFF2-40B4-BE49-F238E27FC236}">
                <a16:creationId xmlns:a16="http://schemas.microsoft.com/office/drawing/2014/main" id="{D1C4D995-3666-D94F-8B6B-0F770D8413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8CA162-04F7-2649-9C15-EF07C2A839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7" name="Date Placeholder 6">
            <a:extLst>
              <a:ext uri="{FF2B5EF4-FFF2-40B4-BE49-F238E27FC236}">
                <a16:creationId xmlns:a16="http://schemas.microsoft.com/office/drawing/2014/main" id="{81D09D66-67AA-5244-930D-9DC5FD547BAD}"/>
              </a:ext>
            </a:extLst>
          </p:cNvPr>
          <p:cNvSpPr>
            <a:spLocks noGrp="1"/>
          </p:cNvSpPr>
          <p:nvPr>
            <p:ph type="dt" sz="half" idx="10"/>
          </p:nvPr>
        </p:nvSpPr>
        <p:spPr/>
        <p:txBody>
          <a:bodyPr/>
          <a:lstStyle/>
          <a:p>
            <a:fld id="{EF6EDD3C-5D73-1641-9372-40CC1D4AE108}" type="datetimeFigureOut">
              <a:rPr lang="en-CN" smtClean="0"/>
              <a:t>2021/12/23</a:t>
            </a:fld>
            <a:endParaRPr lang="en-CN"/>
          </a:p>
        </p:txBody>
      </p:sp>
      <p:sp>
        <p:nvSpPr>
          <p:cNvPr id="8" name="Footer Placeholder 7">
            <a:extLst>
              <a:ext uri="{FF2B5EF4-FFF2-40B4-BE49-F238E27FC236}">
                <a16:creationId xmlns:a16="http://schemas.microsoft.com/office/drawing/2014/main" id="{47B64CE9-F095-F842-A9A0-17761512FAC9}"/>
              </a:ext>
            </a:extLst>
          </p:cNvPr>
          <p:cNvSpPr>
            <a:spLocks noGrp="1"/>
          </p:cNvSpPr>
          <p:nvPr>
            <p:ph type="ftr" sz="quarter" idx="11"/>
          </p:nvPr>
        </p:nvSpPr>
        <p:spPr/>
        <p:txBody>
          <a:bodyPr/>
          <a:lstStyle/>
          <a:p>
            <a:endParaRPr lang="en-CN"/>
          </a:p>
        </p:txBody>
      </p:sp>
      <p:sp>
        <p:nvSpPr>
          <p:cNvPr id="9" name="Slide Number Placeholder 8">
            <a:extLst>
              <a:ext uri="{FF2B5EF4-FFF2-40B4-BE49-F238E27FC236}">
                <a16:creationId xmlns:a16="http://schemas.microsoft.com/office/drawing/2014/main" id="{A047F59D-372E-3E43-8397-F4FE3E4A8553}"/>
              </a:ext>
            </a:extLst>
          </p:cNvPr>
          <p:cNvSpPr>
            <a:spLocks noGrp="1"/>
          </p:cNvSpPr>
          <p:nvPr>
            <p:ph type="sldNum" sz="quarter" idx="12"/>
          </p:nvPr>
        </p:nvSpPr>
        <p:spPr/>
        <p:txBody>
          <a:bodyPr/>
          <a:lstStyle/>
          <a:p>
            <a:fld id="{3B674084-0722-B749-9C9B-BF9D7B0FF6C3}" type="slidenum">
              <a:rPr lang="en-CN" smtClean="0"/>
              <a:t>‹#›</a:t>
            </a:fld>
            <a:endParaRPr lang="en-CN"/>
          </a:p>
        </p:txBody>
      </p:sp>
    </p:spTree>
    <p:extLst>
      <p:ext uri="{BB962C8B-B14F-4D97-AF65-F5344CB8AC3E}">
        <p14:creationId xmlns:p14="http://schemas.microsoft.com/office/powerpoint/2010/main" val="680589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1E9C0-23BC-5A48-B325-58076FAB8459}"/>
              </a:ext>
            </a:extLst>
          </p:cNvPr>
          <p:cNvSpPr>
            <a:spLocks noGrp="1"/>
          </p:cNvSpPr>
          <p:nvPr>
            <p:ph type="title"/>
          </p:nvPr>
        </p:nvSpPr>
        <p:spPr/>
        <p:txBody>
          <a:bodyPr/>
          <a:lstStyle/>
          <a:p>
            <a:r>
              <a:rPr lang="en-US"/>
              <a:t>Click to edit Master title style</a:t>
            </a:r>
            <a:endParaRPr lang="en-CN"/>
          </a:p>
        </p:txBody>
      </p:sp>
      <p:sp>
        <p:nvSpPr>
          <p:cNvPr id="3" name="Date Placeholder 2">
            <a:extLst>
              <a:ext uri="{FF2B5EF4-FFF2-40B4-BE49-F238E27FC236}">
                <a16:creationId xmlns:a16="http://schemas.microsoft.com/office/drawing/2014/main" id="{C7C35BCF-7A1C-474D-8592-68690D48F455}"/>
              </a:ext>
            </a:extLst>
          </p:cNvPr>
          <p:cNvSpPr>
            <a:spLocks noGrp="1"/>
          </p:cNvSpPr>
          <p:nvPr>
            <p:ph type="dt" sz="half" idx="10"/>
          </p:nvPr>
        </p:nvSpPr>
        <p:spPr/>
        <p:txBody>
          <a:bodyPr/>
          <a:lstStyle/>
          <a:p>
            <a:fld id="{EF6EDD3C-5D73-1641-9372-40CC1D4AE108}" type="datetimeFigureOut">
              <a:rPr lang="en-CN" smtClean="0"/>
              <a:t>2021/12/23</a:t>
            </a:fld>
            <a:endParaRPr lang="en-CN"/>
          </a:p>
        </p:txBody>
      </p:sp>
      <p:sp>
        <p:nvSpPr>
          <p:cNvPr id="4" name="Footer Placeholder 3">
            <a:extLst>
              <a:ext uri="{FF2B5EF4-FFF2-40B4-BE49-F238E27FC236}">
                <a16:creationId xmlns:a16="http://schemas.microsoft.com/office/drawing/2014/main" id="{8FC0BB1E-898A-AA44-B8ED-1E4124FB28F8}"/>
              </a:ext>
            </a:extLst>
          </p:cNvPr>
          <p:cNvSpPr>
            <a:spLocks noGrp="1"/>
          </p:cNvSpPr>
          <p:nvPr>
            <p:ph type="ftr" sz="quarter" idx="11"/>
          </p:nvPr>
        </p:nvSpPr>
        <p:spPr/>
        <p:txBody>
          <a:bodyPr/>
          <a:lstStyle/>
          <a:p>
            <a:endParaRPr lang="en-CN"/>
          </a:p>
        </p:txBody>
      </p:sp>
      <p:sp>
        <p:nvSpPr>
          <p:cNvPr id="5" name="Slide Number Placeholder 4">
            <a:extLst>
              <a:ext uri="{FF2B5EF4-FFF2-40B4-BE49-F238E27FC236}">
                <a16:creationId xmlns:a16="http://schemas.microsoft.com/office/drawing/2014/main" id="{48839087-7EAD-5446-BBB4-16EAEDA288B6}"/>
              </a:ext>
            </a:extLst>
          </p:cNvPr>
          <p:cNvSpPr>
            <a:spLocks noGrp="1"/>
          </p:cNvSpPr>
          <p:nvPr>
            <p:ph type="sldNum" sz="quarter" idx="12"/>
          </p:nvPr>
        </p:nvSpPr>
        <p:spPr/>
        <p:txBody>
          <a:bodyPr/>
          <a:lstStyle/>
          <a:p>
            <a:fld id="{3B674084-0722-B749-9C9B-BF9D7B0FF6C3}" type="slidenum">
              <a:rPr lang="en-CN" smtClean="0"/>
              <a:t>‹#›</a:t>
            </a:fld>
            <a:endParaRPr lang="en-CN"/>
          </a:p>
        </p:txBody>
      </p:sp>
    </p:spTree>
    <p:extLst>
      <p:ext uri="{BB962C8B-B14F-4D97-AF65-F5344CB8AC3E}">
        <p14:creationId xmlns:p14="http://schemas.microsoft.com/office/powerpoint/2010/main" val="2228751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377EA1-DD2D-6946-BAA0-7837670D896E}"/>
              </a:ext>
            </a:extLst>
          </p:cNvPr>
          <p:cNvSpPr>
            <a:spLocks noGrp="1"/>
          </p:cNvSpPr>
          <p:nvPr>
            <p:ph type="dt" sz="half" idx="10"/>
          </p:nvPr>
        </p:nvSpPr>
        <p:spPr/>
        <p:txBody>
          <a:bodyPr/>
          <a:lstStyle/>
          <a:p>
            <a:fld id="{EF6EDD3C-5D73-1641-9372-40CC1D4AE108}" type="datetimeFigureOut">
              <a:rPr lang="en-CN" smtClean="0"/>
              <a:t>2021/12/23</a:t>
            </a:fld>
            <a:endParaRPr lang="en-CN"/>
          </a:p>
        </p:txBody>
      </p:sp>
      <p:sp>
        <p:nvSpPr>
          <p:cNvPr id="3" name="Footer Placeholder 2">
            <a:extLst>
              <a:ext uri="{FF2B5EF4-FFF2-40B4-BE49-F238E27FC236}">
                <a16:creationId xmlns:a16="http://schemas.microsoft.com/office/drawing/2014/main" id="{8F82F707-8830-A34F-BCB2-094F1740DB86}"/>
              </a:ext>
            </a:extLst>
          </p:cNvPr>
          <p:cNvSpPr>
            <a:spLocks noGrp="1"/>
          </p:cNvSpPr>
          <p:nvPr>
            <p:ph type="ftr" sz="quarter" idx="11"/>
          </p:nvPr>
        </p:nvSpPr>
        <p:spPr/>
        <p:txBody>
          <a:bodyPr/>
          <a:lstStyle/>
          <a:p>
            <a:endParaRPr lang="en-CN"/>
          </a:p>
        </p:txBody>
      </p:sp>
      <p:sp>
        <p:nvSpPr>
          <p:cNvPr id="4" name="Slide Number Placeholder 3">
            <a:extLst>
              <a:ext uri="{FF2B5EF4-FFF2-40B4-BE49-F238E27FC236}">
                <a16:creationId xmlns:a16="http://schemas.microsoft.com/office/drawing/2014/main" id="{2ED65424-077A-4449-AFB6-CB05D31F9DFF}"/>
              </a:ext>
            </a:extLst>
          </p:cNvPr>
          <p:cNvSpPr>
            <a:spLocks noGrp="1"/>
          </p:cNvSpPr>
          <p:nvPr>
            <p:ph type="sldNum" sz="quarter" idx="12"/>
          </p:nvPr>
        </p:nvSpPr>
        <p:spPr/>
        <p:txBody>
          <a:bodyPr/>
          <a:lstStyle/>
          <a:p>
            <a:fld id="{3B674084-0722-B749-9C9B-BF9D7B0FF6C3}" type="slidenum">
              <a:rPr lang="en-CN" smtClean="0"/>
              <a:t>‹#›</a:t>
            </a:fld>
            <a:endParaRPr lang="en-CN"/>
          </a:p>
        </p:txBody>
      </p:sp>
    </p:spTree>
    <p:extLst>
      <p:ext uri="{BB962C8B-B14F-4D97-AF65-F5344CB8AC3E}">
        <p14:creationId xmlns:p14="http://schemas.microsoft.com/office/powerpoint/2010/main" val="1459635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F37EA-18D7-F845-B0BC-0A8F6A245C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N"/>
          </a:p>
        </p:txBody>
      </p:sp>
      <p:sp>
        <p:nvSpPr>
          <p:cNvPr id="3" name="Content Placeholder 2">
            <a:extLst>
              <a:ext uri="{FF2B5EF4-FFF2-40B4-BE49-F238E27FC236}">
                <a16:creationId xmlns:a16="http://schemas.microsoft.com/office/drawing/2014/main" id="{28A28717-1FBB-E944-9E12-F4A4C7BAEC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Text Placeholder 3">
            <a:extLst>
              <a:ext uri="{FF2B5EF4-FFF2-40B4-BE49-F238E27FC236}">
                <a16:creationId xmlns:a16="http://schemas.microsoft.com/office/drawing/2014/main" id="{CA4A8292-9380-8C42-81B2-DAB34BB6A4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45FC3C-B99E-9E4E-8A2C-8F6F60AD23C7}"/>
              </a:ext>
            </a:extLst>
          </p:cNvPr>
          <p:cNvSpPr>
            <a:spLocks noGrp="1"/>
          </p:cNvSpPr>
          <p:nvPr>
            <p:ph type="dt" sz="half" idx="10"/>
          </p:nvPr>
        </p:nvSpPr>
        <p:spPr/>
        <p:txBody>
          <a:bodyPr/>
          <a:lstStyle/>
          <a:p>
            <a:fld id="{EF6EDD3C-5D73-1641-9372-40CC1D4AE108}" type="datetimeFigureOut">
              <a:rPr lang="en-CN" smtClean="0"/>
              <a:t>2021/12/23</a:t>
            </a:fld>
            <a:endParaRPr lang="en-CN"/>
          </a:p>
        </p:txBody>
      </p:sp>
      <p:sp>
        <p:nvSpPr>
          <p:cNvPr id="6" name="Footer Placeholder 5">
            <a:extLst>
              <a:ext uri="{FF2B5EF4-FFF2-40B4-BE49-F238E27FC236}">
                <a16:creationId xmlns:a16="http://schemas.microsoft.com/office/drawing/2014/main" id="{245521E4-583B-8A42-9B37-F3B530CE5216}"/>
              </a:ext>
            </a:extLst>
          </p:cNvPr>
          <p:cNvSpPr>
            <a:spLocks noGrp="1"/>
          </p:cNvSpPr>
          <p:nvPr>
            <p:ph type="ftr" sz="quarter" idx="11"/>
          </p:nvPr>
        </p:nvSpPr>
        <p:spPr/>
        <p:txBody>
          <a:bodyPr/>
          <a:lstStyle/>
          <a:p>
            <a:endParaRPr lang="en-CN"/>
          </a:p>
        </p:txBody>
      </p:sp>
      <p:sp>
        <p:nvSpPr>
          <p:cNvPr id="7" name="Slide Number Placeholder 6">
            <a:extLst>
              <a:ext uri="{FF2B5EF4-FFF2-40B4-BE49-F238E27FC236}">
                <a16:creationId xmlns:a16="http://schemas.microsoft.com/office/drawing/2014/main" id="{68BD6155-B362-8744-9F1F-C04EC815CEAA}"/>
              </a:ext>
            </a:extLst>
          </p:cNvPr>
          <p:cNvSpPr>
            <a:spLocks noGrp="1"/>
          </p:cNvSpPr>
          <p:nvPr>
            <p:ph type="sldNum" sz="quarter" idx="12"/>
          </p:nvPr>
        </p:nvSpPr>
        <p:spPr/>
        <p:txBody>
          <a:bodyPr/>
          <a:lstStyle/>
          <a:p>
            <a:fld id="{3B674084-0722-B749-9C9B-BF9D7B0FF6C3}" type="slidenum">
              <a:rPr lang="en-CN" smtClean="0"/>
              <a:t>‹#›</a:t>
            </a:fld>
            <a:endParaRPr lang="en-CN"/>
          </a:p>
        </p:txBody>
      </p:sp>
    </p:spTree>
    <p:extLst>
      <p:ext uri="{BB962C8B-B14F-4D97-AF65-F5344CB8AC3E}">
        <p14:creationId xmlns:p14="http://schemas.microsoft.com/office/powerpoint/2010/main" val="3030007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5514D-7ED6-294E-81C7-0C6DCBA7A9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N"/>
          </a:p>
        </p:txBody>
      </p:sp>
      <p:sp>
        <p:nvSpPr>
          <p:cNvPr id="3" name="Picture Placeholder 2">
            <a:extLst>
              <a:ext uri="{FF2B5EF4-FFF2-40B4-BE49-F238E27FC236}">
                <a16:creationId xmlns:a16="http://schemas.microsoft.com/office/drawing/2014/main" id="{BE43A56E-9AD0-7446-9A5A-FF03C80929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N"/>
          </a:p>
        </p:txBody>
      </p:sp>
      <p:sp>
        <p:nvSpPr>
          <p:cNvPr id="4" name="Text Placeholder 3">
            <a:extLst>
              <a:ext uri="{FF2B5EF4-FFF2-40B4-BE49-F238E27FC236}">
                <a16:creationId xmlns:a16="http://schemas.microsoft.com/office/drawing/2014/main" id="{0E34861E-33C2-BC40-AF65-396A234E00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EC24CC-3CE2-364D-A0D1-D8C0DB137762}"/>
              </a:ext>
            </a:extLst>
          </p:cNvPr>
          <p:cNvSpPr>
            <a:spLocks noGrp="1"/>
          </p:cNvSpPr>
          <p:nvPr>
            <p:ph type="dt" sz="half" idx="10"/>
          </p:nvPr>
        </p:nvSpPr>
        <p:spPr/>
        <p:txBody>
          <a:bodyPr/>
          <a:lstStyle/>
          <a:p>
            <a:fld id="{EF6EDD3C-5D73-1641-9372-40CC1D4AE108}" type="datetimeFigureOut">
              <a:rPr lang="en-CN" smtClean="0"/>
              <a:t>2021/12/23</a:t>
            </a:fld>
            <a:endParaRPr lang="en-CN"/>
          </a:p>
        </p:txBody>
      </p:sp>
      <p:sp>
        <p:nvSpPr>
          <p:cNvPr id="6" name="Footer Placeholder 5">
            <a:extLst>
              <a:ext uri="{FF2B5EF4-FFF2-40B4-BE49-F238E27FC236}">
                <a16:creationId xmlns:a16="http://schemas.microsoft.com/office/drawing/2014/main" id="{8120651B-00F8-8F49-9C0B-10A96194E3D1}"/>
              </a:ext>
            </a:extLst>
          </p:cNvPr>
          <p:cNvSpPr>
            <a:spLocks noGrp="1"/>
          </p:cNvSpPr>
          <p:nvPr>
            <p:ph type="ftr" sz="quarter" idx="11"/>
          </p:nvPr>
        </p:nvSpPr>
        <p:spPr/>
        <p:txBody>
          <a:bodyPr/>
          <a:lstStyle/>
          <a:p>
            <a:endParaRPr lang="en-CN"/>
          </a:p>
        </p:txBody>
      </p:sp>
      <p:sp>
        <p:nvSpPr>
          <p:cNvPr id="7" name="Slide Number Placeholder 6">
            <a:extLst>
              <a:ext uri="{FF2B5EF4-FFF2-40B4-BE49-F238E27FC236}">
                <a16:creationId xmlns:a16="http://schemas.microsoft.com/office/drawing/2014/main" id="{2D6453A3-FD33-D04E-AEB8-A5B071DACA85}"/>
              </a:ext>
            </a:extLst>
          </p:cNvPr>
          <p:cNvSpPr>
            <a:spLocks noGrp="1"/>
          </p:cNvSpPr>
          <p:nvPr>
            <p:ph type="sldNum" sz="quarter" idx="12"/>
          </p:nvPr>
        </p:nvSpPr>
        <p:spPr/>
        <p:txBody>
          <a:bodyPr/>
          <a:lstStyle/>
          <a:p>
            <a:fld id="{3B674084-0722-B749-9C9B-BF9D7B0FF6C3}" type="slidenum">
              <a:rPr lang="en-CN" smtClean="0"/>
              <a:t>‹#›</a:t>
            </a:fld>
            <a:endParaRPr lang="en-CN"/>
          </a:p>
        </p:txBody>
      </p:sp>
    </p:spTree>
    <p:extLst>
      <p:ext uri="{BB962C8B-B14F-4D97-AF65-F5344CB8AC3E}">
        <p14:creationId xmlns:p14="http://schemas.microsoft.com/office/powerpoint/2010/main" val="3884076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D3FE71-6B39-9F44-990E-3E9ABA2ECC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N"/>
          </a:p>
        </p:txBody>
      </p:sp>
      <p:sp>
        <p:nvSpPr>
          <p:cNvPr id="3" name="Text Placeholder 2">
            <a:extLst>
              <a:ext uri="{FF2B5EF4-FFF2-40B4-BE49-F238E27FC236}">
                <a16:creationId xmlns:a16="http://schemas.microsoft.com/office/drawing/2014/main" id="{6847B854-FD63-154B-A47F-4DBACD929B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EC25F872-7988-9A44-BCC6-C87D2AD3CC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EDD3C-5D73-1641-9372-40CC1D4AE108}" type="datetimeFigureOut">
              <a:rPr lang="en-CN" smtClean="0"/>
              <a:t>2021/12/23</a:t>
            </a:fld>
            <a:endParaRPr lang="en-CN"/>
          </a:p>
        </p:txBody>
      </p:sp>
      <p:sp>
        <p:nvSpPr>
          <p:cNvPr id="5" name="Footer Placeholder 4">
            <a:extLst>
              <a:ext uri="{FF2B5EF4-FFF2-40B4-BE49-F238E27FC236}">
                <a16:creationId xmlns:a16="http://schemas.microsoft.com/office/drawing/2014/main" id="{73AFC77E-6819-C246-8AF1-80916E1A27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N"/>
          </a:p>
        </p:txBody>
      </p:sp>
      <p:sp>
        <p:nvSpPr>
          <p:cNvPr id="6" name="Slide Number Placeholder 5">
            <a:extLst>
              <a:ext uri="{FF2B5EF4-FFF2-40B4-BE49-F238E27FC236}">
                <a16:creationId xmlns:a16="http://schemas.microsoft.com/office/drawing/2014/main" id="{7255A872-FD2E-2848-BA6E-C33DECB53E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674084-0722-B749-9C9B-BF9D7B0FF6C3}" type="slidenum">
              <a:rPr lang="en-CN" smtClean="0"/>
              <a:t>‹#›</a:t>
            </a:fld>
            <a:endParaRPr lang="en-CN"/>
          </a:p>
        </p:txBody>
      </p:sp>
    </p:spTree>
    <p:extLst>
      <p:ext uri="{BB962C8B-B14F-4D97-AF65-F5344CB8AC3E}">
        <p14:creationId xmlns:p14="http://schemas.microsoft.com/office/powerpoint/2010/main" val="8422385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7D823E-45F8-4F3B-90EB-782ED1EAEBAA}"/>
              </a:ext>
            </a:extLst>
          </p:cNvPr>
          <p:cNvSpPr>
            <a:spLocks noGrp="1"/>
          </p:cNvSpPr>
          <p:nvPr>
            <p:ph type="title"/>
          </p:nvPr>
        </p:nvSpPr>
        <p:spPr>
          <a:xfrm>
            <a:off x="229679" y="1778988"/>
            <a:ext cx="5379579" cy="1554480"/>
          </a:xfrm>
        </p:spPr>
        <p:txBody>
          <a:bodyPr anchor="b" anchorCtr="0">
            <a:normAutofit fontScale="90000"/>
          </a:bodyPr>
          <a:lstStyle/>
          <a:p>
            <a:r>
              <a:rPr lang="en-US" b="1" dirty="0" err="1">
                <a:latin typeface="HEITI TC MEDIUM" pitchFamily="2" charset="-128"/>
                <a:ea typeface="HEITI TC MEDIUM" pitchFamily="2" charset="-128"/>
              </a:rPr>
              <a:t>多层级政府治理视角下的中国</a:t>
            </a:r>
            <a:r>
              <a:rPr lang="zh-CN" altLang="en-US" b="1" dirty="0">
                <a:latin typeface="HEITI TC MEDIUM" pitchFamily="2" charset="-128"/>
                <a:ea typeface="HEITI TC MEDIUM" pitchFamily="2" charset="-128"/>
              </a:rPr>
              <a:t>、美国、捷克收缩城市比较研究</a:t>
            </a:r>
            <a:endParaRPr lang="en-US" b="1" dirty="0">
              <a:latin typeface="HEITI TC MEDIUM" pitchFamily="2" charset="-128"/>
              <a:ea typeface="HEITI TC MEDIUM" pitchFamily="2" charset="-128"/>
            </a:endParaRPr>
          </a:p>
        </p:txBody>
      </p:sp>
      <p:sp>
        <p:nvSpPr>
          <p:cNvPr id="20" name="Rectangle 19">
            <a:extLst>
              <a:ext uri="{FF2B5EF4-FFF2-40B4-BE49-F238E27FC236}">
                <a16:creationId xmlns:a16="http://schemas.microsoft.com/office/drawing/2014/main" id="{D0A7808D-B9A9-244C-B567-13A95ADCE726}"/>
              </a:ext>
            </a:extLst>
          </p:cNvPr>
          <p:cNvSpPr/>
          <p:nvPr/>
        </p:nvSpPr>
        <p:spPr>
          <a:xfrm>
            <a:off x="242826" y="3290506"/>
            <a:ext cx="6096000" cy="923330"/>
          </a:xfrm>
          <a:prstGeom prst="rect">
            <a:avLst/>
          </a:prstGeom>
        </p:spPr>
        <p:txBody>
          <a:bodyPr>
            <a:spAutoFit/>
          </a:bodyPr>
          <a:lstStyle/>
          <a:p>
            <a:r>
              <a:rPr lang="en-US" b="1" dirty="0">
                <a:latin typeface="Times New Roman" panose="02020603050405020304" pitchFamily="18" charset="0"/>
                <a:ea typeface="Times New Roman" panose="02020603050405020304" pitchFamily="18" charset="0"/>
              </a:rPr>
              <a:t>Urban shrinkage in China, the USA, and the Czech Republic: a comparative perspective of multilevel governance</a:t>
            </a:r>
            <a:endParaRPr lang="en-CN" sz="1600" dirty="0">
              <a:effectLst/>
              <a:latin typeface="Times New Roman" panose="02020603050405020304" pitchFamily="18" charset="0"/>
              <a:ea typeface="Times New Roman" panose="02020603050405020304" pitchFamily="18" charset="0"/>
            </a:endParaRPr>
          </a:p>
        </p:txBody>
      </p:sp>
      <p:grpSp>
        <p:nvGrpSpPr>
          <p:cNvPr id="22" name="Group 21">
            <a:extLst>
              <a:ext uri="{FF2B5EF4-FFF2-40B4-BE49-F238E27FC236}">
                <a16:creationId xmlns:a16="http://schemas.microsoft.com/office/drawing/2014/main" id="{B95D5104-FF8E-9B40-BB41-3FC4FCBD8060}"/>
              </a:ext>
            </a:extLst>
          </p:cNvPr>
          <p:cNvGrpSpPr/>
          <p:nvPr/>
        </p:nvGrpSpPr>
        <p:grpSpPr>
          <a:xfrm>
            <a:off x="6096000" y="1263406"/>
            <a:ext cx="5661268" cy="4993590"/>
            <a:chOff x="6357627" y="704834"/>
            <a:chExt cx="5115661" cy="4512331"/>
          </a:xfrm>
        </p:grpSpPr>
        <p:cxnSp>
          <p:nvCxnSpPr>
            <p:cNvPr id="29" name="直接连接符 3">
              <a:extLst>
                <a:ext uri="{FF2B5EF4-FFF2-40B4-BE49-F238E27FC236}">
                  <a16:creationId xmlns:a16="http://schemas.microsoft.com/office/drawing/2014/main" id="{9FF06ED7-F564-7C42-B57C-0BD4A5D52C7C}"/>
                </a:ext>
              </a:extLst>
            </p:cNvPr>
            <p:cNvCxnSpPr/>
            <p:nvPr/>
          </p:nvCxnSpPr>
          <p:spPr>
            <a:xfrm>
              <a:off x="6815902" y="4309313"/>
              <a:ext cx="416246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1" name="直接连接符 4">
              <a:extLst>
                <a:ext uri="{FF2B5EF4-FFF2-40B4-BE49-F238E27FC236}">
                  <a16:creationId xmlns:a16="http://schemas.microsoft.com/office/drawing/2014/main" id="{572A55DE-A915-634F-B68C-3395FDE98A8C}"/>
                </a:ext>
              </a:extLst>
            </p:cNvPr>
            <p:cNvCxnSpPr/>
            <p:nvPr/>
          </p:nvCxnSpPr>
          <p:spPr>
            <a:xfrm>
              <a:off x="7307379" y="3409213"/>
              <a:ext cx="3137840" cy="0"/>
            </a:xfrm>
            <a:prstGeom prst="line">
              <a:avLst/>
            </a:prstGeom>
            <a:ln>
              <a:solidFill>
                <a:schemeClr val="bg1">
                  <a:lumMod val="6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3" name="直接连接符 5">
              <a:extLst>
                <a:ext uri="{FF2B5EF4-FFF2-40B4-BE49-F238E27FC236}">
                  <a16:creationId xmlns:a16="http://schemas.microsoft.com/office/drawing/2014/main" id="{6F834924-BCE4-3A49-9984-CA63ABE6CE10}"/>
                </a:ext>
              </a:extLst>
            </p:cNvPr>
            <p:cNvCxnSpPr/>
            <p:nvPr/>
          </p:nvCxnSpPr>
          <p:spPr>
            <a:xfrm>
              <a:off x="7886858" y="2509113"/>
              <a:ext cx="2050798" cy="0"/>
            </a:xfrm>
            <a:prstGeom prst="line">
              <a:avLst/>
            </a:prstGeom>
            <a:ln>
              <a:solidFill>
                <a:schemeClr val="bg1">
                  <a:lumMod val="6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5" name="直接连接符 6">
              <a:extLst>
                <a:ext uri="{FF2B5EF4-FFF2-40B4-BE49-F238E27FC236}">
                  <a16:creationId xmlns:a16="http://schemas.microsoft.com/office/drawing/2014/main" id="{6116B3D5-4045-254D-B69A-3FE1F088B2E4}"/>
                </a:ext>
              </a:extLst>
            </p:cNvPr>
            <p:cNvCxnSpPr/>
            <p:nvPr/>
          </p:nvCxnSpPr>
          <p:spPr>
            <a:xfrm>
              <a:off x="7339135" y="3409213"/>
              <a:ext cx="511155" cy="885347"/>
            </a:xfrm>
            <a:prstGeom prst="line">
              <a:avLst/>
            </a:prstGeom>
            <a:ln>
              <a:solidFill>
                <a:schemeClr val="bg1">
                  <a:lumMod val="6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7" name="直接连接符 7">
              <a:extLst>
                <a:ext uri="{FF2B5EF4-FFF2-40B4-BE49-F238E27FC236}">
                  <a16:creationId xmlns:a16="http://schemas.microsoft.com/office/drawing/2014/main" id="{CEAE3E2A-D867-444C-B3C8-E976609CA8BB}"/>
                </a:ext>
              </a:extLst>
            </p:cNvPr>
            <p:cNvCxnSpPr/>
            <p:nvPr/>
          </p:nvCxnSpPr>
          <p:spPr>
            <a:xfrm>
              <a:off x="7886858" y="2509113"/>
              <a:ext cx="1010275" cy="1749848"/>
            </a:xfrm>
            <a:prstGeom prst="line">
              <a:avLst/>
            </a:prstGeom>
            <a:ln>
              <a:solidFill>
                <a:schemeClr val="bg1">
                  <a:lumMod val="6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9" name="直接连接符 8">
              <a:extLst>
                <a:ext uri="{FF2B5EF4-FFF2-40B4-BE49-F238E27FC236}">
                  <a16:creationId xmlns:a16="http://schemas.microsoft.com/office/drawing/2014/main" id="{BF74C1C1-B86E-7046-97D0-FC200943DB80}"/>
                </a:ext>
              </a:extLst>
            </p:cNvPr>
            <p:cNvCxnSpPr/>
            <p:nvPr/>
          </p:nvCxnSpPr>
          <p:spPr>
            <a:xfrm>
              <a:off x="8391995" y="1632422"/>
              <a:ext cx="1545504" cy="2676891"/>
            </a:xfrm>
            <a:prstGeom prst="line">
              <a:avLst/>
            </a:prstGeom>
            <a:ln>
              <a:solidFill>
                <a:schemeClr val="bg1">
                  <a:lumMod val="6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1" name="直接连接符 9">
              <a:extLst>
                <a:ext uri="{FF2B5EF4-FFF2-40B4-BE49-F238E27FC236}">
                  <a16:creationId xmlns:a16="http://schemas.microsoft.com/office/drawing/2014/main" id="{E8118198-91BC-DA4B-BDA4-38BF14E5B3CB}"/>
                </a:ext>
              </a:extLst>
            </p:cNvPr>
            <p:cNvCxnSpPr/>
            <p:nvPr/>
          </p:nvCxnSpPr>
          <p:spPr>
            <a:xfrm flipH="1">
              <a:off x="6815902" y="704834"/>
              <a:ext cx="2068775" cy="360447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2" name="直接连接符 10">
              <a:extLst>
                <a:ext uri="{FF2B5EF4-FFF2-40B4-BE49-F238E27FC236}">
                  <a16:creationId xmlns:a16="http://schemas.microsoft.com/office/drawing/2014/main" id="{D6D9FA21-CDA3-D24F-9149-D911FE498832}"/>
                </a:ext>
              </a:extLst>
            </p:cNvPr>
            <p:cNvCxnSpPr/>
            <p:nvPr/>
          </p:nvCxnSpPr>
          <p:spPr>
            <a:xfrm flipH="1">
              <a:off x="7850290" y="1626189"/>
              <a:ext cx="1541789" cy="2668371"/>
            </a:xfrm>
            <a:prstGeom prst="line">
              <a:avLst/>
            </a:prstGeom>
            <a:ln>
              <a:solidFill>
                <a:schemeClr val="bg1">
                  <a:lumMod val="6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3" name="直接连接符 11">
              <a:extLst>
                <a:ext uri="{FF2B5EF4-FFF2-40B4-BE49-F238E27FC236}">
                  <a16:creationId xmlns:a16="http://schemas.microsoft.com/office/drawing/2014/main" id="{E0B54934-BDF0-A246-AA1F-A094758C53B4}"/>
                </a:ext>
              </a:extLst>
            </p:cNvPr>
            <p:cNvCxnSpPr/>
            <p:nvPr/>
          </p:nvCxnSpPr>
          <p:spPr>
            <a:xfrm flipH="1">
              <a:off x="8897133" y="2509113"/>
              <a:ext cx="1024535" cy="1779225"/>
            </a:xfrm>
            <a:prstGeom prst="line">
              <a:avLst/>
            </a:prstGeom>
            <a:ln>
              <a:solidFill>
                <a:schemeClr val="bg1">
                  <a:lumMod val="6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4758D955-A922-4B40-BEAB-CFC7DDBD8DDF}"/>
                </a:ext>
              </a:extLst>
            </p:cNvPr>
            <p:cNvSpPr txBox="1"/>
            <p:nvPr/>
          </p:nvSpPr>
          <p:spPr>
            <a:xfrm>
              <a:off x="7574880" y="4376218"/>
              <a:ext cx="558807" cy="254361"/>
            </a:xfrm>
            <a:prstGeom prst="rect">
              <a:avLst/>
            </a:prstGeom>
            <a:noFill/>
          </p:spPr>
          <p:txBody>
            <a:bodyPr wrap="none" rtlCol="0">
              <a:spAutoFit/>
            </a:bodyPr>
            <a:lstStyle/>
            <a:p>
              <a:r>
                <a:rPr lang="en-US" altLang="zh-CN" sz="1400" dirty="0"/>
                <a:t>State</a:t>
              </a:r>
              <a:endParaRPr lang="zh-CN" altLang="en-US" sz="1400" dirty="0"/>
            </a:p>
          </p:txBody>
        </p:sp>
        <p:sp>
          <p:nvSpPr>
            <p:cNvPr id="45" name="TextBox 44">
              <a:extLst>
                <a:ext uri="{FF2B5EF4-FFF2-40B4-BE49-F238E27FC236}">
                  <a16:creationId xmlns:a16="http://schemas.microsoft.com/office/drawing/2014/main" id="{C78AA60E-820C-3F44-BED1-32D9AEC61139}"/>
                </a:ext>
              </a:extLst>
            </p:cNvPr>
            <p:cNvSpPr txBox="1"/>
            <p:nvPr/>
          </p:nvSpPr>
          <p:spPr>
            <a:xfrm>
              <a:off x="8289810" y="4349808"/>
              <a:ext cx="1178592" cy="254361"/>
            </a:xfrm>
            <a:prstGeom prst="rect">
              <a:avLst/>
            </a:prstGeom>
            <a:noFill/>
          </p:spPr>
          <p:txBody>
            <a:bodyPr wrap="none" rtlCol="0">
              <a:spAutoFit/>
            </a:bodyPr>
            <a:lstStyle/>
            <a:p>
              <a:r>
                <a:rPr lang="en-US" altLang="zh-CN" sz="1400" dirty="0"/>
                <a:t>Mixed-bodies</a:t>
              </a:r>
              <a:endParaRPr lang="zh-CN" altLang="en-US" sz="1400" dirty="0"/>
            </a:p>
          </p:txBody>
        </p:sp>
        <p:sp>
          <p:nvSpPr>
            <p:cNvPr id="46" name="TextBox 45">
              <a:extLst>
                <a:ext uri="{FF2B5EF4-FFF2-40B4-BE49-F238E27FC236}">
                  <a16:creationId xmlns:a16="http://schemas.microsoft.com/office/drawing/2014/main" id="{F6534425-C956-0A46-B9DC-BFE51795187C}"/>
                </a:ext>
              </a:extLst>
            </p:cNvPr>
            <p:cNvSpPr txBox="1"/>
            <p:nvPr/>
          </p:nvSpPr>
          <p:spPr>
            <a:xfrm>
              <a:off x="9325715" y="4349511"/>
              <a:ext cx="1868673" cy="307777"/>
            </a:xfrm>
            <a:prstGeom prst="rect">
              <a:avLst/>
            </a:prstGeom>
            <a:noFill/>
          </p:spPr>
          <p:txBody>
            <a:bodyPr wrap="square" rtlCol="0">
              <a:spAutoFit/>
            </a:bodyPr>
            <a:lstStyle/>
            <a:p>
              <a:pPr algn="ctr"/>
              <a:r>
                <a:rPr lang="en-US" altLang="zh-CN" sz="1400" dirty="0"/>
                <a:t>Private Stakeholders</a:t>
              </a:r>
              <a:endParaRPr lang="zh-CN" altLang="en-US" sz="1400" dirty="0"/>
            </a:p>
          </p:txBody>
        </p:sp>
        <p:sp>
          <p:nvSpPr>
            <p:cNvPr id="47" name="TextBox 46">
              <a:extLst>
                <a:ext uri="{FF2B5EF4-FFF2-40B4-BE49-F238E27FC236}">
                  <a16:creationId xmlns:a16="http://schemas.microsoft.com/office/drawing/2014/main" id="{1B0134C6-A956-A04B-8E00-583A293A2E09}"/>
                </a:ext>
              </a:extLst>
            </p:cNvPr>
            <p:cNvSpPr txBox="1"/>
            <p:nvPr/>
          </p:nvSpPr>
          <p:spPr>
            <a:xfrm>
              <a:off x="7290693" y="1380703"/>
              <a:ext cx="1105111" cy="279797"/>
            </a:xfrm>
            <a:prstGeom prst="rect">
              <a:avLst/>
            </a:prstGeom>
            <a:noFill/>
          </p:spPr>
          <p:txBody>
            <a:bodyPr wrap="none" rtlCol="0">
              <a:spAutoFit/>
            </a:bodyPr>
            <a:lstStyle/>
            <a:p>
              <a:r>
                <a:rPr lang="en-US" altLang="zh-CN" sz="1400" dirty="0"/>
                <a:t>Bureaucratic</a:t>
              </a:r>
              <a:endParaRPr lang="zh-CN" altLang="en-US" sz="1400" dirty="0"/>
            </a:p>
          </p:txBody>
        </p:sp>
        <p:sp>
          <p:nvSpPr>
            <p:cNvPr id="48" name="TextBox 47">
              <a:extLst>
                <a:ext uri="{FF2B5EF4-FFF2-40B4-BE49-F238E27FC236}">
                  <a16:creationId xmlns:a16="http://schemas.microsoft.com/office/drawing/2014/main" id="{EB5B3F9D-BFF1-4545-B6C9-C538BF56385D}"/>
                </a:ext>
              </a:extLst>
            </p:cNvPr>
            <p:cNvSpPr txBox="1"/>
            <p:nvPr/>
          </p:nvSpPr>
          <p:spPr>
            <a:xfrm>
              <a:off x="7079628" y="2301007"/>
              <a:ext cx="671979" cy="307777"/>
            </a:xfrm>
            <a:prstGeom prst="rect">
              <a:avLst/>
            </a:prstGeom>
            <a:noFill/>
          </p:spPr>
          <p:txBody>
            <a:bodyPr wrap="none" rtlCol="0">
              <a:spAutoFit/>
            </a:bodyPr>
            <a:lstStyle/>
            <a:p>
              <a:r>
                <a:rPr lang="en-US" altLang="zh-CN" sz="1400" dirty="0"/>
                <a:t>Hybrid</a:t>
              </a:r>
              <a:endParaRPr lang="zh-CN" altLang="en-US" sz="1400" dirty="0"/>
            </a:p>
          </p:txBody>
        </p:sp>
        <p:sp>
          <p:nvSpPr>
            <p:cNvPr id="49" name="TextBox 48">
              <a:extLst>
                <a:ext uri="{FF2B5EF4-FFF2-40B4-BE49-F238E27FC236}">
                  <a16:creationId xmlns:a16="http://schemas.microsoft.com/office/drawing/2014/main" id="{CE4DF973-B5CB-474C-BDC7-2B481418A6F1}"/>
                </a:ext>
              </a:extLst>
            </p:cNvPr>
            <p:cNvSpPr txBox="1"/>
            <p:nvPr/>
          </p:nvSpPr>
          <p:spPr>
            <a:xfrm>
              <a:off x="6478007" y="3244836"/>
              <a:ext cx="694614" cy="307777"/>
            </a:xfrm>
            <a:prstGeom prst="rect">
              <a:avLst/>
            </a:prstGeom>
            <a:noFill/>
          </p:spPr>
          <p:txBody>
            <a:bodyPr wrap="none" rtlCol="0">
              <a:spAutoFit/>
            </a:bodyPr>
            <a:lstStyle/>
            <a:p>
              <a:r>
                <a:rPr lang="en-US" altLang="zh-CN" sz="1400" dirty="0"/>
                <a:t>Private</a:t>
              </a:r>
              <a:endParaRPr lang="zh-CN" altLang="en-US" sz="1400" dirty="0"/>
            </a:p>
          </p:txBody>
        </p:sp>
        <p:sp>
          <p:nvSpPr>
            <p:cNvPr id="50" name="TextBox 49">
              <a:extLst>
                <a:ext uri="{FF2B5EF4-FFF2-40B4-BE49-F238E27FC236}">
                  <a16:creationId xmlns:a16="http://schemas.microsoft.com/office/drawing/2014/main" id="{28180FD1-6E8A-7640-A8BB-500286702673}"/>
                </a:ext>
              </a:extLst>
            </p:cNvPr>
            <p:cNvSpPr txBox="1"/>
            <p:nvPr/>
          </p:nvSpPr>
          <p:spPr>
            <a:xfrm>
              <a:off x="9322180" y="1258991"/>
              <a:ext cx="840936" cy="523220"/>
            </a:xfrm>
            <a:prstGeom prst="rect">
              <a:avLst/>
            </a:prstGeom>
            <a:noFill/>
          </p:spPr>
          <p:txBody>
            <a:bodyPr wrap="none" rtlCol="0">
              <a:spAutoFit/>
            </a:bodyPr>
            <a:lstStyle/>
            <a:p>
              <a:pPr algn="ctr"/>
              <a:r>
                <a:rPr lang="en-US" altLang="zh-CN" sz="1400" dirty="0"/>
                <a:t>Exclusive</a:t>
              </a:r>
            </a:p>
            <a:p>
              <a:pPr algn="ctr"/>
              <a:r>
                <a:rPr lang="en-US" altLang="zh-CN" sz="1400" dirty="0"/>
                <a:t>(State)</a:t>
              </a:r>
              <a:endParaRPr lang="zh-CN" altLang="en-US" sz="1400" dirty="0"/>
            </a:p>
          </p:txBody>
        </p:sp>
        <p:sp>
          <p:nvSpPr>
            <p:cNvPr id="51" name="TextBox 50">
              <a:extLst>
                <a:ext uri="{FF2B5EF4-FFF2-40B4-BE49-F238E27FC236}">
                  <a16:creationId xmlns:a16="http://schemas.microsoft.com/office/drawing/2014/main" id="{D239BE2E-4654-5C46-9703-42019D5A3179}"/>
                </a:ext>
              </a:extLst>
            </p:cNvPr>
            <p:cNvSpPr txBox="1"/>
            <p:nvPr/>
          </p:nvSpPr>
          <p:spPr>
            <a:xfrm>
              <a:off x="9970252" y="2293089"/>
              <a:ext cx="1246944" cy="523220"/>
            </a:xfrm>
            <a:prstGeom prst="rect">
              <a:avLst/>
            </a:prstGeom>
            <a:noFill/>
          </p:spPr>
          <p:txBody>
            <a:bodyPr wrap="none" rtlCol="0">
              <a:spAutoFit/>
            </a:bodyPr>
            <a:lstStyle/>
            <a:p>
              <a:pPr algn="ctr"/>
              <a:r>
                <a:rPr lang="en-US" altLang="zh-CN" sz="1400" dirty="0"/>
                <a:t>Coordinated</a:t>
              </a:r>
            </a:p>
            <a:p>
              <a:pPr algn="ctr"/>
              <a:r>
                <a:rPr lang="en-US" altLang="zh-CN" sz="1400" dirty="0"/>
                <a:t>(State/society)</a:t>
              </a:r>
              <a:endParaRPr lang="zh-CN" altLang="en-US" sz="1400" dirty="0"/>
            </a:p>
          </p:txBody>
        </p:sp>
        <p:sp>
          <p:nvSpPr>
            <p:cNvPr id="52" name="TextBox 51">
              <a:extLst>
                <a:ext uri="{FF2B5EF4-FFF2-40B4-BE49-F238E27FC236}">
                  <a16:creationId xmlns:a16="http://schemas.microsoft.com/office/drawing/2014/main" id="{F44D29AC-48B1-7C49-8A29-FAB735FF48D9}"/>
                </a:ext>
              </a:extLst>
            </p:cNvPr>
            <p:cNvSpPr txBox="1"/>
            <p:nvPr/>
          </p:nvSpPr>
          <p:spPr>
            <a:xfrm>
              <a:off x="10330292" y="3122427"/>
              <a:ext cx="1128707" cy="523220"/>
            </a:xfrm>
            <a:prstGeom prst="rect">
              <a:avLst/>
            </a:prstGeom>
            <a:noFill/>
          </p:spPr>
          <p:txBody>
            <a:bodyPr wrap="none" rtlCol="0">
              <a:spAutoFit/>
            </a:bodyPr>
            <a:lstStyle/>
            <a:p>
              <a:pPr algn="ctr"/>
              <a:r>
                <a:rPr lang="en-US" altLang="zh-CN" sz="1400" dirty="0"/>
                <a:t>Autonomous</a:t>
              </a:r>
            </a:p>
            <a:p>
              <a:pPr algn="ctr"/>
              <a:r>
                <a:rPr lang="en-US" altLang="zh-CN" sz="1400" dirty="0"/>
                <a:t>(Society)</a:t>
              </a:r>
              <a:endParaRPr lang="zh-CN" altLang="en-US" sz="1400" dirty="0"/>
            </a:p>
          </p:txBody>
        </p:sp>
        <p:cxnSp>
          <p:nvCxnSpPr>
            <p:cNvPr id="53" name="直接连接符 21">
              <a:extLst>
                <a:ext uri="{FF2B5EF4-FFF2-40B4-BE49-F238E27FC236}">
                  <a16:creationId xmlns:a16="http://schemas.microsoft.com/office/drawing/2014/main" id="{A50A418E-56F3-204B-A228-573451A5810E}"/>
                </a:ext>
              </a:extLst>
            </p:cNvPr>
            <p:cNvCxnSpPr/>
            <p:nvPr/>
          </p:nvCxnSpPr>
          <p:spPr>
            <a:xfrm>
              <a:off x="8391995" y="1573009"/>
              <a:ext cx="1000083" cy="0"/>
            </a:xfrm>
            <a:prstGeom prst="line">
              <a:avLst/>
            </a:prstGeom>
            <a:ln>
              <a:solidFill>
                <a:schemeClr val="bg1">
                  <a:lumMod val="6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4" name="直接连接符 22">
              <a:extLst>
                <a:ext uri="{FF2B5EF4-FFF2-40B4-BE49-F238E27FC236}">
                  <a16:creationId xmlns:a16="http://schemas.microsoft.com/office/drawing/2014/main" id="{C5870858-EDC8-CD4A-91C7-C8161791646A}"/>
                </a:ext>
              </a:extLst>
            </p:cNvPr>
            <p:cNvCxnSpPr/>
            <p:nvPr/>
          </p:nvCxnSpPr>
          <p:spPr>
            <a:xfrm flipH="1">
              <a:off x="9937656" y="3409213"/>
              <a:ext cx="507563" cy="879125"/>
            </a:xfrm>
            <a:prstGeom prst="line">
              <a:avLst/>
            </a:prstGeom>
            <a:ln>
              <a:solidFill>
                <a:schemeClr val="bg1">
                  <a:lumMod val="6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5" name="直接连接符 23">
              <a:extLst>
                <a:ext uri="{FF2B5EF4-FFF2-40B4-BE49-F238E27FC236}">
                  <a16:creationId xmlns:a16="http://schemas.microsoft.com/office/drawing/2014/main" id="{4D879B13-AEAC-6540-B6F8-66AB82F72FCA}"/>
                </a:ext>
              </a:extLst>
            </p:cNvPr>
            <p:cNvCxnSpPr/>
            <p:nvPr/>
          </p:nvCxnSpPr>
          <p:spPr>
            <a:xfrm>
              <a:off x="8897133" y="704834"/>
              <a:ext cx="2081047" cy="360447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6" name="矩形 24">
              <a:extLst>
                <a:ext uri="{FF2B5EF4-FFF2-40B4-BE49-F238E27FC236}">
                  <a16:creationId xmlns:a16="http://schemas.microsoft.com/office/drawing/2014/main" id="{D2A44356-EFBA-814C-80D8-E3C3C982D2A8}"/>
                </a:ext>
              </a:extLst>
            </p:cNvPr>
            <p:cNvSpPr/>
            <p:nvPr/>
          </p:nvSpPr>
          <p:spPr>
            <a:xfrm rot="3620611">
              <a:off x="10067429" y="1954008"/>
              <a:ext cx="1988365" cy="369332"/>
            </a:xfrm>
            <a:prstGeom prst="rect">
              <a:avLst/>
            </a:prstGeom>
          </p:spPr>
          <p:txBody>
            <a:bodyPr wrap="none">
              <a:spAutoFit/>
            </a:bodyPr>
            <a:lstStyle/>
            <a:p>
              <a:r>
                <a:rPr lang="en-US" altLang="zh-CN" b="1" dirty="0"/>
                <a:t>Policy formulation </a:t>
              </a:r>
              <a:endParaRPr lang="zh-CN" altLang="en-US" dirty="0"/>
            </a:p>
          </p:txBody>
        </p:sp>
        <p:sp>
          <p:nvSpPr>
            <p:cNvPr id="57" name="矩形 25">
              <a:extLst>
                <a:ext uri="{FF2B5EF4-FFF2-40B4-BE49-F238E27FC236}">
                  <a16:creationId xmlns:a16="http://schemas.microsoft.com/office/drawing/2014/main" id="{568A69C6-7DF2-DF4C-8124-BB4E04B89EF3}"/>
                </a:ext>
              </a:extLst>
            </p:cNvPr>
            <p:cNvSpPr/>
            <p:nvPr/>
          </p:nvSpPr>
          <p:spPr>
            <a:xfrm rot="18053637">
              <a:off x="6236842" y="2001329"/>
              <a:ext cx="1203406" cy="369332"/>
            </a:xfrm>
            <a:prstGeom prst="rect">
              <a:avLst/>
            </a:prstGeom>
          </p:spPr>
          <p:txBody>
            <a:bodyPr wrap="none">
              <a:spAutoFit/>
            </a:bodyPr>
            <a:lstStyle/>
            <a:p>
              <a:r>
                <a:rPr lang="en-US" altLang="zh-CN" b="1" dirty="0"/>
                <a:t>Operation </a:t>
              </a:r>
              <a:endParaRPr lang="zh-CN" altLang="en-US" dirty="0"/>
            </a:p>
          </p:txBody>
        </p:sp>
        <p:sp>
          <p:nvSpPr>
            <p:cNvPr id="58" name="矩形 26">
              <a:extLst>
                <a:ext uri="{FF2B5EF4-FFF2-40B4-BE49-F238E27FC236}">
                  <a16:creationId xmlns:a16="http://schemas.microsoft.com/office/drawing/2014/main" id="{9FDED39C-B6D3-C54C-8265-D19D7F9D263A}"/>
                </a:ext>
              </a:extLst>
            </p:cNvPr>
            <p:cNvSpPr/>
            <p:nvPr/>
          </p:nvSpPr>
          <p:spPr>
            <a:xfrm>
              <a:off x="8276573" y="4535209"/>
              <a:ext cx="1352101" cy="369332"/>
            </a:xfrm>
            <a:prstGeom prst="rect">
              <a:avLst/>
            </a:prstGeom>
          </p:spPr>
          <p:txBody>
            <a:bodyPr wrap="none">
              <a:spAutoFit/>
            </a:bodyPr>
            <a:lstStyle/>
            <a:p>
              <a:pPr algn="ctr"/>
              <a:r>
                <a:rPr lang="en-US" altLang="zh-CN" b="1" dirty="0"/>
                <a:t>Supervision </a:t>
              </a:r>
              <a:endParaRPr lang="zh-CN" altLang="en-US" dirty="0"/>
            </a:p>
          </p:txBody>
        </p:sp>
        <p:sp>
          <p:nvSpPr>
            <p:cNvPr id="59" name="椭圆 27">
              <a:extLst>
                <a:ext uri="{FF2B5EF4-FFF2-40B4-BE49-F238E27FC236}">
                  <a16:creationId xmlns:a16="http://schemas.microsoft.com/office/drawing/2014/main" id="{05A821C9-D464-4A4F-AE49-DADA46DD75AC}"/>
                </a:ext>
              </a:extLst>
            </p:cNvPr>
            <p:cNvSpPr/>
            <p:nvPr/>
          </p:nvSpPr>
          <p:spPr>
            <a:xfrm>
              <a:off x="7307379" y="3362720"/>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28">
              <a:extLst>
                <a:ext uri="{FF2B5EF4-FFF2-40B4-BE49-F238E27FC236}">
                  <a16:creationId xmlns:a16="http://schemas.microsoft.com/office/drawing/2014/main" id="{DE7144A0-8A4B-9544-B24C-F21F4CE62498}"/>
                </a:ext>
              </a:extLst>
            </p:cNvPr>
            <p:cNvSpPr/>
            <p:nvPr/>
          </p:nvSpPr>
          <p:spPr>
            <a:xfrm>
              <a:off x="7807244" y="2454895"/>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29">
              <a:extLst>
                <a:ext uri="{FF2B5EF4-FFF2-40B4-BE49-F238E27FC236}">
                  <a16:creationId xmlns:a16="http://schemas.microsoft.com/office/drawing/2014/main" id="{DBC8CEB9-2919-364B-8A2B-CF3C638F9798}"/>
                </a:ext>
              </a:extLst>
            </p:cNvPr>
            <p:cNvSpPr/>
            <p:nvPr/>
          </p:nvSpPr>
          <p:spPr>
            <a:xfrm>
              <a:off x="8359800" y="152104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30">
              <a:extLst>
                <a:ext uri="{FF2B5EF4-FFF2-40B4-BE49-F238E27FC236}">
                  <a16:creationId xmlns:a16="http://schemas.microsoft.com/office/drawing/2014/main" id="{DFCC1EC5-2961-2444-A2F2-E6E76255DD52}"/>
                </a:ext>
              </a:extLst>
            </p:cNvPr>
            <p:cNvSpPr/>
            <p:nvPr/>
          </p:nvSpPr>
          <p:spPr>
            <a:xfrm>
              <a:off x="9373396" y="1543253"/>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31">
              <a:extLst>
                <a:ext uri="{FF2B5EF4-FFF2-40B4-BE49-F238E27FC236}">
                  <a16:creationId xmlns:a16="http://schemas.microsoft.com/office/drawing/2014/main" id="{AA9B5AD6-2329-E346-B654-EE36C77B8DFE}"/>
                </a:ext>
              </a:extLst>
            </p:cNvPr>
            <p:cNvSpPr/>
            <p:nvPr/>
          </p:nvSpPr>
          <p:spPr>
            <a:xfrm>
              <a:off x="9894380" y="2471069"/>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32">
              <a:extLst>
                <a:ext uri="{FF2B5EF4-FFF2-40B4-BE49-F238E27FC236}">
                  <a16:creationId xmlns:a16="http://schemas.microsoft.com/office/drawing/2014/main" id="{6162A067-D609-0D4B-804C-631594456DCA}"/>
                </a:ext>
              </a:extLst>
            </p:cNvPr>
            <p:cNvSpPr/>
            <p:nvPr/>
          </p:nvSpPr>
          <p:spPr>
            <a:xfrm>
              <a:off x="10409215" y="3384037"/>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33">
              <a:extLst>
                <a:ext uri="{FF2B5EF4-FFF2-40B4-BE49-F238E27FC236}">
                  <a16:creationId xmlns:a16="http://schemas.microsoft.com/office/drawing/2014/main" id="{6B262026-D705-154F-BC1C-07BA520CABEC}"/>
                </a:ext>
              </a:extLst>
            </p:cNvPr>
            <p:cNvSpPr/>
            <p:nvPr/>
          </p:nvSpPr>
          <p:spPr>
            <a:xfrm>
              <a:off x="9907061" y="4273309"/>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34">
              <a:extLst>
                <a:ext uri="{FF2B5EF4-FFF2-40B4-BE49-F238E27FC236}">
                  <a16:creationId xmlns:a16="http://schemas.microsoft.com/office/drawing/2014/main" id="{065C9688-99E8-9341-9138-5D24904D9F93}"/>
                </a:ext>
              </a:extLst>
            </p:cNvPr>
            <p:cNvSpPr/>
            <p:nvPr/>
          </p:nvSpPr>
          <p:spPr>
            <a:xfrm>
              <a:off x="8861129" y="4273164"/>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35">
              <a:extLst>
                <a:ext uri="{FF2B5EF4-FFF2-40B4-BE49-F238E27FC236}">
                  <a16:creationId xmlns:a16="http://schemas.microsoft.com/office/drawing/2014/main" id="{7812002F-4418-B245-9912-7772B493F9E6}"/>
                </a:ext>
              </a:extLst>
            </p:cNvPr>
            <p:cNvSpPr/>
            <p:nvPr/>
          </p:nvSpPr>
          <p:spPr>
            <a:xfrm>
              <a:off x="7818280" y="4264281"/>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36">
              <a:extLst>
                <a:ext uri="{FF2B5EF4-FFF2-40B4-BE49-F238E27FC236}">
                  <a16:creationId xmlns:a16="http://schemas.microsoft.com/office/drawing/2014/main" id="{84229365-775E-B244-A565-C54D9CB62CD3}"/>
                </a:ext>
              </a:extLst>
            </p:cNvPr>
            <p:cNvSpPr/>
            <p:nvPr/>
          </p:nvSpPr>
          <p:spPr>
            <a:xfrm>
              <a:off x="9741703" y="3487505"/>
              <a:ext cx="444573" cy="444573"/>
            </a:xfrm>
            <a:prstGeom prst="ellipse">
              <a:avLst/>
            </a:prstGeom>
            <a:solidFill>
              <a:srgbClr val="C00000">
                <a:alpha val="69804"/>
              </a:srgb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sp>
          <p:nvSpPr>
            <p:cNvPr id="69" name="椭圆 37">
              <a:extLst>
                <a:ext uri="{FF2B5EF4-FFF2-40B4-BE49-F238E27FC236}">
                  <a16:creationId xmlns:a16="http://schemas.microsoft.com/office/drawing/2014/main" id="{E4CC7695-F0F2-6F47-A0F2-56D322480CD9}"/>
                </a:ext>
              </a:extLst>
            </p:cNvPr>
            <p:cNvSpPr/>
            <p:nvPr/>
          </p:nvSpPr>
          <p:spPr>
            <a:xfrm>
              <a:off x="8176611" y="2574858"/>
              <a:ext cx="444573" cy="444573"/>
            </a:xfrm>
            <a:prstGeom prst="ellipse">
              <a:avLst/>
            </a:prstGeom>
            <a:solidFill>
              <a:srgbClr val="C00000">
                <a:alpha val="69804"/>
              </a:srgb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sp>
          <p:nvSpPr>
            <p:cNvPr id="70" name="矩形 38">
              <a:extLst>
                <a:ext uri="{FF2B5EF4-FFF2-40B4-BE49-F238E27FC236}">
                  <a16:creationId xmlns:a16="http://schemas.microsoft.com/office/drawing/2014/main" id="{A6BA3688-A74A-F844-9CE8-44EAFCE4BA46}"/>
                </a:ext>
              </a:extLst>
            </p:cNvPr>
            <p:cNvSpPr/>
            <p:nvPr/>
          </p:nvSpPr>
          <p:spPr>
            <a:xfrm>
              <a:off x="8165684" y="2657484"/>
              <a:ext cx="484092" cy="250303"/>
            </a:xfrm>
            <a:prstGeom prst="rect">
              <a:avLst/>
            </a:prstGeom>
          </p:spPr>
          <p:txBody>
            <a:bodyPr wrap="none">
              <a:spAutoFit/>
            </a:bodyPr>
            <a:lstStyle/>
            <a:p>
              <a:pPr algn="ctr"/>
              <a:r>
                <a:rPr lang="en-US" altLang="zh-CN" sz="1200" dirty="0">
                  <a:solidFill>
                    <a:schemeClr val="bg1"/>
                  </a:solidFill>
                </a:rPr>
                <a:t>China</a:t>
              </a:r>
              <a:endParaRPr lang="zh-CN" altLang="en-US" sz="1200" dirty="0">
                <a:solidFill>
                  <a:schemeClr val="bg1"/>
                </a:solidFill>
              </a:endParaRPr>
            </a:p>
          </p:txBody>
        </p:sp>
        <p:sp>
          <p:nvSpPr>
            <p:cNvPr id="71" name="矩形 39">
              <a:extLst>
                <a:ext uri="{FF2B5EF4-FFF2-40B4-BE49-F238E27FC236}">
                  <a16:creationId xmlns:a16="http://schemas.microsoft.com/office/drawing/2014/main" id="{3703303F-F914-4D42-A31A-594DE6321706}"/>
                </a:ext>
              </a:extLst>
            </p:cNvPr>
            <p:cNvSpPr/>
            <p:nvPr/>
          </p:nvSpPr>
          <p:spPr>
            <a:xfrm>
              <a:off x="9764434" y="3583313"/>
              <a:ext cx="400485" cy="250303"/>
            </a:xfrm>
            <a:prstGeom prst="rect">
              <a:avLst/>
            </a:prstGeom>
          </p:spPr>
          <p:txBody>
            <a:bodyPr wrap="none">
              <a:spAutoFit/>
            </a:bodyPr>
            <a:lstStyle/>
            <a:p>
              <a:pPr algn="ctr"/>
              <a:r>
                <a:rPr lang="en-US" altLang="zh-CN" sz="1200" dirty="0">
                  <a:solidFill>
                    <a:schemeClr val="bg1"/>
                  </a:solidFill>
                </a:rPr>
                <a:t>USA</a:t>
              </a:r>
              <a:endParaRPr lang="zh-CN" altLang="en-US" sz="1200" dirty="0">
                <a:solidFill>
                  <a:schemeClr val="bg1"/>
                </a:solidFill>
              </a:endParaRPr>
            </a:p>
          </p:txBody>
        </p:sp>
        <p:sp>
          <p:nvSpPr>
            <p:cNvPr id="72" name="椭圆 40">
              <a:extLst>
                <a:ext uri="{FF2B5EF4-FFF2-40B4-BE49-F238E27FC236}">
                  <a16:creationId xmlns:a16="http://schemas.microsoft.com/office/drawing/2014/main" id="{643DC8F9-17E6-FD40-A483-CC231E515D4D}"/>
                </a:ext>
              </a:extLst>
            </p:cNvPr>
            <p:cNvSpPr/>
            <p:nvPr/>
          </p:nvSpPr>
          <p:spPr>
            <a:xfrm>
              <a:off x="8702016" y="3469987"/>
              <a:ext cx="444573" cy="444573"/>
            </a:xfrm>
            <a:prstGeom prst="ellipse">
              <a:avLst/>
            </a:prstGeom>
            <a:solidFill>
              <a:srgbClr val="C00000">
                <a:alpha val="69804"/>
              </a:srgb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sp>
          <p:nvSpPr>
            <p:cNvPr id="73" name="矩形 41">
              <a:extLst>
                <a:ext uri="{FF2B5EF4-FFF2-40B4-BE49-F238E27FC236}">
                  <a16:creationId xmlns:a16="http://schemas.microsoft.com/office/drawing/2014/main" id="{E8CAE0BE-6948-214A-B8CD-0351653272A7}"/>
                </a:ext>
              </a:extLst>
            </p:cNvPr>
            <p:cNvSpPr/>
            <p:nvPr/>
          </p:nvSpPr>
          <p:spPr>
            <a:xfrm>
              <a:off x="8686137" y="3552613"/>
              <a:ext cx="494001" cy="250303"/>
            </a:xfrm>
            <a:prstGeom prst="rect">
              <a:avLst/>
            </a:prstGeom>
          </p:spPr>
          <p:txBody>
            <a:bodyPr wrap="none">
              <a:spAutoFit/>
            </a:bodyPr>
            <a:lstStyle/>
            <a:p>
              <a:pPr algn="ctr"/>
              <a:r>
                <a:rPr lang="en-US" altLang="zh-CN" sz="1200" dirty="0">
                  <a:solidFill>
                    <a:schemeClr val="bg1"/>
                  </a:solidFill>
                </a:rPr>
                <a:t>Czech</a:t>
              </a:r>
              <a:endParaRPr lang="zh-CN" altLang="en-US" sz="1200" dirty="0">
                <a:solidFill>
                  <a:schemeClr val="bg1"/>
                </a:solidFill>
              </a:endParaRPr>
            </a:p>
          </p:txBody>
        </p:sp>
        <p:sp>
          <p:nvSpPr>
            <p:cNvPr id="74" name="椭圆 43">
              <a:extLst>
                <a:ext uri="{FF2B5EF4-FFF2-40B4-BE49-F238E27FC236}">
                  <a16:creationId xmlns:a16="http://schemas.microsoft.com/office/drawing/2014/main" id="{A9C32CB8-29CD-694C-BEA1-B396D81AD132}"/>
                </a:ext>
              </a:extLst>
            </p:cNvPr>
            <p:cNvSpPr/>
            <p:nvPr/>
          </p:nvSpPr>
          <p:spPr>
            <a:xfrm>
              <a:off x="8675202" y="1720256"/>
              <a:ext cx="444573" cy="444573"/>
            </a:xfrm>
            <a:prstGeom prst="ellipse">
              <a:avLst/>
            </a:prstGeom>
            <a:no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sp>
          <p:nvSpPr>
            <p:cNvPr id="75" name="矩形 44">
              <a:extLst>
                <a:ext uri="{FF2B5EF4-FFF2-40B4-BE49-F238E27FC236}">
                  <a16:creationId xmlns:a16="http://schemas.microsoft.com/office/drawing/2014/main" id="{BA9BF15A-D6D6-F74A-B2F0-B8C2256DB3E9}"/>
                </a:ext>
              </a:extLst>
            </p:cNvPr>
            <p:cNvSpPr/>
            <p:nvPr/>
          </p:nvSpPr>
          <p:spPr>
            <a:xfrm>
              <a:off x="8528493" y="1802882"/>
              <a:ext cx="755656" cy="276999"/>
            </a:xfrm>
            <a:prstGeom prst="rect">
              <a:avLst/>
            </a:prstGeom>
          </p:spPr>
          <p:txBody>
            <a:bodyPr wrap="none">
              <a:spAutoFit/>
            </a:bodyPr>
            <a:lstStyle/>
            <a:p>
              <a:pPr algn="ctr"/>
              <a:r>
                <a:rPr lang="en-US" altLang="zh-CN" sz="1200" dirty="0">
                  <a:solidFill>
                    <a:schemeClr val="tx1"/>
                  </a:solidFill>
                </a:rPr>
                <a:t>Germany</a:t>
              </a:r>
              <a:endParaRPr lang="zh-CN" altLang="en-US" sz="1200" dirty="0">
                <a:solidFill>
                  <a:schemeClr val="tx1"/>
                </a:solidFill>
              </a:endParaRPr>
            </a:p>
          </p:txBody>
        </p:sp>
        <p:sp>
          <p:nvSpPr>
            <p:cNvPr id="76" name="椭圆 45">
              <a:extLst>
                <a:ext uri="{FF2B5EF4-FFF2-40B4-BE49-F238E27FC236}">
                  <a16:creationId xmlns:a16="http://schemas.microsoft.com/office/drawing/2014/main" id="{96CB61A5-2AFC-0D42-9AD9-4FD7144ED14A}"/>
                </a:ext>
              </a:extLst>
            </p:cNvPr>
            <p:cNvSpPr/>
            <p:nvPr/>
          </p:nvSpPr>
          <p:spPr>
            <a:xfrm>
              <a:off x="7664571" y="3352358"/>
              <a:ext cx="444573" cy="444573"/>
            </a:xfrm>
            <a:prstGeom prst="ellipse">
              <a:avLst/>
            </a:prstGeom>
            <a:no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sp>
          <p:nvSpPr>
            <p:cNvPr id="77" name="矩形 46">
              <a:extLst>
                <a:ext uri="{FF2B5EF4-FFF2-40B4-BE49-F238E27FC236}">
                  <a16:creationId xmlns:a16="http://schemas.microsoft.com/office/drawing/2014/main" id="{F4D42CF5-A91C-1044-B68D-E089C99F6010}"/>
                </a:ext>
              </a:extLst>
            </p:cNvPr>
            <p:cNvSpPr/>
            <p:nvPr/>
          </p:nvSpPr>
          <p:spPr>
            <a:xfrm>
              <a:off x="7624621" y="3434984"/>
              <a:ext cx="542136" cy="276999"/>
            </a:xfrm>
            <a:prstGeom prst="rect">
              <a:avLst/>
            </a:prstGeom>
          </p:spPr>
          <p:txBody>
            <a:bodyPr wrap="none">
              <a:spAutoFit/>
            </a:bodyPr>
            <a:lstStyle/>
            <a:p>
              <a:pPr algn="ctr"/>
              <a:r>
                <a:rPr lang="en-US" altLang="zh-CN" sz="1200" dirty="0">
                  <a:solidFill>
                    <a:schemeClr val="tx1"/>
                  </a:solidFill>
                </a:rPr>
                <a:t>Japan</a:t>
              </a:r>
              <a:endParaRPr lang="zh-CN" altLang="en-US" sz="1200" dirty="0">
                <a:solidFill>
                  <a:schemeClr val="tx1"/>
                </a:solidFill>
              </a:endParaRPr>
            </a:p>
          </p:txBody>
        </p:sp>
        <p:sp>
          <p:nvSpPr>
            <p:cNvPr id="78" name="矩形 47">
              <a:extLst>
                <a:ext uri="{FF2B5EF4-FFF2-40B4-BE49-F238E27FC236}">
                  <a16:creationId xmlns:a16="http://schemas.microsoft.com/office/drawing/2014/main" id="{FF4D6356-A17B-4A45-8296-EF6AE2DAE128}"/>
                </a:ext>
              </a:extLst>
            </p:cNvPr>
            <p:cNvSpPr/>
            <p:nvPr/>
          </p:nvSpPr>
          <p:spPr>
            <a:xfrm>
              <a:off x="8330679" y="4847833"/>
              <a:ext cx="1107996" cy="369332"/>
            </a:xfrm>
            <a:prstGeom prst="rect">
              <a:avLst/>
            </a:prstGeom>
          </p:spPr>
          <p:txBody>
            <a:bodyPr wrap="none">
              <a:spAutoFit/>
            </a:bodyPr>
            <a:lstStyle/>
            <a:p>
              <a:r>
                <a:rPr lang="zh-CN" altLang="en-US" b="1" dirty="0">
                  <a:latin typeface="黑体" pitchFamily="49" charset="-122"/>
                  <a:ea typeface="黑体" pitchFamily="49" charset="-122"/>
                </a:rPr>
                <a:t>政策监管</a:t>
              </a:r>
            </a:p>
          </p:txBody>
        </p:sp>
        <p:sp>
          <p:nvSpPr>
            <p:cNvPr id="79" name="矩形 48">
              <a:extLst>
                <a:ext uri="{FF2B5EF4-FFF2-40B4-BE49-F238E27FC236}">
                  <a16:creationId xmlns:a16="http://schemas.microsoft.com/office/drawing/2014/main" id="{6FB19040-939C-E344-A308-ECE4B208B958}"/>
                </a:ext>
              </a:extLst>
            </p:cNvPr>
            <p:cNvSpPr/>
            <p:nvPr/>
          </p:nvSpPr>
          <p:spPr>
            <a:xfrm rot="18198809">
              <a:off x="5985089" y="1845857"/>
              <a:ext cx="1114408" cy="369332"/>
            </a:xfrm>
            <a:prstGeom prst="rect">
              <a:avLst/>
            </a:prstGeom>
          </p:spPr>
          <p:txBody>
            <a:bodyPr wrap="none">
              <a:spAutoFit/>
            </a:bodyPr>
            <a:lstStyle/>
            <a:p>
              <a:r>
                <a:rPr lang="zh-CN" altLang="en-US" b="1" dirty="0">
                  <a:latin typeface="黑体" pitchFamily="49" charset="-122"/>
                  <a:ea typeface="黑体" pitchFamily="49" charset="-122"/>
                </a:rPr>
                <a:t>政策执行</a:t>
              </a:r>
            </a:p>
          </p:txBody>
        </p:sp>
        <p:sp>
          <p:nvSpPr>
            <p:cNvPr id="80" name="矩形 49">
              <a:extLst>
                <a:ext uri="{FF2B5EF4-FFF2-40B4-BE49-F238E27FC236}">
                  <a16:creationId xmlns:a16="http://schemas.microsoft.com/office/drawing/2014/main" id="{A3889880-F6BD-4F47-B429-0CCF831ED4E8}"/>
                </a:ext>
              </a:extLst>
            </p:cNvPr>
            <p:cNvSpPr/>
            <p:nvPr/>
          </p:nvSpPr>
          <p:spPr>
            <a:xfrm rot="3562781">
              <a:off x="10731418" y="1742756"/>
              <a:ext cx="1114408" cy="369332"/>
            </a:xfrm>
            <a:prstGeom prst="rect">
              <a:avLst/>
            </a:prstGeom>
          </p:spPr>
          <p:txBody>
            <a:bodyPr wrap="none">
              <a:spAutoFit/>
            </a:bodyPr>
            <a:lstStyle/>
            <a:p>
              <a:r>
                <a:rPr lang="zh-CN" altLang="en-US" b="1" dirty="0">
                  <a:latin typeface="黑体" pitchFamily="49" charset="-122"/>
                  <a:ea typeface="黑体" pitchFamily="49" charset="-122"/>
                </a:rPr>
                <a:t>政策形成</a:t>
              </a:r>
            </a:p>
          </p:txBody>
        </p:sp>
      </p:grpSp>
      <p:sp>
        <p:nvSpPr>
          <p:cNvPr id="81" name="Rectangle 80">
            <a:extLst>
              <a:ext uri="{FF2B5EF4-FFF2-40B4-BE49-F238E27FC236}">
                <a16:creationId xmlns:a16="http://schemas.microsoft.com/office/drawing/2014/main" id="{8A15F55F-D06B-5540-990B-8723C744B031}"/>
              </a:ext>
            </a:extLst>
          </p:cNvPr>
          <p:cNvSpPr/>
          <p:nvPr/>
        </p:nvSpPr>
        <p:spPr>
          <a:xfrm>
            <a:off x="270358" y="4615354"/>
            <a:ext cx="6096000" cy="584775"/>
          </a:xfrm>
          <a:prstGeom prst="rect">
            <a:avLst/>
          </a:prstGeom>
        </p:spPr>
        <p:txBody>
          <a:bodyPr>
            <a:spAutoFit/>
          </a:bodyPr>
          <a:lstStyle/>
          <a:p>
            <a:r>
              <a:rPr lang="en-CN" b="1" dirty="0">
                <a:latin typeface="Times New Roman" panose="02020603050405020304" pitchFamily="18" charset="0"/>
                <a:ea typeface="Times New Roman" panose="02020603050405020304" pitchFamily="18" charset="0"/>
              </a:rPr>
              <a:t>周恺</a:t>
            </a:r>
          </a:p>
          <a:p>
            <a:r>
              <a:rPr lang="en-CN" sz="1400" b="1" dirty="0">
                <a:latin typeface="Times New Roman" panose="02020603050405020304" pitchFamily="18" charset="0"/>
              </a:rPr>
              <a:t>湖南大学建筑与规划学院副教授</a:t>
            </a:r>
          </a:p>
        </p:txBody>
      </p:sp>
    </p:spTree>
    <p:extLst>
      <p:ext uri="{BB962C8B-B14F-4D97-AF65-F5344CB8AC3E}">
        <p14:creationId xmlns:p14="http://schemas.microsoft.com/office/powerpoint/2010/main" val="3185302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5C7EF05E-6B3D-424C-A3E2-E1D7489470A9}"/>
              </a:ext>
            </a:extLst>
          </p:cNvPr>
          <p:cNvPicPr/>
          <p:nvPr/>
        </p:nvPicPr>
        <p:blipFill rotWithShape="1">
          <a:blip r:embed="rId2" cstate="print">
            <a:extLst>
              <a:ext uri="{28A0092B-C50C-407E-A947-70E740481C1C}">
                <a14:useLocalDpi xmlns:a14="http://schemas.microsoft.com/office/drawing/2010/main" val="0"/>
              </a:ext>
            </a:extLst>
          </a:blip>
          <a:srcRect r="66615"/>
          <a:stretch/>
        </p:blipFill>
        <p:spPr>
          <a:xfrm>
            <a:off x="107122" y="-1"/>
            <a:ext cx="3625776" cy="4432129"/>
          </a:xfrm>
          <a:prstGeom prst="rect">
            <a:avLst/>
          </a:prstGeom>
        </p:spPr>
      </p:pic>
      <p:pic>
        <p:nvPicPr>
          <p:cNvPr id="4" name="Picture 3">
            <a:extLst>
              <a:ext uri="{FF2B5EF4-FFF2-40B4-BE49-F238E27FC236}">
                <a16:creationId xmlns:a16="http://schemas.microsoft.com/office/drawing/2014/main" id="{8B58A431-465F-2C4E-8877-C1E5E0BAF22F}"/>
              </a:ext>
            </a:extLst>
          </p:cNvPr>
          <p:cNvPicPr/>
          <p:nvPr/>
        </p:nvPicPr>
        <p:blipFill rotWithShape="1">
          <a:blip r:embed="rId2" cstate="print">
            <a:extLst>
              <a:ext uri="{28A0092B-C50C-407E-A947-70E740481C1C}">
                <a14:useLocalDpi xmlns:a14="http://schemas.microsoft.com/office/drawing/2010/main" val="0"/>
              </a:ext>
            </a:extLst>
          </a:blip>
          <a:srcRect l="32998" r="33617"/>
          <a:stretch/>
        </p:blipFill>
        <p:spPr>
          <a:xfrm>
            <a:off x="4207697" y="-2"/>
            <a:ext cx="3625776" cy="4432129"/>
          </a:xfrm>
          <a:prstGeom prst="rect">
            <a:avLst/>
          </a:prstGeom>
        </p:spPr>
      </p:pic>
      <p:pic>
        <p:nvPicPr>
          <p:cNvPr id="5" name="Picture 4">
            <a:extLst>
              <a:ext uri="{FF2B5EF4-FFF2-40B4-BE49-F238E27FC236}">
                <a16:creationId xmlns:a16="http://schemas.microsoft.com/office/drawing/2014/main" id="{C4191087-88A6-C84B-9634-ABF3569E4CB8}"/>
              </a:ext>
            </a:extLst>
          </p:cNvPr>
          <p:cNvPicPr/>
          <p:nvPr/>
        </p:nvPicPr>
        <p:blipFill rotWithShape="1">
          <a:blip r:embed="rId2" cstate="print">
            <a:extLst>
              <a:ext uri="{28A0092B-C50C-407E-A947-70E740481C1C}">
                <a14:useLocalDpi xmlns:a14="http://schemas.microsoft.com/office/drawing/2010/main" val="0"/>
              </a:ext>
            </a:extLst>
          </a:blip>
          <a:srcRect l="66512" r="103"/>
          <a:stretch/>
        </p:blipFill>
        <p:spPr>
          <a:xfrm>
            <a:off x="8308272" y="-3"/>
            <a:ext cx="3625776" cy="4432129"/>
          </a:xfrm>
          <a:prstGeom prst="rect">
            <a:avLst/>
          </a:prstGeom>
        </p:spPr>
      </p:pic>
      <p:graphicFrame>
        <p:nvGraphicFramePr>
          <p:cNvPr id="7" name="Table 6">
            <a:extLst>
              <a:ext uri="{FF2B5EF4-FFF2-40B4-BE49-F238E27FC236}">
                <a16:creationId xmlns:a16="http://schemas.microsoft.com/office/drawing/2014/main" id="{F4D22CF5-A737-2045-8DE2-C3CB948EA750}"/>
              </a:ext>
            </a:extLst>
          </p:cNvPr>
          <p:cNvGraphicFramePr>
            <a:graphicFrameLocks noGrp="1"/>
          </p:cNvGraphicFramePr>
          <p:nvPr>
            <p:extLst>
              <p:ext uri="{D42A27DB-BD31-4B8C-83A1-F6EECF244321}">
                <p14:modId xmlns:p14="http://schemas.microsoft.com/office/powerpoint/2010/main" val="238802363"/>
              </p:ext>
            </p:extLst>
          </p:nvPr>
        </p:nvGraphicFramePr>
        <p:xfrm>
          <a:off x="120127" y="4498705"/>
          <a:ext cx="11951746" cy="2009280"/>
        </p:xfrm>
        <a:graphic>
          <a:graphicData uri="http://schemas.openxmlformats.org/drawingml/2006/table">
            <a:tbl>
              <a:tblPr firstRow="1" firstCol="1" bandRow="1">
                <a:tableStyleId>{073A0DAA-6AF3-43AB-8588-CEC1D06C72B9}</a:tableStyleId>
              </a:tblPr>
              <a:tblGrid>
                <a:gridCol w="3732904">
                  <a:extLst>
                    <a:ext uri="{9D8B030D-6E8A-4147-A177-3AD203B41FA5}">
                      <a16:colId xmlns:a16="http://schemas.microsoft.com/office/drawing/2014/main" val="4143983922"/>
                    </a:ext>
                  </a:extLst>
                </a:gridCol>
                <a:gridCol w="1102690">
                  <a:extLst>
                    <a:ext uri="{9D8B030D-6E8A-4147-A177-3AD203B41FA5}">
                      <a16:colId xmlns:a16="http://schemas.microsoft.com/office/drawing/2014/main" val="1911316240"/>
                    </a:ext>
                  </a:extLst>
                </a:gridCol>
                <a:gridCol w="1213870">
                  <a:extLst>
                    <a:ext uri="{9D8B030D-6E8A-4147-A177-3AD203B41FA5}">
                      <a16:colId xmlns:a16="http://schemas.microsoft.com/office/drawing/2014/main" val="2790370189"/>
                    </a:ext>
                  </a:extLst>
                </a:gridCol>
                <a:gridCol w="1388108">
                  <a:extLst>
                    <a:ext uri="{9D8B030D-6E8A-4147-A177-3AD203B41FA5}">
                      <a16:colId xmlns:a16="http://schemas.microsoft.com/office/drawing/2014/main" val="3416467624"/>
                    </a:ext>
                  </a:extLst>
                </a:gridCol>
                <a:gridCol w="1218827">
                  <a:extLst>
                    <a:ext uri="{9D8B030D-6E8A-4147-A177-3AD203B41FA5}">
                      <a16:colId xmlns:a16="http://schemas.microsoft.com/office/drawing/2014/main" val="3665122589"/>
                    </a:ext>
                  </a:extLst>
                </a:gridCol>
                <a:gridCol w="1117989">
                  <a:extLst>
                    <a:ext uri="{9D8B030D-6E8A-4147-A177-3AD203B41FA5}">
                      <a16:colId xmlns:a16="http://schemas.microsoft.com/office/drawing/2014/main" val="625326257"/>
                    </a:ext>
                  </a:extLst>
                </a:gridCol>
                <a:gridCol w="2177358">
                  <a:extLst>
                    <a:ext uri="{9D8B030D-6E8A-4147-A177-3AD203B41FA5}">
                      <a16:colId xmlns:a16="http://schemas.microsoft.com/office/drawing/2014/main" val="3983761842"/>
                    </a:ext>
                  </a:extLst>
                </a:gridCol>
              </a:tblGrid>
              <a:tr h="455798">
                <a:tc>
                  <a:txBody>
                    <a:bodyPr/>
                    <a:lstStyle/>
                    <a:p>
                      <a:pPr marL="57150" indent="-57150" algn="ctr">
                        <a:spcBef>
                          <a:spcPts val="600"/>
                        </a:spcBef>
                        <a:spcAft>
                          <a:spcPts val="600"/>
                        </a:spcAft>
                      </a:pPr>
                      <a:r>
                        <a:rPr lang="en-US" sz="1600">
                          <a:effectLst/>
                        </a:rPr>
                        <a:t> </a:t>
                      </a:r>
                      <a:endParaRPr lang="en-CN" sz="2800">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ctr"/>
                </a:tc>
                <a:tc>
                  <a:txBody>
                    <a:bodyPr/>
                    <a:lstStyle/>
                    <a:p>
                      <a:pPr marL="57150" indent="-57150" algn="ctr">
                        <a:spcBef>
                          <a:spcPts val="600"/>
                        </a:spcBef>
                        <a:spcAft>
                          <a:spcPts val="600"/>
                        </a:spcAft>
                      </a:pPr>
                      <a:r>
                        <a:rPr lang="en-US" sz="1600">
                          <a:effectLst/>
                        </a:rPr>
                        <a:t>1970</a:t>
                      </a:r>
                      <a:endParaRPr lang="en-CN" sz="2800">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ctr"/>
                </a:tc>
                <a:tc>
                  <a:txBody>
                    <a:bodyPr/>
                    <a:lstStyle/>
                    <a:p>
                      <a:pPr marL="57150" indent="-57150" algn="ctr">
                        <a:spcBef>
                          <a:spcPts val="600"/>
                        </a:spcBef>
                        <a:spcAft>
                          <a:spcPts val="600"/>
                        </a:spcAft>
                      </a:pPr>
                      <a:r>
                        <a:rPr lang="en-US" sz="1600">
                          <a:effectLst/>
                        </a:rPr>
                        <a:t>1980</a:t>
                      </a:r>
                      <a:endParaRPr lang="en-CN" sz="2800">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ctr"/>
                </a:tc>
                <a:tc>
                  <a:txBody>
                    <a:bodyPr/>
                    <a:lstStyle/>
                    <a:p>
                      <a:pPr marL="57150" indent="-57150" algn="ctr">
                        <a:spcBef>
                          <a:spcPts val="600"/>
                        </a:spcBef>
                        <a:spcAft>
                          <a:spcPts val="600"/>
                        </a:spcAft>
                      </a:pPr>
                      <a:r>
                        <a:rPr lang="en-US" sz="1600">
                          <a:effectLst/>
                        </a:rPr>
                        <a:t>1990</a:t>
                      </a:r>
                      <a:endParaRPr lang="en-CN" sz="2800">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ctr"/>
                </a:tc>
                <a:tc>
                  <a:txBody>
                    <a:bodyPr/>
                    <a:lstStyle/>
                    <a:p>
                      <a:pPr marL="57150" indent="-57150" algn="ctr">
                        <a:spcBef>
                          <a:spcPts val="600"/>
                        </a:spcBef>
                        <a:spcAft>
                          <a:spcPts val="600"/>
                        </a:spcAft>
                      </a:pPr>
                      <a:r>
                        <a:rPr lang="en-US" sz="1600">
                          <a:effectLst/>
                        </a:rPr>
                        <a:t>2000</a:t>
                      </a:r>
                      <a:endParaRPr lang="en-CN" sz="2800">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ctr"/>
                </a:tc>
                <a:tc>
                  <a:txBody>
                    <a:bodyPr/>
                    <a:lstStyle/>
                    <a:p>
                      <a:pPr marL="57150" indent="-57150" algn="ctr">
                        <a:spcBef>
                          <a:spcPts val="600"/>
                        </a:spcBef>
                        <a:spcAft>
                          <a:spcPts val="600"/>
                        </a:spcAft>
                      </a:pPr>
                      <a:r>
                        <a:rPr lang="en-US" sz="1600">
                          <a:effectLst/>
                        </a:rPr>
                        <a:t>2010</a:t>
                      </a:r>
                      <a:endParaRPr lang="en-CN" sz="2800">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ctr"/>
                </a:tc>
                <a:tc>
                  <a:txBody>
                    <a:bodyPr/>
                    <a:lstStyle/>
                    <a:p>
                      <a:pPr marL="57150" indent="-57150" algn="ctr">
                        <a:spcBef>
                          <a:spcPts val="600"/>
                        </a:spcBef>
                        <a:spcAft>
                          <a:spcPts val="600"/>
                        </a:spcAft>
                      </a:pPr>
                      <a:r>
                        <a:rPr lang="en-US" sz="1600">
                          <a:effectLst/>
                        </a:rPr>
                        <a:t>Change Between Peak and Year 2010 (%)</a:t>
                      </a:r>
                      <a:endParaRPr lang="en-CN" sz="2800">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ctr"/>
                </a:tc>
                <a:extLst>
                  <a:ext uri="{0D108BD9-81ED-4DB2-BD59-A6C34878D82A}">
                    <a16:rowId xmlns:a16="http://schemas.microsoft.com/office/drawing/2014/main" val="4143126552"/>
                  </a:ext>
                </a:extLst>
              </a:tr>
              <a:tr h="507200">
                <a:tc>
                  <a:txBody>
                    <a:bodyPr/>
                    <a:lstStyle/>
                    <a:p>
                      <a:r>
                        <a:rPr lang="zh-CN" altLang="en-US" sz="1600" b="1" dirty="0">
                          <a:latin typeface="Times New Roman" panose="02020603050405020304" pitchFamily="18" charset="0"/>
                          <a:ea typeface="Times New Roman" panose="02020603050405020304" pitchFamily="18" charset="0"/>
                        </a:rPr>
                        <a:t>中国辽宁阜新（</a:t>
                      </a:r>
                      <a:r>
                        <a:rPr lang="en-US" altLang="zh-CN" sz="1600" b="1" dirty="0">
                          <a:latin typeface="Times New Roman" panose="02020603050405020304" pitchFamily="18" charset="0"/>
                          <a:ea typeface="Times New Roman" panose="02020603050405020304" pitchFamily="18" charset="0"/>
                        </a:rPr>
                        <a:t>centralist</a:t>
                      </a:r>
                      <a:r>
                        <a:rPr lang="zh-CN" altLang="en-US" sz="1600" b="1" dirty="0">
                          <a:latin typeface="Times New Roman" panose="02020603050405020304" pitchFamily="18" charset="0"/>
                          <a:ea typeface="Times New Roman" panose="02020603050405020304" pitchFamily="18" charset="0"/>
                        </a:rPr>
                        <a:t>）</a:t>
                      </a:r>
                      <a:endParaRPr lang="en-CN" sz="1600" dirty="0"/>
                    </a:p>
                  </a:txBody>
                  <a:tcPr marL="68580" marR="68580" marT="0" marB="0" anchor="ctr"/>
                </a:tc>
                <a:tc>
                  <a:txBody>
                    <a:bodyPr/>
                    <a:lstStyle/>
                    <a:p>
                      <a:pPr marL="57150" indent="-57150" algn="ctr">
                        <a:spcBef>
                          <a:spcPts val="600"/>
                        </a:spcBef>
                        <a:spcAft>
                          <a:spcPts val="600"/>
                        </a:spcAft>
                      </a:pPr>
                      <a:r>
                        <a:rPr lang="en-US" sz="1600" dirty="0">
                          <a:effectLst/>
                        </a:rPr>
                        <a:t>1,459,000*</a:t>
                      </a:r>
                      <a:endParaRPr lang="en-CN" sz="2800" dirty="0">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ctr"/>
                </a:tc>
                <a:tc>
                  <a:txBody>
                    <a:bodyPr/>
                    <a:lstStyle/>
                    <a:p>
                      <a:pPr marL="57150" indent="-57150" algn="ctr">
                        <a:spcBef>
                          <a:spcPts val="600"/>
                        </a:spcBef>
                        <a:spcAft>
                          <a:spcPts val="600"/>
                        </a:spcAft>
                      </a:pPr>
                      <a:r>
                        <a:rPr lang="en-US" sz="1600" dirty="0">
                          <a:effectLst/>
                        </a:rPr>
                        <a:t>1,640,000*</a:t>
                      </a:r>
                      <a:endParaRPr lang="en-CN" sz="2800" dirty="0">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ctr"/>
                </a:tc>
                <a:tc>
                  <a:txBody>
                    <a:bodyPr/>
                    <a:lstStyle/>
                    <a:p>
                      <a:pPr marL="57150" indent="-57150" algn="ctr">
                        <a:spcBef>
                          <a:spcPts val="600"/>
                        </a:spcBef>
                        <a:spcAft>
                          <a:spcPts val="600"/>
                        </a:spcAft>
                      </a:pPr>
                      <a:r>
                        <a:rPr lang="en-US" sz="1600" dirty="0">
                          <a:effectLst/>
                        </a:rPr>
                        <a:t>1,841,168</a:t>
                      </a:r>
                      <a:endParaRPr lang="en-CN" sz="2800" dirty="0">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ctr"/>
                </a:tc>
                <a:tc>
                  <a:txBody>
                    <a:bodyPr/>
                    <a:lstStyle/>
                    <a:p>
                      <a:pPr marL="57150" indent="-57150" algn="ctr">
                        <a:spcBef>
                          <a:spcPts val="600"/>
                        </a:spcBef>
                        <a:spcAft>
                          <a:spcPts val="600"/>
                        </a:spcAft>
                      </a:pPr>
                      <a:r>
                        <a:rPr lang="en-US" sz="1600" dirty="0">
                          <a:effectLst/>
                        </a:rPr>
                        <a:t>1,889,774</a:t>
                      </a:r>
                      <a:endParaRPr lang="en-CN" sz="2800" dirty="0">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ctr"/>
                </a:tc>
                <a:tc>
                  <a:txBody>
                    <a:bodyPr/>
                    <a:lstStyle/>
                    <a:p>
                      <a:pPr marL="57150" indent="-57150" algn="ctr">
                        <a:spcBef>
                          <a:spcPts val="600"/>
                        </a:spcBef>
                        <a:spcAft>
                          <a:spcPts val="600"/>
                        </a:spcAft>
                      </a:pPr>
                      <a:r>
                        <a:rPr lang="en-US" sz="1600">
                          <a:effectLst/>
                        </a:rPr>
                        <a:t>1,819,339</a:t>
                      </a:r>
                      <a:endParaRPr lang="en-CN" sz="2800">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ctr"/>
                </a:tc>
                <a:tc>
                  <a:txBody>
                    <a:bodyPr/>
                    <a:lstStyle/>
                    <a:p>
                      <a:pPr marL="57150" indent="-57150" algn="ctr">
                        <a:spcBef>
                          <a:spcPts val="600"/>
                        </a:spcBef>
                        <a:spcAft>
                          <a:spcPts val="600"/>
                        </a:spcAft>
                      </a:pPr>
                      <a:r>
                        <a:rPr lang="en-US" sz="1600" dirty="0">
                          <a:effectLst/>
                        </a:rPr>
                        <a:t>-3.9%</a:t>
                      </a:r>
                      <a:endParaRPr lang="en-CN" sz="2800" dirty="0">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ctr"/>
                </a:tc>
                <a:extLst>
                  <a:ext uri="{0D108BD9-81ED-4DB2-BD59-A6C34878D82A}">
                    <a16:rowId xmlns:a16="http://schemas.microsoft.com/office/drawing/2014/main" val="4162677885"/>
                  </a:ext>
                </a:extLst>
              </a:tr>
              <a:tr h="507200">
                <a:tc>
                  <a:txBody>
                    <a:bodyPr/>
                    <a:lstStyle/>
                    <a:p>
                      <a:r>
                        <a:rPr lang="zh-CN" altLang="en-US" sz="1600" b="1" dirty="0">
                          <a:latin typeface="Times New Roman" panose="02020603050405020304" pitchFamily="18" charset="0"/>
                          <a:ea typeface="Times New Roman" panose="02020603050405020304" pitchFamily="18" charset="0"/>
                        </a:rPr>
                        <a:t>美国麻省新贝福德</a:t>
                      </a:r>
                      <a:r>
                        <a:rPr lang="en-US" altLang="zh-CN" sz="1600" b="1" dirty="0">
                          <a:latin typeface="Times New Roman" panose="02020603050405020304" pitchFamily="18" charset="0"/>
                          <a:ea typeface="Times New Roman" panose="02020603050405020304" pitchFamily="18" charset="0"/>
                        </a:rPr>
                        <a:t>(localist)</a:t>
                      </a:r>
                      <a:endParaRPr lang="en-CN" sz="1600" dirty="0"/>
                    </a:p>
                  </a:txBody>
                  <a:tcPr marL="68580" marR="68580" marT="0" marB="0" anchor="ctr"/>
                </a:tc>
                <a:tc>
                  <a:txBody>
                    <a:bodyPr/>
                    <a:lstStyle/>
                    <a:p>
                      <a:pPr marL="57150" indent="-57150" algn="ctr">
                        <a:spcBef>
                          <a:spcPts val="600"/>
                        </a:spcBef>
                        <a:spcAft>
                          <a:spcPts val="600"/>
                        </a:spcAft>
                      </a:pPr>
                      <a:r>
                        <a:rPr lang="en-US" sz="1600">
                          <a:effectLst/>
                        </a:rPr>
                        <a:t>101,777</a:t>
                      </a:r>
                      <a:endParaRPr lang="en-CN" sz="2800">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ctr"/>
                </a:tc>
                <a:tc>
                  <a:txBody>
                    <a:bodyPr/>
                    <a:lstStyle/>
                    <a:p>
                      <a:pPr marL="57150" indent="-57150" algn="ctr">
                        <a:spcBef>
                          <a:spcPts val="600"/>
                        </a:spcBef>
                        <a:spcAft>
                          <a:spcPts val="600"/>
                        </a:spcAft>
                      </a:pPr>
                      <a:r>
                        <a:rPr lang="en-US" sz="1600">
                          <a:effectLst/>
                        </a:rPr>
                        <a:t>98,478</a:t>
                      </a:r>
                      <a:endParaRPr lang="en-CN" sz="2800">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ctr"/>
                </a:tc>
                <a:tc>
                  <a:txBody>
                    <a:bodyPr/>
                    <a:lstStyle/>
                    <a:p>
                      <a:pPr marL="57150" indent="-57150" algn="ctr">
                        <a:spcBef>
                          <a:spcPts val="600"/>
                        </a:spcBef>
                        <a:spcAft>
                          <a:spcPts val="600"/>
                        </a:spcAft>
                      </a:pPr>
                      <a:r>
                        <a:rPr lang="en-US" sz="1600" dirty="0">
                          <a:effectLst/>
                        </a:rPr>
                        <a:t>99,922</a:t>
                      </a:r>
                      <a:endParaRPr lang="en-CN" sz="2800" dirty="0">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ctr"/>
                </a:tc>
                <a:tc>
                  <a:txBody>
                    <a:bodyPr/>
                    <a:lstStyle/>
                    <a:p>
                      <a:pPr marL="57150" indent="-57150" algn="ctr" defTabSz="914400" rtl="0" eaLnBrk="1" latinLnBrk="0" hangingPunct="1">
                        <a:spcBef>
                          <a:spcPts val="600"/>
                        </a:spcBef>
                        <a:spcAft>
                          <a:spcPts val="600"/>
                        </a:spcAft>
                      </a:pPr>
                      <a:r>
                        <a:rPr lang="en-US" sz="1600" kern="1200" dirty="0">
                          <a:solidFill>
                            <a:schemeClr val="dk1"/>
                          </a:solidFill>
                          <a:effectLst/>
                          <a:latin typeface="+mn-lt"/>
                          <a:ea typeface="+mn-ea"/>
                          <a:cs typeface="+mn-cs"/>
                        </a:rPr>
                        <a:t>93,768</a:t>
                      </a:r>
                      <a:endParaRPr lang="en-CN" sz="1600" kern="1200" dirty="0">
                        <a:solidFill>
                          <a:schemeClr val="dk1"/>
                        </a:solidFill>
                        <a:effectLst/>
                        <a:latin typeface="+mn-lt"/>
                        <a:ea typeface="+mn-ea"/>
                        <a:cs typeface="+mn-cs"/>
                      </a:endParaRPr>
                    </a:p>
                  </a:txBody>
                  <a:tcPr marL="68580" marR="68580" marT="0" marB="0" anchor="ctr"/>
                </a:tc>
                <a:tc>
                  <a:txBody>
                    <a:bodyPr/>
                    <a:lstStyle/>
                    <a:p>
                      <a:pPr marL="57150" indent="-57150" algn="ctr" defTabSz="914400" rtl="0" eaLnBrk="1" latinLnBrk="0" hangingPunct="1">
                        <a:spcBef>
                          <a:spcPts val="600"/>
                        </a:spcBef>
                        <a:spcAft>
                          <a:spcPts val="600"/>
                        </a:spcAft>
                      </a:pPr>
                      <a:r>
                        <a:rPr lang="en-US" sz="1600" kern="1200" dirty="0">
                          <a:solidFill>
                            <a:schemeClr val="dk1"/>
                          </a:solidFill>
                          <a:effectLst/>
                          <a:latin typeface="+mn-lt"/>
                          <a:ea typeface="+mn-ea"/>
                          <a:cs typeface="+mn-cs"/>
                        </a:rPr>
                        <a:t>95,072</a:t>
                      </a:r>
                      <a:endParaRPr lang="en-CN" sz="1600" kern="1200" dirty="0">
                        <a:solidFill>
                          <a:schemeClr val="dk1"/>
                        </a:solidFill>
                        <a:effectLst/>
                        <a:latin typeface="+mn-lt"/>
                        <a:ea typeface="+mn-ea"/>
                        <a:cs typeface="+mn-cs"/>
                      </a:endParaRPr>
                    </a:p>
                  </a:txBody>
                  <a:tcPr marL="68580" marR="68580" marT="0" marB="0" anchor="ctr"/>
                </a:tc>
                <a:tc>
                  <a:txBody>
                    <a:bodyPr/>
                    <a:lstStyle/>
                    <a:p>
                      <a:pPr marL="57150" indent="-57150" algn="ctr">
                        <a:spcBef>
                          <a:spcPts val="600"/>
                        </a:spcBef>
                        <a:spcAft>
                          <a:spcPts val="600"/>
                        </a:spcAft>
                      </a:pPr>
                      <a:r>
                        <a:rPr lang="en-US" sz="1600">
                          <a:effectLst/>
                        </a:rPr>
                        <a:t>-7.1%</a:t>
                      </a:r>
                      <a:endParaRPr lang="en-CN" sz="2800">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ctr"/>
                </a:tc>
                <a:extLst>
                  <a:ext uri="{0D108BD9-81ED-4DB2-BD59-A6C34878D82A}">
                    <a16:rowId xmlns:a16="http://schemas.microsoft.com/office/drawing/2014/main" val="2832673842"/>
                  </a:ext>
                </a:extLst>
              </a:tr>
              <a:tr h="507200">
                <a:tc>
                  <a:txBody>
                    <a:bodyPr/>
                    <a:lstStyle/>
                    <a:p>
                      <a:r>
                        <a:rPr lang="zh-CN" altLang="en-US" sz="1600" b="1" dirty="0">
                          <a:latin typeface="Times New Roman" panose="02020603050405020304" pitchFamily="18" charset="0"/>
                          <a:ea typeface="Times New Roman" panose="02020603050405020304" pitchFamily="18" charset="0"/>
                        </a:rPr>
                        <a:t>捷克拉贝河畔乌斯季</a:t>
                      </a:r>
                      <a:r>
                        <a:rPr lang="en-US" altLang="zh-CN" sz="1600" b="1" dirty="0">
                          <a:latin typeface="Times New Roman" panose="02020603050405020304" pitchFamily="18" charset="0"/>
                          <a:ea typeface="Times New Roman" panose="02020603050405020304" pitchFamily="18" charset="0"/>
                        </a:rPr>
                        <a:t>(indirect centralism)</a:t>
                      </a:r>
                      <a:endParaRPr lang="en-CN" sz="1600" dirty="0"/>
                    </a:p>
                  </a:txBody>
                  <a:tcPr marL="68580" marR="68580" marT="0" marB="0" anchor="ctr"/>
                </a:tc>
                <a:tc>
                  <a:txBody>
                    <a:bodyPr/>
                    <a:lstStyle/>
                    <a:p>
                      <a:pPr marL="57150" indent="-57150" algn="ctr">
                        <a:spcBef>
                          <a:spcPts val="600"/>
                        </a:spcBef>
                        <a:spcAft>
                          <a:spcPts val="600"/>
                        </a:spcAft>
                      </a:pPr>
                      <a:r>
                        <a:rPr lang="en-US" sz="1600">
                          <a:effectLst/>
                        </a:rPr>
                        <a:t>79,544</a:t>
                      </a:r>
                      <a:endParaRPr lang="en-CN" sz="2800">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ctr"/>
                </a:tc>
                <a:tc>
                  <a:txBody>
                    <a:bodyPr/>
                    <a:lstStyle/>
                    <a:p>
                      <a:pPr marL="57150" indent="-57150" algn="ctr">
                        <a:spcBef>
                          <a:spcPts val="600"/>
                        </a:spcBef>
                        <a:spcAft>
                          <a:spcPts val="600"/>
                        </a:spcAft>
                      </a:pPr>
                      <a:r>
                        <a:rPr lang="en-US" sz="1600">
                          <a:effectLst/>
                        </a:rPr>
                        <a:t>89,272</a:t>
                      </a:r>
                      <a:endParaRPr lang="en-CN" sz="2800">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ctr"/>
                </a:tc>
                <a:tc>
                  <a:txBody>
                    <a:bodyPr/>
                    <a:lstStyle/>
                    <a:p>
                      <a:pPr marL="57150" indent="-57150" algn="ctr">
                        <a:spcBef>
                          <a:spcPts val="600"/>
                        </a:spcBef>
                        <a:spcAft>
                          <a:spcPts val="600"/>
                        </a:spcAft>
                      </a:pPr>
                      <a:r>
                        <a:rPr lang="en-US" sz="1600" dirty="0">
                          <a:effectLst/>
                        </a:rPr>
                        <a:t>98,108</a:t>
                      </a:r>
                      <a:endParaRPr lang="en-CN" sz="2800" dirty="0">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ctr"/>
                </a:tc>
                <a:tc>
                  <a:txBody>
                    <a:bodyPr/>
                    <a:lstStyle/>
                    <a:p>
                      <a:pPr marL="57150" indent="-57150" algn="ctr">
                        <a:spcBef>
                          <a:spcPts val="600"/>
                        </a:spcBef>
                        <a:spcAft>
                          <a:spcPts val="600"/>
                        </a:spcAft>
                      </a:pPr>
                      <a:r>
                        <a:rPr lang="en-US" sz="1600">
                          <a:effectLst/>
                        </a:rPr>
                        <a:t>95,436</a:t>
                      </a:r>
                      <a:endParaRPr lang="en-CN" sz="2800">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ctr"/>
                </a:tc>
                <a:tc>
                  <a:txBody>
                    <a:bodyPr/>
                    <a:lstStyle/>
                    <a:p>
                      <a:pPr marL="57150" indent="-57150" algn="ctr">
                        <a:spcBef>
                          <a:spcPts val="600"/>
                        </a:spcBef>
                        <a:spcAft>
                          <a:spcPts val="600"/>
                        </a:spcAft>
                      </a:pPr>
                      <a:r>
                        <a:rPr lang="en-US" sz="1600" dirty="0">
                          <a:effectLst/>
                        </a:rPr>
                        <a:t>94,793</a:t>
                      </a:r>
                      <a:endParaRPr lang="en-CN" sz="2800" dirty="0">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ctr"/>
                </a:tc>
                <a:tc>
                  <a:txBody>
                    <a:bodyPr/>
                    <a:lstStyle/>
                    <a:p>
                      <a:pPr marL="57150" indent="-57150" algn="ctr">
                        <a:spcBef>
                          <a:spcPts val="600"/>
                        </a:spcBef>
                        <a:spcAft>
                          <a:spcPts val="600"/>
                        </a:spcAft>
                      </a:pPr>
                      <a:r>
                        <a:rPr lang="en-US" sz="1600" dirty="0">
                          <a:effectLst/>
                        </a:rPr>
                        <a:t>-3.5%</a:t>
                      </a:r>
                      <a:endParaRPr lang="en-CN" sz="2800" dirty="0">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ctr"/>
                </a:tc>
                <a:extLst>
                  <a:ext uri="{0D108BD9-81ED-4DB2-BD59-A6C34878D82A}">
                    <a16:rowId xmlns:a16="http://schemas.microsoft.com/office/drawing/2014/main" val="71278311"/>
                  </a:ext>
                </a:extLst>
              </a:tr>
            </a:tbl>
          </a:graphicData>
        </a:graphic>
      </p:graphicFrame>
    </p:spTree>
    <p:extLst>
      <p:ext uri="{BB962C8B-B14F-4D97-AF65-F5344CB8AC3E}">
        <p14:creationId xmlns:p14="http://schemas.microsoft.com/office/powerpoint/2010/main" val="3125279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452CAD8-034F-974E-9A11-B89325677FBF}"/>
              </a:ext>
            </a:extLst>
          </p:cNvPr>
          <p:cNvGrpSpPr/>
          <p:nvPr/>
        </p:nvGrpSpPr>
        <p:grpSpPr>
          <a:xfrm>
            <a:off x="6601900" y="1236417"/>
            <a:ext cx="5376553" cy="4742454"/>
            <a:chOff x="6357627" y="704834"/>
            <a:chExt cx="5115661" cy="4512331"/>
          </a:xfrm>
        </p:grpSpPr>
        <p:cxnSp>
          <p:nvCxnSpPr>
            <p:cNvPr id="31" name="直接连接符 3">
              <a:extLst>
                <a:ext uri="{FF2B5EF4-FFF2-40B4-BE49-F238E27FC236}">
                  <a16:creationId xmlns:a16="http://schemas.microsoft.com/office/drawing/2014/main" id="{2996D17F-253E-A14C-9F66-737C743ABE1B}"/>
                </a:ext>
              </a:extLst>
            </p:cNvPr>
            <p:cNvCxnSpPr/>
            <p:nvPr/>
          </p:nvCxnSpPr>
          <p:spPr>
            <a:xfrm>
              <a:off x="6815902" y="4309313"/>
              <a:ext cx="416246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3" name="直接连接符 4">
              <a:extLst>
                <a:ext uri="{FF2B5EF4-FFF2-40B4-BE49-F238E27FC236}">
                  <a16:creationId xmlns:a16="http://schemas.microsoft.com/office/drawing/2014/main" id="{16B0B2CA-267A-C242-B483-9BCADCF11C40}"/>
                </a:ext>
              </a:extLst>
            </p:cNvPr>
            <p:cNvCxnSpPr/>
            <p:nvPr/>
          </p:nvCxnSpPr>
          <p:spPr>
            <a:xfrm>
              <a:off x="7307379" y="3409213"/>
              <a:ext cx="3137840" cy="0"/>
            </a:xfrm>
            <a:prstGeom prst="line">
              <a:avLst/>
            </a:prstGeom>
            <a:ln>
              <a:solidFill>
                <a:schemeClr val="bg1">
                  <a:lumMod val="6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5" name="直接连接符 5">
              <a:extLst>
                <a:ext uri="{FF2B5EF4-FFF2-40B4-BE49-F238E27FC236}">
                  <a16:creationId xmlns:a16="http://schemas.microsoft.com/office/drawing/2014/main" id="{4AC3D0AA-4F2B-5343-A2F6-8365EF8609DF}"/>
                </a:ext>
              </a:extLst>
            </p:cNvPr>
            <p:cNvCxnSpPr/>
            <p:nvPr/>
          </p:nvCxnSpPr>
          <p:spPr>
            <a:xfrm>
              <a:off x="7886858" y="2509113"/>
              <a:ext cx="2050798" cy="0"/>
            </a:xfrm>
            <a:prstGeom prst="line">
              <a:avLst/>
            </a:prstGeom>
            <a:ln>
              <a:solidFill>
                <a:schemeClr val="bg1">
                  <a:lumMod val="6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7" name="直接连接符 6">
              <a:extLst>
                <a:ext uri="{FF2B5EF4-FFF2-40B4-BE49-F238E27FC236}">
                  <a16:creationId xmlns:a16="http://schemas.microsoft.com/office/drawing/2014/main" id="{C29CD7DA-BF1E-3F4E-8973-ECB5CC941BAD}"/>
                </a:ext>
              </a:extLst>
            </p:cNvPr>
            <p:cNvCxnSpPr/>
            <p:nvPr/>
          </p:nvCxnSpPr>
          <p:spPr>
            <a:xfrm>
              <a:off x="7339135" y="3409213"/>
              <a:ext cx="511155" cy="885347"/>
            </a:xfrm>
            <a:prstGeom prst="line">
              <a:avLst/>
            </a:prstGeom>
            <a:ln>
              <a:solidFill>
                <a:schemeClr val="bg1">
                  <a:lumMod val="6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9" name="直接连接符 7">
              <a:extLst>
                <a:ext uri="{FF2B5EF4-FFF2-40B4-BE49-F238E27FC236}">
                  <a16:creationId xmlns:a16="http://schemas.microsoft.com/office/drawing/2014/main" id="{D1420EE2-3384-DA4F-90BF-8CB05A0B1D78}"/>
                </a:ext>
              </a:extLst>
            </p:cNvPr>
            <p:cNvCxnSpPr/>
            <p:nvPr/>
          </p:nvCxnSpPr>
          <p:spPr>
            <a:xfrm>
              <a:off x="7886858" y="2509113"/>
              <a:ext cx="1010275" cy="1749848"/>
            </a:xfrm>
            <a:prstGeom prst="line">
              <a:avLst/>
            </a:prstGeom>
            <a:ln>
              <a:solidFill>
                <a:schemeClr val="bg1">
                  <a:lumMod val="6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1" name="直接连接符 8">
              <a:extLst>
                <a:ext uri="{FF2B5EF4-FFF2-40B4-BE49-F238E27FC236}">
                  <a16:creationId xmlns:a16="http://schemas.microsoft.com/office/drawing/2014/main" id="{0FC5E24C-21E3-004B-920C-056BAB96E89F}"/>
                </a:ext>
              </a:extLst>
            </p:cNvPr>
            <p:cNvCxnSpPr/>
            <p:nvPr/>
          </p:nvCxnSpPr>
          <p:spPr>
            <a:xfrm>
              <a:off x="8391995" y="1632422"/>
              <a:ext cx="1545504" cy="2676891"/>
            </a:xfrm>
            <a:prstGeom prst="line">
              <a:avLst/>
            </a:prstGeom>
            <a:ln>
              <a:solidFill>
                <a:schemeClr val="bg1">
                  <a:lumMod val="6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2" name="直接连接符 9">
              <a:extLst>
                <a:ext uri="{FF2B5EF4-FFF2-40B4-BE49-F238E27FC236}">
                  <a16:creationId xmlns:a16="http://schemas.microsoft.com/office/drawing/2014/main" id="{A49C6149-E28D-3B4F-A1A9-2944198E7F36}"/>
                </a:ext>
              </a:extLst>
            </p:cNvPr>
            <p:cNvCxnSpPr/>
            <p:nvPr/>
          </p:nvCxnSpPr>
          <p:spPr>
            <a:xfrm flipH="1">
              <a:off x="6815902" y="704834"/>
              <a:ext cx="2068775" cy="360447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3" name="直接连接符 10">
              <a:extLst>
                <a:ext uri="{FF2B5EF4-FFF2-40B4-BE49-F238E27FC236}">
                  <a16:creationId xmlns:a16="http://schemas.microsoft.com/office/drawing/2014/main" id="{1EC06A24-D930-AB40-8731-F4CF836002DA}"/>
                </a:ext>
              </a:extLst>
            </p:cNvPr>
            <p:cNvCxnSpPr/>
            <p:nvPr/>
          </p:nvCxnSpPr>
          <p:spPr>
            <a:xfrm flipH="1">
              <a:off x="7850290" y="1626189"/>
              <a:ext cx="1541789" cy="2668371"/>
            </a:xfrm>
            <a:prstGeom prst="line">
              <a:avLst/>
            </a:prstGeom>
            <a:ln>
              <a:solidFill>
                <a:schemeClr val="bg1">
                  <a:lumMod val="6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4" name="直接连接符 11">
              <a:extLst>
                <a:ext uri="{FF2B5EF4-FFF2-40B4-BE49-F238E27FC236}">
                  <a16:creationId xmlns:a16="http://schemas.microsoft.com/office/drawing/2014/main" id="{7AF304DA-22B9-6343-9BC0-9DD8E4BEBAD6}"/>
                </a:ext>
              </a:extLst>
            </p:cNvPr>
            <p:cNvCxnSpPr/>
            <p:nvPr/>
          </p:nvCxnSpPr>
          <p:spPr>
            <a:xfrm flipH="1">
              <a:off x="8897133" y="2509113"/>
              <a:ext cx="1024535" cy="1779225"/>
            </a:xfrm>
            <a:prstGeom prst="line">
              <a:avLst/>
            </a:prstGeom>
            <a:ln>
              <a:solidFill>
                <a:schemeClr val="bg1">
                  <a:lumMod val="6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AE0F096-46CC-3C4E-98C1-E7B180D12996}"/>
                </a:ext>
              </a:extLst>
            </p:cNvPr>
            <p:cNvSpPr txBox="1"/>
            <p:nvPr/>
          </p:nvSpPr>
          <p:spPr>
            <a:xfrm>
              <a:off x="7574880" y="4376218"/>
              <a:ext cx="558807" cy="254361"/>
            </a:xfrm>
            <a:prstGeom prst="rect">
              <a:avLst/>
            </a:prstGeom>
            <a:noFill/>
          </p:spPr>
          <p:txBody>
            <a:bodyPr wrap="none" rtlCol="0">
              <a:spAutoFit/>
            </a:bodyPr>
            <a:lstStyle/>
            <a:p>
              <a:r>
                <a:rPr lang="en-US" altLang="zh-CN" sz="1400" dirty="0"/>
                <a:t>State</a:t>
              </a:r>
              <a:endParaRPr lang="zh-CN" altLang="en-US" sz="1400" dirty="0"/>
            </a:p>
          </p:txBody>
        </p:sp>
        <p:sp>
          <p:nvSpPr>
            <p:cNvPr id="46" name="TextBox 45">
              <a:extLst>
                <a:ext uri="{FF2B5EF4-FFF2-40B4-BE49-F238E27FC236}">
                  <a16:creationId xmlns:a16="http://schemas.microsoft.com/office/drawing/2014/main" id="{F45A1157-277E-3248-99EF-85F8299FE17B}"/>
                </a:ext>
              </a:extLst>
            </p:cNvPr>
            <p:cNvSpPr txBox="1"/>
            <p:nvPr/>
          </p:nvSpPr>
          <p:spPr>
            <a:xfrm>
              <a:off x="8289810" y="4349808"/>
              <a:ext cx="1178592" cy="254361"/>
            </a:xfrm>
            <a:prstGeom prst="rect">
              <a:avLst/>
            </a:prstGeom>
            <a:noFill/>
          </p:spPr>
          <p:txBody>
            <a:bodyPr wrap="none" rtlCol="0">
              <a:spAutoFit/>
            </a:bodyPr>
            <a:lstStyle/>
            <a:p>
              <a:r>
                <a:rPr lang="en-US" altLang="zh-CN" sz="1400" dirty="0"/>
                <a:t>Mixed-bodies</a:t>
              </a:r>
              <a:endParaRPr lang="zh-CN" altLang="en-US" sz="1400" dirty="0"/>
            </a:p>
          </p:txBody>
        </p:sp>
        <p:sp>
          <p:nvSpPr>
            <p:cNvPr id="47" name="TextBox 46">
              <a:extLst>
                <a:ext uri="{FF2B5EF4-FFF2-40B4-BE49-F238E27FC236}">
                  <a16:creationId xmlns:a16="http://schemas.microsoft.com/office/drawing/2014/main" id="{E6846465-0FF7-3F40-B520-1F843131DB11}"/>
                </a:ext>
              </a:extLst>
            </p:cNvPr>
            <p:cNvSpPr txBox="1"/>
            <p:nvPr/>
          </p:nvSpPr>
          <p:spPr>
            <a:xfrm>
              <a:off x="9325715" y="4349511"/>
              <a:ext cx="1868673" cy="307777"/>
            </a:xfrm>
            <a:prstGeom prst="rect">
              <a:avLst/>
            </a:prstGeom>
            <a:noFill/>
          </p:spPr>
          <p:txBody>
            <a:bodyPr wrap="square" rtlCol="0">
              <a:spAutoFit/>
            </a:bodyPr>
            <a:lstStyle/>
            <a:p>
              <a:pPr algn="ctr"/>
              <a:r>
                <a:rPr lang="en-US" altLang="zh-CN" sz="1400" dirty="0"/>
                <a:t>Private Stakeholders</a:t>
              </a:r>
              <a:endParaRPr lang="zh-CN" altLang="en-US" sz="1400" dirty="0"/>
            </a:p>
          </p:txBody>
        </p:sp>
        <p:sp>
          <p:nvSpPr>
            <p:cNvPr id="48" name="TextBox 47">
              <a:extLst>
                <a:ext uri="{FF2B5EF4-FFF2-40B4-BE49-F238E27FC236}">
                  <a16:creationId xmlns:a16="http://schemas.microsoft.com/office/drawing/2014/main" id="{40C8AD1C-50D9-1B45-9FFF-F2FCC73880F3}"/>
                </a:ext>
              </a:extLst>
            </p:cNvPr>
            <p:cNvSpPr txBox="1"/>
            <p:nvPr/>
          </p:nvSpPr>
          <p:spPr>
            <a:xfrm>
              <a:off x="7290693" y="1380703"/>
              <a:ext cx="1105111" cy="279797"/>
            </a:xfrm>
            <a:prstGeom prst="rect">
              <a:avLst/>
            </a:prstGeom>
            <a:noFill/>
          </p:spPr>
          <p:txBody>
            <a:bodyPr wrap="none" rtlCol="0">
              <a:spAutoFit/>
            </a:bodyPr>
            <a:lstStyle/>
            <a:p>
              <a:r>
                <a:rPr lang="en-US" altLang="zh-CN" sz="1400" dirty="0"/>
                <a:t>Bureaucratic</a:t>
              </a:r>
              <a:endParaRPr lang="zh-CN" altLang="en-US" sz="1400" dirty="0"/>
            </a:p>
          </p:txBody>
        </p:sp>
        <p:sp>
          <p:nvSpPr>
            <p:cNvPr id="49" name="TextBox 48">
              <a:extLst>
                <a:ext uri="{FF2B5EF4-FFF2-40B4-BE49-F238E27FC236}">
                  <a16:creationId xmlns:a16="http://schemas.microsoft.com/office/drawing/2014/main" id="{15B1FB60-BE1D-1144-9C96-1A8A715AB63B}"/>
                </a:ext>
              </a:extLst>
            </p:cNvPr>
            <p:cNvSpPr txBox="1"/>
            <p:nvPr/>
          </p:nvSpPr>
          <p:spPr>
            <a:xfrm>
              <a:off x="7079628" y="2301007"/>
              <a:ext cx="671979" cy="307777"/>
            </a:xfrm>
            <a:prstGeom prst="rect">
              <a:avLst/>
            </a:prstGeom>
            <a:noFill/>
          </p:spPr>
          <p:txBody>
            <a:bodyPr wrap="none" rtlCol="0">
              <a:spAutoFit/>
            </a:bodyPr>
            <a:lstStyle/>
            <a:p>
              <a:r>
                <a:rPr lang="en-US" altLang="zh-CN" sz="1400" dirty="0"/>
                <a:t>Hybrid</a:t>
              </a:r>
              <a:endParaRPr lang="zh-CN" altLang="en-US" sz="1400" dirty="0"/>
            </a:p>
          </p:txBody>
        </p:sp>
        <p:sp>
          <p:nvSpPr>
            <p:cNvPr id="50" name="TextBox 49">
              <a:extLst>
                <a:ext uri="{FF2B5EF4-FFF2-40B4-BE49-F238E27FC236}">
                  <a16:creationId xmlns:a16="http://schemas.microsoft.com/office/drawing/2014/main" id="{996B1F4E-3411-8745-BD16-9B3E35A4A3D9}"/>
                </a:ext>
              </a:extLst>
            </p:cNvPr>
            <p:cNvSpPr txBox="1"/>
            <p:nvPr/>
          </p:nvSpPr>
          <p:spPr>
            <a:xfrm>
              <a:off x="6478007" y="3244836"/>
              <a:ext cx="694614" cy="307777"/>
            </a:xfrm>
            <a:prstGeom prst="rect">
              <a:avLst/>
            </a:prstGeom>
            <a:noFill/>
          </p:spPr>
          <p:txBody>
            <a:bodyPr wrap="none" rtlCol="0">
              <a:spAutoFit/>
            </a:bodyPr>
            <a:lstStyle/>
            <a:p>
              <a:r>
                <a:rPr lang="en-US" altLang="zh-CN" sz="1400" dirty="0"/>
                <a:t>Private</a:t>
              </a:r>
              <a:endParaRPr lang="zh-CN" altLang="en-US" sz="1400" dirty="0"/>
            </a:p>
          </p:txBody>
        </p:sp>
        <p:sp>
          <p:nvSpPr>
            <p:cNvPr id="51" name="TextBox 50">
              <a:extLst>
                <a:ext uri="{FF2B5EF4-FFF2-40B4-BE49-F238E27FC236}">
                  <a16:creationId xmlns:a16="http://schemas.microsoft.com/office/drawing/2014/main" id="{6DA1BCC1-D5DC-6343-B7EC-445AB7153A62}"/>
                </a:ext>
              </a:extLst>
            </p:cNvPr>
            <p:cNvSpPr txBox="1"/>
            <p:nvPr/>
          </p:nvSpPr>
          <p:spPr>
            <a:xfrm>
              <a:off x="9322180" y="1258991"/>
              <a:ext cx="840936" cy="523220"/>
            </a:xfrm>
            <a:prstGeom prst="rect">
              <a:avLst/>
            </a:prstGeom>
            <a:noFill/>
          </p:spPr>
          <p:txBody>
            <a:bodyPr wrap="none" rtlCol="0">
              <a:spAutoFit/>
            </a:bodyPr>
            <a:lstStyle/>
            <a:p>
              <a:pPr algn="ctr"/>
              <a:r>
                <a:rPr lang="en-US" altLang="zh-CN" sz="1400" dirty="0"/>
                <a:t>Exclusive</a:t>
              </a:r>
            </a:p>
            <a:p>
              <a:pPr algn="ctr"/>
              <a:r>
                <a:rPr lang="en-US" altLang="zh-CN" sz="1400" dirty="0"/>
                <a:t>(State)</a:t>
              </a:r>
              <a:endParaRPr lang="zh-CN" altLang="en-US" sz="1400" dirty="0"/>
            </a:p>
          </p:txBody>
        </p:sp>
        <p:sp>
          <p:nvSpPr>
            <p:cNvPr id="52" name="TextBox 51">
              <a:extLst>
                <a:ext uri="{FF2B5EF4-FFF2-40B4-BE49-F238E27FC236}">
                  <a16:creationId xmlns:a16="http://schemas.microsoft.com/office/drawing/2014/main" id="{F4A4AB23-0A80-5F4F-90D1-1F0EB9A1DAA9}"/>
                </a:ext>
              </a:extLst>
            </p:cNvPr>
            <p:cNvSpPr txBox="1"/>
            <p:nvPr/>
          </p:nvSpPr>
          <p:spPr>
            <a:xfrm>
              <a:off x="9970252" y="2293089"/>
              <a:ext cx="1246944" cy="523220"/>
            </a:xfrm>
            <a:prstGeom prst="rect">
              <a:avLst/>
            </a:prstGeom>
            <a:noFill/>
          </p:spPr>
          <p:txBody>
            <a:bodyPr wrap="none" rtlCol="0">
              <a:spAutoFit/>
            </a:bodyPr>
            <a:lstStyle/>
            <a:p>
              <a:pPr algn="ctr"/>
              <a:r>
                <a:rPr lang="en-US" altLang="zh-CN" sz="1400" dirty="0"/>
                <a:t>Coordinated</a:t>
              </a:r>
            </a:p>
            <a:p>
              <a:pPr algn="ctr"/>
              <a:r>
                <a:rPr lang="en-US" altLang="zh-CN" sz="1400" dirty="0"/>
                <a:t>(State/society)</a:t>
              </a:r>
              <a:endParaRPr lang="zh-CN" altLang="en-US" sz="1400" dirty="0"/>
            </a:p>
          </p:txBody>
        </p:sp>
        <p:sp>
          <p:nvSpPr>
            <p:cNvPr id="53" name="TextBox 52">
              <a:extLst>
                <a:ext uri="{FF2B5EF4-FFF2-40B4-BE49-F238E27FC236}">
                  <a16:creationId xmlns:a16="http://schemas.microsoft.com/office/drawing/2014/main" id="{4216A0FA-9787-6048-BE53-DF73A13312A8}"/>
                </a:ext>
              </a:extLst>
            </p:cNvPr>
            <p:cNvSpPr txBox="1"/>
            <p:nvPr/>
          </p:nvSpPr>
          <p:spPr>
            <a:xfrm>
              <a:off x="10330292" y="3122427"/>
              <a:ext cx="1128707" cy="523220"/>
            </a:xfrm>
            <a:prstGeom prst="rect">
              <a:avLst/>
            </a:prstGeom>
            <a:noFill/>
          </p:spPr>
          <p:txBody>
            <a:bodyPr wrap="none" rtlCol="0">
              <a:spAutoFit/>
            </a:bodyPr>
            <a:lstStyle/>
            <a:p>
              <a:pPr algn="ctr"/>
              <a:r>
                <a:rPr lang="en-US" altLang="zh-CN" sz="1400" dirty="0"/>
                <a:t>Autonomous</a:t>
              </a:r>
            </a:p>
            <a:p>
              <a:pPr algn="ctr"/>
              <a:r>
                <a:rPr lang="en-US" altLang="zh-CN" sz="1400" dirty="0"/>
                <a:t>(Society)</a:t>
              </a:r>
              <a:endParaRPr lang="zh-CN" altLang="en-US" sz="1400" dirty="0"/>
            </a:p>
          </p:txBody>
        </p:sp>
        <p:cxnSp>
          <p:nvCxnSpPr>
            <p:cNvPr id="54" name="直接连接符 21">
              <a:extLst>
                <a:ext uri="{FF2B5EF4-FFF2-40B4-BE49-F238E27FC236}">
                  <a16:creationId xmlns:a16="http://schemas.microsoft.com/office/drawing/2014/main" id="{57179723-2B01-F343-B969-FDD1AEF05B44}"/>
                </a:ext>
              </a:extLst>
            </p:cNvPr>
            <p:cNvCxnSpPr/>
            <p:nvPr/>
          </p:nvCxnSpPr>
          <p:spPr>
            <a:xfrm>
              <a:off x="8391995" y="1573009"/>
              <a:ext cx="1000083" cy="0"/>
            </a:xfrm>
            <a:prstGeom prst="line">
              <a:avLst/>
            </a:prstGeom>
            <a:ln>
              <a:solidFill>
                <a:schemeClr val="bg1">
                  <a:lumMod val="6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5" name="直接连接符 22">
              <a:extLst>
                <a:ext uri="{FF2B5EF4-FFF2-40B4-BE49-F238E27FC236}">
                  <a16:creationId xmlns:a16="http://schemas.microsoft.com/office/drawing/2014/main" id="{9BFA7BAF-2792-4E4A-B9A5-C7F41C82550D}"/>
                </a:ext>
              </a:extLst>
            </p:cNvPr>
            <p:cNvCxnSpPr/>
            <p:nvPr/>
          </p:nvCxnSpPr>
          <p:spPr>
            <a:xfrm flipH="1">
              <a:off x="9937656" y="3409213"/>
              <a:ext cx="507563" cy="879125"/>
            </a:xfrm>
            <a:prstGeom prst="line">
              <a:avLst/>
            </a:prstGeom>
            <a:ln>
              <a:solidFill>
                <a:schemeClr val="bg1">
                  <a:lumMod val="6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6" name="直接连接符 23">
              <a:extLst>
                <a:ext uri="{FF2B5EF4-FFF2-40B4-BE49-F238E27FC236}">
                  <a16:creationId xmlns:a16="http://schemas.microsoft.com/office/drawing/2014/main" id="{A78C9242-3263-B141-9AFC-0C1A782A68CB}"/>
                </a:ext>
              </a:extLst>
            </p:cNvPr>
            <p:cNvCxnSpPr/>
            <p:nvPr/>
          </p:nvCxnSpPr>
          <p:spPr>
            <a:xfrm>
              <a:off x="8897133" y="704834"/>
              <a:ext cx="2081047" cy="360447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7" name="矩形 24">
              <a:extLst>
                <a:ext uri="{FF2B5EF4-FFF2-40B4-BE49-F238E27FC236}">
                  <a16:creationId xmlns:a16="http://schemas.microsoft.com/office/drawing/2014/main" id="{4F1472B1-157A-4548-9D09-436A346CAC85}"/>
                </a:ext>
              </a:extLst>
            </p:cNvPr>
            <p:cNvSpPr/>
            <p:nvPr/>
          </p:nvSpPr>
          <p:spPr>
            <a:xfrm rot="3620611">
              <a:off x="10067429" y="1954008"/>
              <a:ext cx="1988365" cy="369332"/>
            </a:xfrm>
            <a:prstGeom prst="rect">
              <a:avLst/>
            </a:prstGeom>
          </p:spPr>
          <p:txBody>
            <a:bodyPr wrap="none">
              <a:spAutoFit/>
            </a:bodyPr>
            <a:lstStyle/>
            <a:p>
              <a:r>
                <a:rPr lang="en-US" altLang="zh-CN" b="1" dirty="0"/>
                <a:t>Policy formulation </a:t>
              </a:r>
              <a:endParaRPr lang="zh-CN" altLang="en-US" dirty="0"/>
            </a:p>
          </p:txBody>
        </p:sp>
        <p:sp>
          <p:nvSpPr>
            <p:cNvPr id="58" name="矩形 25">
              <a:extLst>
                <a:ext uri="{FF2B5EF4-FFF2-40B4-BE49-F238E27FC236}">
                  <a16:creationId xmlns:a16="http://schemas.microsoft.com/office/drawing/2014/main" id="{1DE6AE87-CEF9-7046-A28B-1F4FA0559E32}"/>
                </a:ext>
              </a:extLst>
            </p:cNvPr>
            <p:cNvSpPr/>
            <p:nvPr/>
          </p:nvSpPr>
          <p:spPr>
            <a:xfrm rot="18053637">
              <a:off x="6236842" y="2001329"/>
              <a:ext cx="1203406" cy="369332"/>
            </a:xfrm>
            <a:prstGeom prst="rect">
              <a:avLst/>
            </a:prstGeom>
          </p:spPr>
          <p:txBody>
            <a:bodyPr wrap="none">
              <a:spAutoFit/>
            </a:bodyPr>
            <a:lstStyle/>
            <a:p>
              <a:r>
                <a:rPr lang="en-US" altLang="zh-CN" b="1" dirty="0"/>
                <a:t>Operation </a:t>
              </a:r>
              <a:endParaRPr lang="zh-CN" altLang="en-US" dirty="0"/>
            </a:p>
          </p:txBody>
        </p:sp>
        <p:sp>
          <p:nvSpPr>
            <p:cNvPr id="59" name="矩形 26">
              <a:extLst>
                <a:ext uri="{FF2B5EF4-FFF2-40B4-BE49-F238E27FC236}">
                  <a16:creationId xmlns:a16="http://schemas.microsoft.com/office/drawing/2014/main" id="{61FD1374-64D4-3B4C-916D-CD7C73BCF60B}"/>
                </a:ext>
              </a:extLst>
            </p:cNvPr>
            <p:cNvSpPr/>
            <p:nvPr/>
          </p:nvSpPr>
          <p:spPr>
            <a:xfrm>
              <a:off x="8276573" y="4535209"/>
              <a:ext cx="1352101" cy="369332"/>
            </a:xfrm>
            <a:prstGeom prst="rect">
              <a:avLst/>
            </a:prstGeom>
          </p:spPr>
          <p:txBody>
            <a:bodyPr wrap="none">
              <a:spAutoFit/>
            </a:bodyPr>
            <a:lstStyle/>
            <a:p>
              <a:pPr algn="ctr"/>
              <a:r>
                <a:rPr lang="en-US" altLang="zh-CN" b="1" dirty="0"/>
                <a:t>Supervision </a:t>
              </a:r>
              <a:endParaRPr lang="zh-CN" altLang="en-US" dirty="0"/>
            </a:p>
          </p:txBody>
        </p:sp>
        <p:sp>
          <p:nvSpPr>
            <p:cNvPr id="60" name="椭圆 27">
              <a:extLst>
                <a:ext uri="{FF2B5EF4-FFF2-40B4-BE49-F238E27FC236}">
                  <a16:creationId xmlns:a16="http://schemas.microsoft.com/office/drawing/2014/main" id="{E7BFDD42-2C8F-0F46-A6EA-9FC40758F2D5}"/>
                </a:ext>
              </a:extLst>
            </p:cNvPr>
            <p:cNvSpPr/>
            <p:nvPr/>
          </p:nvSpPr>
          <p:spPr>
            <a:xfrm>
              <a:off x="7307379" y="3362720"/>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28">
              <a:extLst>
                <a:ext uri="{FF2B5EF4-FFF2-40B4-BE49-F238E27FC236}">
                  <a16:creationId xmlns:a16="http://schemas.microsoft.com/office/drawing/2014/main" id="{BC61D89C-3454-7E49-AC5D-8CC570D3D890}"/>
                </a:ext>
              </a:extLst>
            </p:cNvPr>
            <p:cNvSpPr/>
            <p:nvPr/>
          </p:nvSpPr>
          <p:spPr>
            <a:xfrm>
              <a:off x="7807244" y="2454895"/>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29">
              <a:extLst>
                <a:ext uri="{FF2B5EF4-FFF2-40B4-BE49-F238E27FC236}">
                  <a16:creationId xmlns:a16="http://schemas.microsoft.com/office/drawing/2014/main" id="{24708688-4EC9-BE49-8FA6-543202A00AAD}"/>
                </a:ext>
              </a:extLst>
            </p:cNvPr>
            <p:cNvSpPr/>
            <p:nvPr/>
          </p:nvSpPr>
          <p:spPr>
            <a:xfrm>
              <a:off x="8359800" y="152104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30">
              <a:extLst>
                <a:ext uri="{FF2B5EF4-FFF2-40B4-BE49-F238E27FC236}">
                  <a16:creationId xmlns:a16="http://schemas.microsoft.com/office/drawing/2014/main" id="{CF958822-13DD-214A-9AC0-CB434987F79E}"/>
                </a:ext>
              </a:extLst>
            </p:cNvPr>
            <p:cNvSpPr/>
            <p:nvPr/>
          </p:nvSpPr>
          <p:spPr>
            <a:xfrm>
              <a:off x="9373396" y="1543253"/>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31">
              <a:extLst>
                <a:ext uri="{FF2B5EF4-FFF2-40B4-BE49-F238E27FC236}">
                  <a16:creationId xmlns:a16="http://schemas.microsoft.com/office/drawing/2014/main" id="{ECBD8810-4D6A-D040-A935-79C682B331E8}"/>
                </a:ext>
              </a:extLst>
            </p:cNvPr>
            <p:cNvSpPr/>
            <p:nvPr/>
          </p:nvSpPr>
          <p:spPr>
            <a:xfrm>
              <a:off x="9894380" y="2471069"/>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32">
              <a:extLst>
                <a:ext uri="{FF2B5EF4-FFF2-40B4-BE49-F238E27FC236}">
                  <a16:creationId xmlns:a16="http://schemas.microsoft.com/office/drawing/2014/main" id="{B14CA7E2-8893-F047-A1AC-5613DFC41ED3}"/>
                </a:ext>
              </a:extLst>
            </p:cNvPr>
            <p:cNvSpPr/>
            <p:nvPr/>
          </p:nvSpPr>
          <p:spPr>
            <a:xfrm>
              <a:off x="10409215" y="3384037"/>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33">
              <a:extLst>
                <a:ext uri="{FF2B5EF4-FFF2-40B4-BE49-F238E27FC236}">
                  <a16:creationId xmlns:a16="http://schemas.microsoft.com/office/drawing/2014/main" id="{26788D99-AC04-D944-A192-1D446428DA8C}"/>
                </a:ext>
              </a:extLst>
            </p:cNvPr>
            <p:cNvSpPr/>
            <p:nvPr/>
          </p:nvSpPr>
          <p:spPr>
            <a:xfrm>
              <a:off x="9907061" y="4273309"/>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34">
              <a:extLst>
                <a:ext uri="{FF2B5EF4-FFF2-40B4-BE49-F238E27FC236}">
                  <a16:creationId xmlns:a16="http://schemas.microsoft.com/office/drawing/2014/main" id="{D5AD4B02-F88E-2F43-B5E1-2B9386C18342}"/>
                </a:ext>
              </a:extLst>
            </p:cNvPr>
            <p:cNvSpPr/>
            <p:nvPr/>
          </p:nvSpPr>
          <p:spPr>
            <a:xfrm>
              <a:off x="8861129" y="4273164"/>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35">
              <a:extLst>
                <a:ext uri="{FF2B5EF4-FFF2-40B4-BE49-F238E27FC236}">
                  <a16:creationId xmlns:a16="http://schemas.microsoft.com/office/drawing/2014/main" id="{C70AADFC-8BFC-4D4A-AF39-2E3E89E4D4D8}"/>
                </a:ext>
              </a:extLst>
            </p:cNvPr>
            <p:cNvSpPr/>
            <p:nvPr/>
          </p:nvSpPr>
          <p:spPr>
            <a:xfrm>
              <a:off x="7818280" y="4264281"/>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36">
              <a:extLst>
                <a:ext uri="{FF2B5EF4-FFF2-40B4-BE49-F238E27FC236}">
                  <a16:creationId xmlns:a16="http://schemas.microsoft.com/office/drawing/2014/main" id="{CA40DF66-B500-414C-9348-9FCFD61C6A46}"/>
                </a:ext>
              </a:extLst>
            </p:cNvPr>
            <p:cNvSpPr/>
            <p:nvPr/>
          </p:nvSpPr>
          <p:spPr>
            <a:xfrm>
              <a:off x="9741703" y="3487505"/>
              <a:ext cx="444573" cy="444573"/>
            </a:xfrm>
            <a:prstGeom prst="ellipse">
              <a:avLst/>
            </a:prstGeom>
            <a:solidFill>
              <a:srgbClr val="C00000">
                <a:alpha val="69804"/>
              </a:srgb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sp>
          <p:nvSpPr>
            <p:cNvPr id="70" name="椭圆 37">
              <a:extLst>
                <a:ext uri="{FF2B5EF4-FFF2-40B4-BE49-F238E27FC236}">
                  <a16:creationId xmlns:a16="http://schemas.microsoft.com/office/drawing/2014/main" id="{E447C0E1-3022-6543-B1B5-1C2C983750EE}"/>
                </a:ext>
              </a:extLst>
            </p:cNvPr>
            <p:cNvSpPr/>
            <p:nvPr/>
          </p:nvSpPr>
          <p:spPr>
            <a:xfrm>
              <a:off x="8176611" y="2574858"/>
              <a:ext cx="444573" cy="444573"/>
            </a:xfrm>
            <a:prstGeom prst="ellipse">
              <a:avLst/>
            </a:prstGeom>
            <a:solidFill>
              <a:srgbClr val="C00000">
                <a:alpha val="69804"/>
              </a:srgb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sp>
          <p:nvSpPr>
            <p:cNvPr id="71" name="矩形 38">
              <a:extLst>
                <a:ext uri="{FF2B5EF4-FFF2-40B4-BE49-F238E27FC236}">
                  <a16:creationId xmlns:a16="http://schemas.microsoft.com/office/drawing/2014/main" id="{7DDB680A-2EDE-2947-AE58-288C72259795}"/>
                </a:ext>
              </a:extLst>
            </p:cNvPr>
            <p:cNvSpPr/>
            <p:nvPr/>
          </p:nvSpPr>
          <p:spPr>
            <a:xfrm>
              <a:off x="8165684" y="2657484"/>
              <a:ext cx="484092" cy="250303"/>
            </a:xfrm>
            <a:prstGeom prst="rect">
              <a:avLst/>
            </a:prstGeom>
          </p:spPr>
          <p:txBody>
            <a:bodyPr wrap="none">
              <a:spAutoFit/>
            </a:bodyPr>
            <a:lstStyle/>
            <a:p>
              <a:pPr algn="ctr"/>
              <a:r>
                <a:rPr lang="en-US" altLang="zh-CN" sz="1200" dirty="0">
                  <a:solidFill>
                    <a:schemeClr val="bg1"/>
                  </a:solidFill>
                </a:rPr>
                <a:t>China</a:t>
              </a:r>
              <a:endParaRPr lang="zh-CN" altLang="en-US" sz="1200" dirty="0">
                <a:solidFill>
                  <a:schemeClr val="bg1"/>
                </a:solidFill>
              </a:endParaRPr>
            </a:p>
          </p:txBody>
        </p:sp>
        <p:sp>
          <p:nvSpPr>
            <p:cNvPr id="72" name="矩形 39">
              <a:extLst>
                <a:ext uri="{FF2B5EF4-FFF2-40B4-BE49-F238E27FC236}">
                  <a16:creationId xmlns:a16="http://schemas.microsoft.com/office/drawing/2014/main" id="{1C901B5F-9C38-6041-A678-7F978311E875}"/>
                </a:ext>
              </a:extLst>
            </p:cNvPr>
            <p:cNvSpPr/>
            <p:nvPr/>
          </p:nvSpPr>
          <p:spPr>
            <a:xfrm>
              <a:off x="9764434" y="3583313"/>
              <a:ext cx="400485" cy="250303"/>
            </a:xfrm>
            <a:prstGeom prst="rect">
              <a:avLst/>
            </a:prstGeom>
          </p:spPr>
          <p:txBody>
            <a:bodyPr wrap="none">
              <a:spAutoFit/>
            </a:bodyPr>
            <a:lstStyle/>
            <a:p>
              <a:pPr algn="ctr"/>
              <a:r>
                <a:rPr lang="en-US" altLang="zh-CN" sz="1200" dirty="0">
                  <a:solidFill>
                    <a:schemeClr val="bg1"/>
                  </a:solidFill>
                </a:rPr>
                <a:t>USA</a:t>
              </a:r>
              <a:endParaRPr lang="zh-CN" altLang="en-US" sz="1200" dirty="0">
                <a:solidFill>
                  <a:schemeClr val="bg1"/>
                </a:solidFill>
              </a:endParaRPr>
            </a:p>
          </p:txBody>
        </p:sp>
        <p:sp>
          <p:nvSpPr>
            <p:cNvPr id="73" name="椭圆 40">
              <a:extLst>
                <a:ext uri="{FF2B5EF4-FFF2-40B4-BE49-F238E27FC236}">
                  <a16:creationId xmlns:a16="http://schemas.microsoft.com/office/drawing/2014/main" id="{54CE7C8C-3F35-0F47-BB34-C150E8A34693}"/>
                </a:ext>
              </a:extLst>
            </p:cNvPr>
            <p:cNvSpPr/>
            <p:nvPr/>
          </p:nvSpPr>
          <p:spPr>
            <a:xfrm>
              <a:off x="8702016" y="3469987"/>
              <a:ext cx="444573" cy="444573"/>
            </a:xfrm>
            <a:prstGeom prst="ellipse">
              <a:avLst/>
            </a:prstGeom>
            <a:solidFill>
              <a:srgbClr val="C00000">
                <a:alpha val="69804"/>
              </a:srgb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sp>
          <p:nvSpPr>
            <p:cNvPr id="74" name="矩形 41">
              <a:extLst>
                <a:ext uri="{FF2B5EF4-FFF2-40B4-BE49-F238E27FC236}">
                  <a16:creationId xmlns:a16="http://schemas.microsoft.com/office/drawing/2014/main" id="{F449DAC3-A327-3245-8E5A-0F9C5D8E5E42}"/>
                </a:ext>
              </a:extLst>
            </p:cNvPr>
            <p:cNvSpPr/>
            <p:nvPr/>
          </p:nvSpPr>
          <p:spPr>
            <a:xfrm>
              <a:off x="8686137" y="3552613"/>
              <a:ext cx="494001" cy="250303"/>
            </a:xfrm>
            <a:prstGeom prst="rect">
              <a:avLst/>
            </a:prstGeom>
          </p:spPr>
          <p:txBody>
            <a:bodyPr wrap="none">
              <a:spAutoFit/>
            </a:bodyPr>
            <a:lstStyle/>
            <a:p>
              <a:pPr algn="ctr"/>
              <a:r>
                <a:rPr lang="en-US" altLang="zh-CN" sz="1200" dirty="0">
                  <a:solidFill>
                    <a:schemeClr val="bg1"/>
                  </a:solidFill>
                </a:rPr>
                <a:t>Czech</a:t>
              </a:r>
              <a:endParaRPr lang="zh-CN" altLang="en-US" sz="1200" dirty="0">
                <a:solidFill>
                  <a:schemeClr val="bg1"/>
                </a:solidFill>
              </a:endParaRPr>
            </a:p>
          </p:txBody>
        </p:sp>
        <p:sp>
          <p:nvSpPr>
            <p:cNvPr id="75" name="椭圆 43">
              <a:extLst>
                <a:ext uri="{FF2B5EF4-FFF2-40B4-BE49-F238E27FC236}">
                  <a16:creationId xmlns:a16="http://schemas.microsoft.com/office/drawing/2014/main" id="{39739CA3-E4C3-ED4D-846F-3354144A7B41}"/>
                </a:ext>
              </a:extLst>
            </p:cNvPr>
            <p:cNvSpPr/>
            <p:nvPr/>
          </p:nvSpPr>
          <p:spPr>
            <a:xfrm>
              <a:off x="8675202" y="1720256"/>
              <a:ext cx="444573" cy="444573"/>
            </a:xfrm>
            <a:prstGeom prst="ellipse">
              <a:avLst/>
            </a:prstGeom>
            <a:no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sp>
          <p:nvSpPr>
            <p:cNvPr id="76" name="矩形 44">
              <a:extLst>
                <a:ext uri="{FF2B5EF4-FFF2-40B4-BE49-F238E27FC236}">
                  <a16:creationId xmlns:a16="http://schemas.microsoft.com/office/drawing/2014/main" id="{AF30F955-D088-F845-AEE8-122393C46CEE}"/>
                </a:ext>
              </a:extLst>
            </p:cNvPr>
            <p:cNvSpPr/>
            <p:nvPr/>
          </p:nvSpPr>
          <p:spPr>
            <a:xfrm>
              <a:off x="8528493" y="1802882"/>
              <a:ext cx="755656" cy="276999"/>
            </a:xfrm>
            <a:prstGeom prst="rect">
              <a:avLst/>
            </a:prstGeom>
          </p:spPr>
          <p:txBody>
            <a:bodyPr wrap="none">
              <a:spAutoFit/>
            </a:bodyPr>
            <a:lstStyle/>
            <a:p>
              <a:pPr algn="ctr"/>
              <a:r>
                <a:rPr lang="en-US" altLang="zh-CN" sz="1200" dirty="0">
                  <a:solidFill>
                    <a:schemeClr val="tx1"/>
                  </a:solidFill>
                </a:rPr>
                <a:t>Germany</a:t>
              </a:r>
              <a:endParaRPr lang="zh-CN" altLang="en-US" sz="1200" dirty="0">
                <a:solidFill>
                  <a:schemeClr val="tx1"/>
                </a:solidFill>
              </a:endParaRPr>
            </a:p>
          </p:txBody>
        </p:sp>
        <p:sp>
          <p:nvSpPr>
            <p:cNvPr id="77" name="椭圆 45">
              <a:extLst>
                <a:ext uri="{FF2B5EF4-FFF2-40B4-BE49-F238E27FC236}">
                  <a16:creationId xmlns:a16="http://schemas.microsoft.com/office/drawing/2014/main" id="{4F42DCDA-D92B-2B4F-AFC7-BE3707E14122}"/>
                </a:ext>
              </a:extLst>
            </p:cNvPr>
            <p:cNvSpPr/>
            <p:nvPr/>
          </p:nvSpPr>
          <p:spPr>
            <a:xfrm>
              <a:off x="7664571" y="3352358"/>
              <a:ext cx="444573" cy="444573"/>
            </a:xfrm>
            <a:prstGeom prst="ellipse">
              <a:avLst/>
            </a:prstGeom>
            <a:no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sp>
          <p:nvSpPr>
            <p:cNvPr id="78" name="矩形 46">
              <a:extLst>
                <a:ext uri="{FF2B5EF4-FFF2-40B4-BE49-F238E27FC236}">
                  <a16:creationId xmlns:a16="http://schemas.microsoft.com/office/drawing/2014/main" id="{99C052AC-A303-6748-94CC-AF5BC627365C}"/>
                </a:ext>
              </a:extLst>
            </p:cNvPr>
            <p:cNvSpPr/>
            <p:nvPr/>
          </p:nvSpPr>
          <p:spPr>
            <a:xfrm>
              <a:off x="7624621" y="3434984"/>
              <a:ext cx="542136" cy="276999"/>
            </a:xfrm>
            <a:prstGeom prst="rect">
              <a:avLst/>
            </a:prstGeom>
          </p:spPr>
          <p:txBody>
            <a:bodyPr wrap="none">
              <a:spAutoFit/>
            </a:bodyPr>
            <a:lstStyle/>
            <a:p>
              <a:pPr algn="ctr"/>
              <a:r>
                <a:rPr lang="en-US" altLang="zh-CN" sz="1200" dirty="0">
                  <a:solidFill>
                    <a:schemeClr val="tx1"/>
                  </a:solidFill>
                </a:rPr>
                <a:t>Japan</a:t>
              </a:r>
              <a:endParaRPr lang="zh-CN" altLang="en-US" sz="1200" dirty="0">
                <a:solidFill>
                  <a:schemeClr val="tx1"/>
                </a:solidFill>
              </a:endParaRPr>
            </a:p>
          </p:txBody>
        </p:sp>
        <p:sp>
          <p:nvSpPr>
            <p:cNvPr id="79" name="矩形 47">
              <a:extLst>
                <a:ext uri="{FF2B5EF4-FFF2-40B4-BE49-F238E27FC236}">
                  <a16:creationId xmlns:a16="http://schemas.microsoft.com/office/drawing/2014/main" id="{B10EE9D3-B290-8F44-A4FE-33E0F6D0DA30}"/>
                </a:ext>
              </a:extLst>
            </p:cNvPr>
            <p:cNvSpPr/>
            <p:nvPr/>
          </p:nvSpPr>
          <p:spPr>
            <a:xfrm>
              <a:off x="8330679" y="4847833"/>
              <a:ext cx="1107996" cy="369332"/>
            </a:xfrm>
            <a:prstGeom prst="rect">
              <a:avLst/>
            </a:prstGeom>
          </p:spPr>
          <p:txBody>
            <a:bodyPr wrap="none">
              <a:spAutoFit/>
            </a:bodyPr>
            <a:lstStyle/>
            <a:p>
              <a:r>
                <a:rPr lang="zh-CN" altLang="en-US" b="1" dirty="0">
                  <a:latin typeface="黑体" pitchFamily="49" charset="-122"/>
                  <a:ea typeface="黑体" pitchFamily="49" charset="-122"/>
                </a:rPr>
                <a:t>政策监管</a:t>
              </a:r>
            </a:p>
          </p:txBody>
        </p:sp>
        <p:sp>
          <p:nvSpPr>
            <p:cNvPr id="80" name="矩形 48">
              <a:extLst>
                <a:ext uri="{FF2B5EF4-FFF2-40B4-BE49-F238E27FC236}">
                  <a16:creationId xmlns:a16="http://schemas.microsoft.com/office/drawing/2014/main" id="{D63A81F3-CCAF-0247-BF2A-135F02B1441C}"/>
                </a:ext>
              </a:extLst>
            </p:cNvPr>
            <p:cNvSpPr/>
            <p:nvPr/>
          </p:nvSpPr>
          <p:spPr>
            <a:xfrm rot="18198809">
              <a:off x="5985089" y="1845857"/>
              <a:ext cx="1114408" cy="369332"/>
            </a:xfrm>
            <a:prstGeom prst="rect">
              <a:avLst/>
            </a:prstGeom>
          </p:spPr>
          <p:txBody>
            <a:bodyPr wrap="none">
              <a:spAutoFit/>
            </a:bodyPr>
            <a:lstStyle/>
            <a:p>
              <a:r>
                <a:rPr lang="zh-CN" altLang="en-US" b="1" dirty="0">
                  <a:latin typeface="黑体" pitchFamily="49" charset="-122"/>
                  <a:ea typeface="黑体" pitchFamily="49" charset="-122"/>
                </a:rPr>
                <a:t>政策执行</a:t>
              </a:r>
            </a:p>
          </p:txBody>
        </p:sp>
        <p:sp>
          <p:nvSpPr>
            <p:cNvPr id="81" name="矩形 49">
              <a:extLst>
                <a:ext uri="{FF2B5EF4-FFF2-40B4-BE49-F238E27FC236}">
                  <a16:creationId xmlns:a16="http://schemas.microsoft.com/office/drawing/2014/main" id="{057ED607-5457-1B45-8282-9347BBB8D9B1}"/>
                </a:ext>
              </a:extLst>
            </p:cNvPr>
            <p:cNvSpPr/>
            <p:nvPr/>
          </p:nvSpPr>
          <p:spPr>
            <a:xfrm rot="3562781">
              <a:off x="10731418" y="1742756"/>
              <a:ext cx="1114408" cy="369332"/>
            </a:xfrm>
            <a:prstGeom prst="rect">
              <a:avLst/>
            </a:prstGeom>
          </p:spPr>
          <p:txBody>
            <a:bodyPr wrap="none">
              <a:spAutoFit/>
            </a:bodyPr>
            <a:lstStyle/>
            <a:p>
              <a:r>
                <a:rPr lang="zh-CN" altLang="en-US" b="1" dirty="0">
                  <a:latin typeface="黑体" pitchFamily="49" charset="-122"/>
                  <a:ea typeface="黑体" pitchFamily="49" charset="-122"/>
                </a:rPr>
                <a:t>政策形成</a:t>
              </a:r>
            </a:p>
          </p:txBody>
        </p:sp>
      </p:grpSp>
      <p:graphicFrame>
        <p:nvGraphicFramePr>
          <p:cNvPr id="22" name="Table 21">
            <a:extLst>
              <a:ext uri="{FF2B5EF4-FFF2-40B4-BE49-F238E27FC236}">
                <a16:creationId xmlns:a16="http://schemas.microsoft.com/office/drawing/2014/main" id="{76A587C4-8AB5-004A-89CA-22324051991F}"/>
              </a:ext>
            </a:extLst>
          </p:cNvPr>
          <p:cNvGraphicFramePr>
            <a:graphicFrameLocks noGrp="1"/>
          </p:cNvGraphicFramePr>
          <p:nvPr>
            <p:extLst>
              <p:ext uri="{D42A27DB-BD31-4B8C-83A1-F6EECF244321}">
                <p14:modId xmlns:p14="http://schemas.microsoft.com/office/powerpoint/2010/main" val="4156329869"/>
              </p:ext>
            </p:extLst>
          </p:nvPr>
        </p:nvGraphicFramePr>
        <p:xfrm>
          <a:off x="0" y="1215385"/>
          <a:ext cx="6318819" cy="4440095"/>
        </p:xfrm>
        <a:graphic>
          <a:graphicData uri="http://schemas.openxmlformats.org/drawingml/2006/table">
            <a:tbl>
              <a:tblPr firstRow="1" firstCol="1" bandRow="1">
                <a:tableStyleId>{073A0DAA-6AF3-43AB-8588-CEC1D06C72B9}</a:tableStyleId>
              </a:tblPr>
              <a:tblGrid>
                <a:gridCol w="1092833">
                  <a:extLst>
                    <a:ext uri="{9D8B030D-6E8A-4147-A177-3AD203B41FA5}">
                      <a16:colId xmlns:a16="http://schemas.microsoft.com/office/drawing/2014/main" val="2035881404"/>
                    </a:ext>
                  </a:extLst>
                </a:gridCol>
                <a:gridCol w="1242863">
                  <a:extLst>
                    <a:ext uri="{9D8B030D-6E8A-4147-A177-3AD203B41FA5}">
                      <a16:colId xmlns:a16="http://schemas.microsoft.com/office/drawing/2014/main" val="4005358574"/>
                    </a:ext>
                  </a:extLst>
                </a:gridCol>
                <a:gridCol w="1381538">
                  <a:extLst>
                    <a:ext uri="{9D8B030D-6E8A-4147-A177-3AD203B41FA5}">
                      <a16:colId xmlns:a16="http://schemas.microsoft.com/office/drawing/2014/main" val="2454558092"/>
                    </a:ext>
                  </a:extLst>
                </a:gridCol>
                <a:gridCol w="1348328">
                  <a:extLst>
                    <a:ext uri="{9D8B030D-6E8A-4147-A177-3AD203B41FA5}">
                      <a16:colId xmlns:a16="http://schemas.microsoft.com/office/drawing/2014/main" val="3935612464"/>
                    </a:ext>
                  </a:extLst>
                </a:gridCol>
                <a:gridCol w="1253257">
                  <a:extLst>
                    <a:ext uri="{9D8B030D-6E8A-4147-A177-3AD203B41FA5}">
                      <a16:colId xmlns:a16="http://schemas.microsoft.com/office/drawing/2014/main" val="2833334777"/>
                    </a:ext>
                  </a:extLst>
                </a:gridCol>
              </a:tblGrid>
              <a:tr h="859433">
                <a:tc>
                  <a:txBody>
                    <a:bodyPr/>
                    <a:lstStyle/>
                    <a:p>
                      <a:pPr algn="ctr">
                        <a:lnSpc>
                          <a:spcPct val="200000"/>
                        </a:lnSpc>
                      </a:pPr>
                      <a:r>
                        <a:rPr lang="en-US" sz="1600" b="1" kern="1200" dirty="0" err="1">
                          <a:solidFill>
                            <a:schemeClr val="lt1"/>
                          </a:solidFill>
                          <a:latin typeface="Times New Roman" panose="02020603050405020304" pitchFamily="18" charset="0"/>
                          <a:ea typeface="Times New Roman" panose="02020603050405020304" pitchFamily="18" charset="0"/>
                          <a:cs typeface="+mn-cs"/>
                        </a:rPr>
                        <a:t>案例</a:t>
                      </a:r>
                      <a:endParaRPr lang="en-CN" sz="1600" b="1" kern="1200" dirty="0">
                        <a:solidFill>
                          <a:schemeClr val="lt1"/>
                        </a:solidFill>
                        <a:latin typeface="Times New Roman" panose="02020603050405020304" pitchFamily="18" charset="0"/>
                        <a:ea typeface="Times New Roman" panose="02020603050405020304" pitchFamily="18" charset="0"/>
                        <a:cs typeface="+mn-cs"/>
                      </a:endParaRPr>
                    </a:p>
                  </a:txBody>
                  <a:tcPr marL="68580" marR="68580" marT="0" marB="0" anchor="ctr"/>
                </a:tc>
                <a:tc>
                  <a:txBody>
                    <a:bodyPr/>
                    <a:lstStyle/>
                    <a:p>
                      <a:pPr algn="ctr">
                        <a:lnSpc>
                          <a:spcPct val="200000"/>
                        </a:lnSpc>
                      </a:pPr>
                      <a:r>
                        <a:rPr lang="en-US" sz="1600" b="1" kern="1200" dirty="0" err="1">
                          <a:solidFill>
                            <a:schemeClr val="lt1"/>
                          </a:solidFill>
                          <a:latin typeface="Times New Roman" panose="02020603050405020304" pitchFamily="18" charset="0"/>
                          <a:cs typeface="+mn-cs"/>
                        </a:rPr>
                        <a:t>方法</a:t>
                      </a:r>
                      <a:endParaRPr lang="en-CN" sz="1600" b="1" kern="1200" dirty="0">
                        <a:solidFill>
                          <a:schemeClr val="lt1"/>
                        </a:solidFill>
                        <a:latin typeface="Times New Roman" panose="02020603050405020304" pitchFamily="18" charset="0"/>
                        <a:ea typeface="Times New Roman" panose="02020603050405020304" pitchFamily="18" charset="0"/>
                        <a:cs typeface="+mn-cs"/>
                      </a:endParaRPr>
                    </a:p>
                  </a:txBody>
                  <a:tcPr marL="68580" marR="68580" marT="0" marB="0" anchor="ctr"/>
                </a:tc>
                <a:tc>
                  <a:txBody>
                    <a:bodyPr/>
                    <a:lstStyle/>
                    <a:p>
                      <a:pPr algn="ctr">
                        <a:lnSpc>
                          <a:spcPct val="200000"/>
                        </a:lnSpc>
                      </a:pPr>
                      <a:r>
                        <a:rPr lang="en-US" sz="1600" b="1" kern="1200" dirty="0" err="1">
                          <a:solidFill>
                            <a:schemeClr val="lt1"/>
                          </a:solidFill>
                          <a:latin typeface="Times New Roman" panose="02020603050405020304" pitchFamily="18" charset="0"/>
                          <a:cs typeface="+mn-cs"/>
                        </a:rPr>
                        <a:t>政策形成</a:t>
                      </a:r>
                      <a:endParaRPr lang="en-CN" sz="1600" b="1" kern="1200" dirty="0">
                        <a:solidFill>
                          <a:schemeClr val="lt1"/>
                        </a:solidFill>
                        <a:latin typeface="Times New Roman" panose="02020603050405020304" pitchFamily="18" charset="0"/>
                        <a:ea typeface="Times New Roman" panose="02020603050405020304" pitchFamily="18" charset="0"/>
                        <a:cs typeface="+mn-cs"/>
                      </a:endParaRPr>
                    </a:p>
                  </a:txBody>
                  <a:tcPr marL="68580" marR="68580" marT="0" marB="0" anchor="ctr"/>
                </a:tc>
                <a:tc>
                  <a:txBody>
                    <a:bodyPr/>
                    <a:lstStyle/>
                    <a:p>
                      <a:pPr algn="ctr">
                        <a:lnSpc>
                          <a:spcPct val="200000"/>
                        </a:lnSpc>
                      </a:pPr>
                      <a:r>
                        <a:rPr lang="en-US" sz="1600" b="1" kern="1200" dirty="0" err="1">
                          <a:solidFill>
                            <a:schemeClr val="lt1"/>
                          </a:solidFill>
                          <a:latin typeface="Times New Roman" panose="02020603050405020304" pitchFamily="18" charset="0"/>
                          <a:cs typeface="+mn-cs"/>
                        </a:rPr>
                        <a:t>政策执行</a:t>
                      </a:r>
                      <a:endParaRPr lang="en-CN" sz="1600" b="1" kern="1200" dirty="0">
                        <a:solidFill>
                          <a:schemeClr val="lt1"/>
                        </a:solidFill>
                        <a:latin typeface="Times New Roman" panose="02020603050405020304" pitchFamily="18" charset="0"/>
                        <a:ea typeface="Times New Roman" panose="02020603050405020304" pitchFamily="18" charset="0"/>
                        <a:cs typeface="+mn-cs"/>
                      </a:endParaRPr>
                    </a:p>
                  </a:txBody>
                  <a:tcPr marL="68580" marR="68580" marT="0" marB="0" anchor="ctr"/>
                </a:tc>
                <a:tc>
                  <a:txBody>
                    <a:bodyPr/>
                    <a:lstStyle/>
                    <a:p>
                      <a:pPr algn="ctr">
                        <a:lnSpc>
                          <a:spcPct val="200000"/>
                        </a:lnSpc>
                      </a:pPr>
                      <a:r>
                        <a:rPr lang="en-US" sz="1600" b="1" kern="1200" dirty="0" err="1">
                          <a:solidFill>
                            <a:schemeClr val="lt1"/>
                          </a:solidFill>
                          <a:latin typeface="Times New Roman" panose="02020603050405020304" pitchFamily="18" charset="0"/>
                          <a:cs typeface="+mn-cs"/>
                        </a:rPr>
                        <a:t>政策监督</a:t>
                      </a:r>
                      <a:endParaRPr lang="en-CN" sz="1600" b="1" kern="1200" dirty="0">
                        <a:solidFill>
                          <a:schemeClr val="lt1"/>
                        </a:solidFill>
                        <a:latin typeface="Times New Roman" panose="02020603050405020304" pitchFamily="18" charset="0"/>
                        <a:ea typeface="Times New Roman" panose="02020603050405020304" pitchFamily="18" charset="0"/>
                        <a:cs typeface="+mn-cs"/>
                      </a:endParaRPr>
                    </a:p>
                  </a:txBody>
                  <a:tcPr marL="68580" marR="68580" marT="0" marB="0" anchor="ctr"/>
                </a:tc>
                <a:extLst>
                  <a:ext uri="{0D108BD9-81ED-4DB2-BD59-A6C34878D82A}">
                    <a16:rowId xmlns:a16="http://schemas.microsoft.com/office/drawing/2014/main" val="2574708728"/>
                  </a:ext>
                </a:extLst>
              </a:tr>
              <a:tr h="859433">
                <a:tc>
                  <a:txBody>
                    <a:bodyPr/>
                    <a:lstStyle/>
                    <a:p>
                      <a:pPr algn="ctr"/>
                      <a:r>
                        <a:rPr lang="zh-CN" altLang="en-US" sz="1600" b="1" kern="1200" dirty="0">
                          <a:solidFill>
                            <a:schemeClr val="lt1"/>
                          </a:solidFill>
                          <a:latin typeface="Times New Roman" panose="02020603050405020304" pitchFamily="18" charset="0"/>
                          <a:ea typeface="Times New Roman" panose="02020603050405020304" pitchFamily="18" charset="0"/>
                          <a:cs typeface="+mn-cs"/>
                        </a:rPr>
                        <a:t>中国辽宁阜新</a:t>
                      </a:r>
                      <a:endParaRPr lang="en-CN" sz="1600" b="1" kern="1200" dirty="0">
                        <a:solidFill>
                          <a:schemeClr val="lt1"/>
                        </a:solidFill>
                        <a:latin typeface="Times New Roman" panose="02020603050405020304" pitchFamily="18" charset="0"/>
                        <a:cs typeface="+mn-cs"/>
                      </a:endParaRPr>
                    </a:p>
                  </a:txBody>
                  <a:tcPr marL="68580" marR="68580" marT="0" marB="0" anchor="ctr"/>
                </a:tc>
                <a:tc>
                  <a:txBody>
                    <a:bodyPr/>
                    <a:lstStyle/>
                    <a:p>
                      <a:pPr algn="ctr">
                        <a:lnSpc>
                          <a:spcPct val="200000"/>
                        </a:lnSpc>
                      </a:pPr>
                      <a:r>
                        <a:rPr lang="en-US" sz="1400" b="1" kern="1200" dirty="0" err="1">
                          <a:solidFill>
                            <a:schemeClr val="tx1"/>
                          </a:solidFill>
                          <a:latin typeface="Songti SC" panose="02010600040101010101" pitchFamily="2" charset="-122"/>
                          <a:ea typeface="Songti SC" panose="02010600040101010101" pitchFamily="2" charset="-122"/>
                          <a:cs typeface="+mn-cs"/>
                        </a:rPr>
                        <a:t>中央主义</a:t>
                      </a:r>
                      <a:endParaRPr lang="en-CN" sz="1400" b="1" kern="1200" dirty="0">
                        <a:solidFill>
                          <a:schemeClr val="tx1"/>
                        </a:solidFill>
                        <a:latin typeface="Songti SC" panose="02010600040101010101" pitchFamily="2" charset="-122"/>
                        <a:ea typeface="Songti SC" panose="02010600040101010101" pitchFamily="2" charset="-122"/>
                        <a:cs typeface="+mn-cs"/>
                      </a:endParaRPr>
                    </a:p>
                  </a:txBody>
                  <a:tcPr marL="68580" marR="68580" marT="0" marB="0" anchor="ctr"/>
                </a:tc>
                <a:tc>
                  <a:txBody>
                    <a:bodyPr/>
                    <a:lstStyle/>
                    <a:p>
                      <a:pPr algn="ctr">
                        <a:lnSpc>
                          <a:spcPct val="200000"/>
                        </a:lnSpc>
                      </a:pPr>
                      <a:r>
                        <a:rPr lang="en-US" sz="1400" b="1" kern="1200" dirty="0" err="1">
                          <a:solidFill>
                            <a:schemeClr val="tx1"/>
                          </a:solidFill>
                          <a:latin typeface="Songti SC" panose="02010600040101010101" pitchFamily="2" charset="-122"/>
                          <a:ea typeface="Songti SC" panose="02010600040101010101" pitchFamily="2" charset="-122"/>
                          <a:cs typeface="+mn-cs"/>
                        </a:rPr>
                        <a:t>国家</a:t>
                      </a:r>
                      <a:r>
                        <a:rPr lang="en-US" altLang="zh-CN" sz="1400" b="1" kern="1200" dirty="0">
                          <a:solidFill>
                            <a:schemeClr val="tx1"/>
                          </a:solidFill>
                          <a:latin typeface="Songti SC" panose="02010600040101010101" pitchFamily="2" charset="-122"/>
                          <a:ea typeface="Songti SC" panose="02010600040101010101" pitchFamily="2" charset="-122"/>
                          <a:cs typeface="+mn-cs"/>
                        </a:rPr>
                        <a:t>/</a:t>
                      </a:r>
                      <a:r>
                        <a:rPr lang="zh-CN" altLang="en-US" sz="1400" b="1" kern="1200" dirty="0">
                          <a:solidFill>
                            <a:schemeClr val="tx1"/>
                          </a:solidFill>
                          <a:latin typeface="Songti SC" panose="02010600040101010101" pitchFamily="2" charset="-122"/>
                          <a:ea typeface="Songti SC" panose="02010600040101010101" pitchFamily="2" charset="-122"/>
                          <a:cs typeface="+mn-cs"/>
                        </a:rPr>
                        <a:t>区域</a:t>
                      </a:r>
                      <a:endParaRPr lang="en-CN" sz="1400" b="1" kern="1200" dirty="0">
                        <a:solidFill>
                          <a:schemeClr val="tx1"/>
                        </a:solidFill>
                        <a:latin typeface="Songti SC" panose="02010600040101010101" pitchFamily="2" charset="-122"/>
                        <a:ea typeface="Songti SC" panose="02010600040101010101" pitchFamily="2" charset="-122"/>
                        <a:cs typeface="+mn-cs"/>
                      </a:endParaRPr>
                    </a:p>
                  </a:txBody>
                  <a:tcPr marL="68580" marR="68580" marT="0" marB="0" anchor="ctr"/>
                </a:tc>
                <a:tc>
                  <a:txBody>
                    <a:bodyPr/>
                    <a:lstStyle/>
                    <a:p>
                      <a:pPr algn="ctr">
                        <a:lnSpc>
                          <a:spcPct val="200000"/>
                        </a:lnSpc>
                      </a:pPr>
                      <a:r>
                        <a:rPr lang="en-US" sz="1400" b="1" kern="1200" dirty="0" err="1">
                          <a:solidFill>
                            <a:schemeClr val="tx1"/>
                          </a:solidFill>
                          <a:latin typeface="Songti SC" panose="02010600040101010101" pitchFamily="2" charset="-122"/>
                          <a:ea typeface="Songti SC" panose="02010600040101010101" pitchFamily="2" charset="-122"/>
                          <a:cs typeface="+mn-cs"/>
                        </a:rPr>
                        <a:t>公共机构</a:t>
                      </a:r>
                      <a:r>
                        <a:rPr lang="en-US" altLang="zh-CN" sz="1400" b="1" kern="1200" dirty="0">
                          <a:solidFill>
                            <a:schemeClr val="tx1"/>
                          </a:solidFill>
                          <a:latin typeface="Songti SC" panose="02010600040101010101" pitchFamily="2" charset="-122"/>
                          <a:ea typeface="Songti SC" panose="02010600040101010101" pitchFamily="2" charset="-122"/>
                          <a:cs typeface="+mn-cs"/>
                        </a:rPr>
                        <a:t>/</a:t>
                      </a:r>
                      <a:r>
                        <a:rPr lang="zh-CN" altLang="en-US" sz="1400" b="1" kern="1200" dirty="0">
                          <a:solidFill>
                            <a:schemeClr val="tx1"/>
                          </a:solidFill>
                          <a:latin typeface="Songti SC" panose="02010600040101010101" pitchFamily="2" charset="-122"/>
                          <a:ea typeface="Songti SC" panose="02010600040101010101" pitchFamily="2" charset="-122"/>
                          <a:cs typeface="+mn-cs"/>
                        </a:rPr>
                        <a:t>混合</a:t>
                      </a:r>
                      <a:endParaRPr lang="en-CN" sz="1400" b="1" kern="1200" dirty="0">
                        <a:solidFill>
                          <a:schemeClr val="tx1"/>
                        </a:solidFill>
                        <a:latin typeface="Songti SC" panose="02010600040101010101" pitchFamily="2" charset="-122"/>
                        <a:ea typeface="Songti SC" panose="02010600040101010101" pitchFamily="2" charset="-122"/>
                        <a:cs typeface="+mn-cs"/>
                      </a:endParaRPr>
                    </a:p>
                  </a:txBody>
                  <a:tcPr marL="68580" marR="68580" marT="0" marB="0" anchor="ctr"/>
                </a:tc>
                <a:tc>
                  <a:txBody>
                    <a:bodyPr/>
                    <a:lstStyle/>
                    <a:p>
                      <a:pPr algn="ctr">
                        <a:lnSpc>
                          <a:spcPct val="200000"/>
                        </a:lnSpc>
                      </a:pPr>
                      <a:r>
                        <a:rPr lang="en-US" sz="1400" b="1" kern="1200" dirty="0" err="1">
                          <a:solidFill>
                            <a:schemeClr val="tx1"/>
                          </a:solidFill>
                          <a:latin typeface="Songti SC" panose="02010600040101010101" pitchFamily="2" charset="-122"/>
                          <a:ea typeface="Songti SC" panose="02010600040101010101" pitchFamily="2" charset="-122"/>
                          <a:cs typeface="+mn-cs"/>
                        </a:rPr>
                        <a:t>政府</a:t>
                      </a:r>
                      <a:r>
                        <a:rPr lang="en-US" altLang="zh-CN" sz="1400" b="1" kern="1200" dirty="0">
                          <a:solidFill>
                            <a:schemeClr val="tx1"/>
                          </a:solidFill>
                          <a:latin typeface="Songti SC" panose="02010600040101010101" pitchFamily="2" charset="-122"/>
                          <a:ea typeface="Songti SC" panose="02010600040101010101" pitchFamily="2" charset="-122"/>
                          <a:cs typeface="+mn-cs"/>
                        </a:rPr>
                        <a:t>/</a:t>
                      </a:r>
                      <a:r>
                        <a:rPr lang="zh-CN" altLang="en-US" sz="1400" b="1" kern="1200" dirty="0">
                          <a:solidFill>
                            <a:schemeClr val="tx1"/>
                          </a:solidFill>
                          <a:latin typeface="Songti SC" panose="02010600040101010101" pitchFamily="2" charset="-122"/>
                          <a:ea typeface="Songti SC" panose="02010600040101010101" pitchFamily="2" charset="-122"/>
                          <a:cs typeface="+mn-cs"/>
                        </a:rPr>
                        <a:t>多主体</a:t>
                      </a:r>
                      <a:endParaRPr lang="en-CN" sz="1400" b="1" kern="1200" dirty="0">
                        <a:solidFill>
                          <a:schemeClr val="tx1"/>
                        </a:solidFill>
                        <a:latin typeface="Songti SC" panose="02010600040101010101" pitchFamily="2" charset="-122"/>
                        <a:ea typeface="Songti SC" panose="02010600040101010101" pitchFamily="2" charset="-122"/>
                        <a:cs typeface="+mn-cs"/>
                      </a:endParaRPr>
                    </a:p>
                  </a:txBody>
                  <a:tcPr marL="68580" marR="68580" marT="0" marB="0" anchor="ctr"/>
                </a:tc>
                <a:extLst>
                  <a:ext uri="{0D108BD9-81ED-4DB2-BD59-A6C34878D82A}">
                    <a16:rowId xmlns:a16="http://schemas.microsoft.com/office/drawing/2014/main" val="3797818046"/>
                  </a:ext>
                </a:extLst>
              </a:tr>
              <a:tr h="1861796">
                <a:tc>
                  <a:txBody>
                    <a:bodyPr/>
                    <a:lstStyle/>
                    <a:p>
                      <a:pPr algn="ctr"/>
                      <a:r>
                        <a:rPr lang="zh-CN" altLang="en-US" sz="1600" b="1" kern="1200" dirty="0">
                          <a:solidFill>
                            <a:schemeClr val="lt1"/>
                          </a:solidFill>
                          <a:latin typeface="Times New Roman" panose="02020603050405020304" pitchFamily="18" charset="0"/>
                          <a:ea typeface="Times New Roman" panose="02020603050405020304" pitchFamily="18" charset="0"/>
                          <a:cs typeface="+mn-cs"/>
                        </a:rPr>
                        <a:t>美国麻省新贝福德</a:t>
                      </a:r>
                      <a:endParaRPr lang="en-CN" sz="1600" b="1" kern="1200" dirty="0">
                        <a:solidFill>
                          <a:schemeClr val="lt1"/>
                        </a:solidFill>
                        <a:latin typeface="Times New Roman" panose="02020603050405020304" pitchFamily="18" charset="0"/>
                        <a:cs typeface="+mn-cs"/>
                      </a:endParaRPr>
                    </a:p>
                  </a:txBody>
                  <a:tcPr marL="68580" marR="68580" marT="0" marB="0" anchor="ctr"/>
                </a:tc>
                <a:tc>
                  <a:txBody>
                    <a:bodyPr/>
                    <a:lstStyle/>
                    <a:p>
                      <a:pPr algn="ctr">
                        <a:lnSpc>
                          <a:spcPct val="200000"/>
                        </a:lnSpc>
                      </a:pPr>
                      <a:r>
                        <a:rPr lang="en-US" sz="1400" b="1" kern="1200" dirty="0" err="1">
                          <a:solidFill>
                            <a:schemeClr val="tx1"/>
                          </a:solidFill>
                          <a:latin typeface="Songti SC" panose="02010600040101010101" pitchFamily="2" charset="-122"/>
                          <a:ea typeface="Songti SC" panose="02010600040101010101" pitchFamily="2" charset="-122"/>
                          <a:cs typeface="+mn-cs"/>
                        </a:rPr>
                        <a:t>地方主义</a:t>
                      </a:r>
                      <a:endParaRPr lang="en-CN" sz="1400" b="1" kern="1200" dirty="0">
                        <a:solidFill>
                          <a:schemeClr val="tx1"/>
                        </a:solidFill>
                        <a:latin typeface="Songti SC" panose="02010600040101010101" pitchFamily="2" charset="-122"/>
                        <a:ea typeface="Songti SC" panose="02010600040101010101" pitchFamily="2" charset="-122"/>
                        <a:cs typeface="+mn-cs"/>
                      </a:endParaRPr>
                    </a:p>
                  </a:txBody>
                  <a:tcPr marL="68580" marR="68580" marT="0" marB="0" anchor="ctr"/>
                </a:tc>
                <a:tc>
                  <a:txBody>
                    <a:bodyPr/>
                    <a:lstStyle/>
                    <a:p>
                      <a:pPr algn="ctr">
                        <a:lnSpc>
                          <a:spcPct val="200000"/>
                        </a:lnSpc>
                      </a:pPr>
                      <a:r>
                        <a:rPr lang="en-US" sz="1400" b="1" kern="1200" dirty="0" err="1">
                          <a:solidFill>
                            <a:schemeClr val="tx1"/>
                          </a:solidFill>
                          <a:latin typeface="Songti SC" panose="02010600040101010101" pitchFamily="2" charset="-122"/>
                          <a:ea typeface="Songti SC" panose="02010600040101010101" pitchFamily="2" charset="-122"/>
                          <a:cs typeface="+mn-cs"/>
                        </a:rPr>
                        <a:t>社会</a:t>
                      </a:r>
                      <a:r>
                        <a:rPr lang="zh-CN" altLang="en-US" sz="1400" b="1" kern="1200" dirty="0">
                          <a:solidFill>
                            <a:schemeClr val="tx1"/>
                          </a:solidFill>
                          <a:latin typeface="Songti SC" panose="02010600040101010101" pitchFamily="2" charset="-122"/>
                          <a:ea typeface="Songti SC" panose="02010600040101010101" pitchFamily="2" charset="-122"/>
                          <a:cs typeface="+mn-cs"/>
                        </a:rPr>
                        <a:t>、团体、组织</a:t>
                      </a:r>
                      <a:endParaRPr lang="en-CN" sz="1400" b="1" kern="1200" dirty="0">
                        <a:solidFill>
                          <a:schemeClr val="tx1"/>
                        </a:solidFill>
                        <a:latin typeface="Songti SC" panose="02010600040101010101" pitchFamily="2" charset="-122"/>
                        <a:ea typeface="Songti SC" panose="02010600040101010101" pitchFamily="2" charset="-122"/>
                        <a:cs typeface="+mn-cs"/>
                      </a:endParaRPr>
                    </a:p>
                  </a:txBody>
                  <a:tcPr marL="68580" marR="68580" marT="0" marB="0" anchor="ctr"/>
                </a:tc>
                <a:tc>
                  <a:txBody>
                    <a:bodyPr/>
                    <a:lstStyle/>
                    <a:p>
                      <a:pPr algn="ctr">
                        <a:lnSpc>
                          <a:spcPct val="200000"/>
                        </a:lnSpc>
                      </a:pPr>
                      <a:r>
                        <a:rPr lang="en-US" sz="1400" b="1" kern="1200" dirty="0" err="1">
                          <a:solidFill>
                            <a:schemeClr val="tx1"/>
                          </a:solidFill>
                          <a:latin typeface="Songti SC" panose="02010600040101010101" pitchFamily="2" charset="-122"/>
                          <a:ea typeface="Songti SC" panose="02010600040101010101" pitchFamily="2" charset="-122"/>
                          <a:cs typeface="+mn-cs"/>
                        </a:rPr>
                        <a:t>私营组织</a:t>
                      </a:r>
                      <a:r>
                        <a:rPr lang="en-US" altLang="zh-CN" sz="1400" b="1" kern="1200" dirty="0">
                          <a:solidFill>
                            <a:schemeClr val="tx1"/>
                          </a:solidFill>
                          <a:latin typeface="Songti SC" panose="02010600040101010101" pitchFamily="2" charset="-122"/>
                          <a:ea typeface="Songti SC" panose="02010600040101010101" pitchFamily="2" charset="-122"/>
                          <a:cs typeface="+mn-cs"/>
                        </a:rPr>
                        <a:t>/</a:t>
                      </a:r>
                      <a:r>
                        <a:rPr lang="zh-CN" altLang="en-US" sz="1400" b="1" kern="1200" dirty="0">
                          <a:solidFill>
                            <a:schemeClr val="tx1"/>
                          </a:solidFill>
                          <a:latin typeface="Songti SC" panose="02010600040101010101" pitchFamily="2" charset="-122"/>
                          <a:ea typeface="Songti SC" panose="02010600040101010101" pitchFamily="2" charset="-122"/>
                          <a:cs typeface="+mn-cs"/>
                        </a:rPr>
                        <a:t>混合</a:t>
                      </a:r>
                      <a:endParaRPr lang="en-CN" sz="1400" b="1" kern="1200" dirty="0">
                        <a:solidFill>
                          <a:schemeClr val="tx1"/>
                        </a:solidFill>
                        <a:latin typeface="Songti SC" panose="02010600040101010101" pitchFamily="2" charset="-122"/>
                        <a:ea typeface="Songti SC" panose="02010600040101010101" pitchFamily="2" charset="-122"/>
                        <a:cs typeface="+mn-cs"/>
                      </a:endParaRPr>
                    </a:p>
                  </a:txBody>
                  <a:tcPr marL="68580" marR="68580" marT="0" marB="0" anchor="ctr"/>
                </a:tc>
                <a:tc>
                  <a:txBody>
                    <a:bodyPr/>
                    <a:lstStyle/>
                    <a:p>
                      <a:pPr algn="ctr">
                        <a:lnSpc>
                          <a:spcPct val="200000"/>
                        </a:lnSpc>
                      </a:pPr>
                      <a:r>
                        <a:rPr lang="en-US" sz="1400" b="1" kern="1200" dirty="0" err="1">
                          <a:solidFill>
                            <a:schemeClr val="tx1"/>
                          </a:solidFill>
                          <a:latin typeface="Songti SC" panose="02010600040101010101" pitchFamily="2" charset="-122"/>
                          <a:ea typeface="Songti SC" panose="02010600040101010101" pitchFamily="2" charset="-122"/>
                          <a:cs typeface="+mn-cs"/>
                        </a:rPr>
                        <a:t>多主体</a:t>
                      </a:r>
                      <a:r>
                        <a:rPr lang="en-US" altLang="zh-CN" sz="1400" b="1" kern="1200" dirty="0">
                          <a:solidFill>
                            <a:schemeClr val="tx1"/>
                          </a:solidFill>
                          <a:latin typeface="Songti SC" panose="02010600040101010101" pitchFamily="2" charset="-122"/>
                          <a:ea typeface="Songti SC" panose="02010600040101010101" pitchFamily="2" charset="-122"/>
                          <a:cs typeface="+mn-cs"/>
                        </a:rPr>
                        <a:t>/</a:t>
                      </a:r>
                      <a:r>
                        <a:rPr lang="zh-CN" altLang="en-US" sz="1400" b="1" kern="1200" dirty="0">
                          <a:solidFill>
                            <a:schemeClr val="tx1"/>
                          </a:solidFill>
                          <a:latin typeface="Songti SC" panose="02010600040101010101" pitchFamily="2" charset="-122"/>
                          <a:ea typeface="Songti SC" panose="02010600040101010101" pitchFamily="2" charset="-122"/>
                          <a:cs typeface="+mn-cs"/>
                        </a:rPr>
                        <a:t>利益相关者</a:t>
                      </a:r>
                      <a:endParaRPr lang="en-CN" sz="1400" b="1" kern="1200" dirty="0">
                        <a:solidFill>
                          <a:schemeClr val="tx1"/>
                        </a:solidFill>
                        <a:latin typeface="Songti SC" panose="02010600040101010101" pitchFamily="2" charset="-122"/>
                        <a:ea typeface="Songti SC" panose="02010600040101010101" pitchFamily="2" charset="-122"/>
                        <a:cs typeface="+mn-cs"/>
                      </a:endParaRPr>
                    </a:p>
                  </a:txBody>
                  <a:tcPr marL="68580" marR="68580" marT="0" marB="0" anchor="ctr"/>
                </a:tc>
                <a:extLst>
                  <a:ext uri="{0D108BD9-81ED-4DB2-BD59-A6C34878D82A}">
                    <a16:rowId xmlns:a16="http://schemas.microsoft.com/office/drawing/2014/main" val="3473939291"/>
                  </a:ext>
                </a:extLst>
              </a:tr>
              <a:tr h="859433">
                <a:tc>
                  <a:txBody>
                    <a:bodyPr/>
                    <a:lstStyle/>
                    <a:p>
                      <a:pPr algn="ctr"/>
                      <a:r>
                        <a:rPr lang="zh-CN" altLang="en-US" sz="1600" b="1" kern="1200" dirty="0">
                          <a:solidFill>
                            <a:schemeClr val="lt1"/>
                          </a:solidFill>
                          <a:latin typeface="Times New Roman" panose="02020603050405020304" pitchFamily="18" charset="0"/>
                          <a:ea typeface="Times New Roman" panose="02020603050405020304" pitchFamily="18" charset="0"/>
                          <a:cs typeface="+mn-cs"/>
                        </a:rPr>
                        <a:t>捷克拉贝河畔乌斯季</a:t>
                      </a:r>
                      <a:endParaRPr lang="en-CN" sz="1600" b="1" kern="1200" dirty="0">
                        <a:solidFill>
                          <a:schemeClr val="lt1"/>
                        </a:solidFill>
                        <a:latin typeface="Times New Roman" panose="02020603050405020304" pitchFamily="18" charset="0"/>
                        <a:cs typeface="+mn-cs"/>
                      </a:endParaRPr>
                    </a:p>
                  </a:txBody>
                  <a:tcPr marL="68580" marR="68580" marT="0" marB="0" anchor="ctr"/>
                </a:tc>
                <a:tc>
                  <a:txBody>
                    <a:bodyPr/>
                    <a:lstStyle/>
                    <a:p>
                      <a:pPr algn="ctr">
                        <a:lnSpc>
                          <a:spcPct val="200000"/>
                        </a:lnSpc>
                      </a:pPr>
                      <a:r>
                        <a:rPr lang="en-US" sz="1400" b="1" kern="1200" dirty="0" err="1">
                          <a:solidFill>
                            <a:schemeClr val="tx1"/>
                          </a:solidFill>
                          <a:latin typeface="Songti SC" panose="02010600040101010101" pitchFamily="2" charset="-122"/>
                          <a:ea typeface="Songti SC" panose="02010600040101010101" pitchFamily="2" charset="-122"/>
                          <a:cs typeface="+mn-cs"/>
                        </a:rPr>
                        <a:t>间接中央主义</a:t>
                      </a:r>
                      <a:endParaRPr lang="en-CN" sz="1400" b="1" kern="1200" dirty="0">
                        <a:solidFill>
                          <a:schemeClr val="tx1"/>
                        </a:solidFill>
                        <a:latin typeface="Songti SC" panose="02010600040101010101" pitchFamily="2" charset="-122"/>
                        <a:ea typeface="Songti SC" panose="02010600040101010101" pitchFamily="2" charset="-122"/>
                        <a:cs typeface="+mn-cs"/>
                      </a:endParaRPr>
                    </a:p>
                  </a:txBody>
                  <a:tcPr marL="68580" marR="68580" marT="0" marB="0" anchor="ctr"/>
                </a:tc>
                <a:tc>
                  <a:txBody>
                    <a:bodyPr/>
                    <a:lstStyle/>
                    <a:p>
                      <a:pPr algn="ctr">
                        <a:lnSpc>
                          <a:spcPct val="200000"/>
                        </a:lnSpc>
                      </a:pPr>
                      <a:r>
                        <a:rPr lang="en-US" sz="1400" b="1" kern="1200" dirty="0" err="1">
                          <a:solidFill>
                            <a:schemeClr val="tx1"/>
                          </a:solidFill>
                          <a:latin typeface="Songti SC" panose="02010600040101010101" pitchFamily="2" charset="-122"/>
                          <a:ea typeface="Songti SC" panose="02010600040101010101" pitchFamily="2" charset="-122"/>
                          <a:cs typeface="+mn-cs"/>
                        </a:rPr>
                        <a:t>国家与社会相互协调</a:t>
                      </a:r>
                      <a:endParaRPr lang="en-CN" sz="1400" b="1" kern="1200" dirty="0">
                        <a:solidFill>
                          <a:schemeClr val="tx1"/>
                        </a:solidFill>
                        <a:latin typeface="Songti SC" panose="02010600040101010101" pitchFamily="2" charset="-122"/>
                        <a:ea typeface="Songti SC" panose="02010600040101010101" pitchFamily="2" charset="-122"/>
                        <a:cs typeface="+mn-cs"/>
                      </a:endParaRPr>
                    </a:p>
                  </a:txBody>
                  <a:tcPr marL="68580" marR="68580" marT="0" marB="0" anchor="ctr"/>
                </a:tc>
                <a:tc>
                  <a:txBody>
                    <a:bodyPr/>
                    <a:lstStyle/>
                    <a:p>
                      <a:pPr algn="ctr">
                        <a:lnSpc>
                          <a:spcPct val="200000"/>
                        </a:lnSpc>
                      </a:pPr>
                      <a:r>
                        <a:rPr lang="en-US" sz="1400" b="1" kern="1200" dirty="0" err="1">
                          <a:solidFill>
                            <a:schemeClr val="tx1"/>
                          </a:solidFill>
                          <a:latin typeface="Songti SC" panose="02010600040101010101" pitchFamily="2" charset="-122"/>
                          <a:ea typeface="Songti SC" panose="02010600040101010101" pitchFamily="2" charset="-122"/>
                          <a:cs typeface="+mn-cs"/>
                        </a:rPr>
                        <a:t>混合</a:t>
                      </a:r>
                      <a:endParaRPr lang="en-CN" sz="1400" b="1" kern="1200" dirty="0">
                        <a:solidFill>
                          <a:schemeClr val="tx1"/>
                        </a:solidFill>
                        <a:latin typeface="Songti SC" panose="02010600040101010101" pitchFamily="2" charset="-122"/>
                        <a:ea typeface="Songti SC" panose="02010600040101010101" pitchFamily="2" charset="-122"/>
                        <a:cs typeface="+mn-cs"/>
                      </a:endParaRPr>
                    </a:p>
                  </a:txBody>
                  <a:tcPr marL="68580" marR="68580" marT="0" marB="0" anchor="ctr"/>
                </a:tc>
                <a:tc>
                  <a:txBody>
                    <a:bodyPr/>
                    <a:lstStyle/>
                    <a:p>
                      <a:pPr algn="ctr">
                        <a:lnSpc>
                          <a:spcPct val="200000"/>
                        </a:lnSpc>
                      </a:pPr>
                      <a:r>
                        <a:rPr lang="en-US" sz="1400" b="1" kern="1200" dirty="0" err="1">
                          <a:solidFill>
                            <a:schemeClr val="tx1"/>
                          </a:solidFill>
                          <a:latin typeface="Songti SC" panose="02010600040101010101" pitchFamily="2" charset="-122"/>
                          <a:ea typeface="Songti SC" panose="02010600040101010101" pitchFamily="2" charset="-122"/>
                          <a:cs typeface="+mn-cs"/>
                        </a:rPr>
                        <a:t>多主体</a:t>
                      </a:r>
                      <a:endParaRPr lang="en-CN" sz="1400" b="1" kern="1200" dirty="0">
                        <a:solidFill>
                          <a:schemeClr val="tx1"/>
                        </a:solidFill>
                        <a:latin typeface="Songti SC" panose="02010600040101010101" pitchFamily="2" charset="-122"/>
                        <a:ea typeface="Songti SC" panose="02010600040101010101" pitchFamily="2" charset="-122"/>
                        <a:cs typeface="+mn-cs"/>
                      </a:endParaRPr>
                    </a:p>
                  </a:txBody>
                  <a:tcPr marL="68580" marR="68580" marT="0" marB="0" anchor="ctr"/>
                </a:tc>
                <a:extLst>
                  <a:ext uri="{0D108BD9-81ED-4DB2-BD59-A6C34878D82A}">
                    <a16:rowId xmlns:a16="http://schemas.microsoft.com/office/drawing/2014/main" val="1204836988"/>
                  </a:ext>
                </a:extLst>
              </a:tr>
            </a:tbl>
          </a:graphicData>
        </a:graphic>
      </p:graphicFrame>
    </p:spTree>
    <p:extLst>
      <p:ext uri="{BB962C8B-B14F-4D97-AF65-F5344CB8AC3E}">
        <p14:creationId xmlns:p14="http://schemas.microsoft.com/office/powerpoint/2010/main" val="1184664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2">
            <a:extLst>
              <a:ext uri="{FF2B5EF4-FFF2-40B4-BE49-F238E27FC236}">
                <a16:creationId xmlns:a16="http://schemas.microsoft.com/office/drawing/2014/main" id="{FF1E0BBC-A7B6-8E44-9BB9-D5588E3A26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9432" y="669180"/>
            <a:ext cx="5112568" cy="6188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 name="Picture 3">
            <a:extLst>
              <a:ext uri="{FF2B5EF4-FFF2-40B4-BE49-F238E27FC236}">
                <a16:creationId xmlns:a16="http://schemas.microsoft.com/office/drawing/2014/main" id="{49FC6498-236C-4846-B987-9662ABC61C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1544" y="1567965"/>
            <a:ext cx="4577888" cy="312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 name="Picture 5">
            <a:extLst>
              <a:ext uri="{FF2B5EF4-FFF2-40B4-BE49-F238E27FC236}">
                <a16:creationId xmlns:a16="http://schemas.microsoft.com/office/drawing/2014/main" id="{0433C378-C4D5-D74A-94BB-9F8F995C06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74" y="1562065"/>
            <a:ext cx="2586684" cy="3134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5" name="Title 3">
            <a:extLst>
              <a:ext uri="{FF2B5EF4-FFF2-40B4-BE49-F238E27FC236}">
                <a16:creationId xmlns:a16="http://schemas.microsoft.com/office/drawing/2014/main" id="{9781306E-5E12-A64B-BA88-E7C932FA6DB1}"/>
              </a:ext>
            </a:extLst>
          </p:cNvPr>
          <p:cNvSpPr>
            <a:spLocks noGrp="1"/>
          </p:cNvSpPr>
          <p:nvPr>
            <p:ph type="title"/>
          </p:nvPr>
        </p:nvSpPr>
        <p:spPr>
          <a:xfrm>
            <a:off x="150166" y="162223"/>
            <a:ext cx="10876422" cy="566647"/>
          </a:xfrm>
        </p:spPr>
        <p:txBody>
          <a:bodyPr anchor="b" anchorCtr="0">
            <a:normAutofit/>
          </a:bodyPr>
          <a:lstStyle/>
          <a:p>
            <a:r>
              <a:rPr lang="en-CN" b="1" dirty="0">
                <a:latin typeface="HEITI TC MEDIUM" pitchFamily="2" charset="-128"/>
                <a:ea typeface="HEITI TC MEDIUM" pitchFamily="2" charset="-128"/>
              </a:rPr>
              <a:t>案例研究</a:t>
            </a:r>
            <a:r>
              <a:rPr lang="zh-CN" altLang="en-US" b="1" dirty="0">
                <a:latin typeface="HEITI TC MEDIUM" pitchFamily="2" charset="-128"/>
                <a:ea typeface="HEITI TC MEDIUM" pitchFamily="2" charset="-128"/>
              </a:rPr>
              <a:t>（</a:t>
            </a:r>
            <a:r>
              <a:rPr lang="en-US" altLang="zh-CN" b="1" dirty="0">
                <a:latin typeface="HEITI TC MEDIUM" pitchFamily="2" charset="-128"/>
                <a:ea typeface="HEITI TC MEDIUM" pitchFamily="2" charset="-128"/>
              </a:rPr>
              <a:t>1</a:t>
            </a:r>
            <a:r>
              <a:rPr lang="zh-CN" altLang="en-US" b="1" dirty="0">
                <a:latin typeface="HEITI TC MEDIUM" pitchFamily="2" charset="-128"/>
                <a:ea typeface="HEITI TC MEDIUM" pitchFamily="2" charset="-128"/>
              </a:rPr>
              <a:t>）</a:t>
            </a:r>
            <a:r>
              <a:rPr lang="en-US" altLang="zh-CN" b="1" dirty="0">
                <a:latin typeface="HEITI TC MEDIUM" pitchFamily="2" charset="-128"/>
                <a:ea typeface="HEITI TC MEDIUM" pitchFamily="2" charset="-128"/>
              </a:rPr>
              <a:t>——</a:t>
            </a:r>
            <a:r>
              <a:rPr lang="zh-CN" altLang="en-US" b="1" dirty="0">
                <a:solidFill>
                  <a:schemeClr val="accent1"/>
                </a:solidFill>
                <a:latin typeface="HEITI TC MEDIUM" pitchFamily="2" charset="-128"/>
                <a:ea typeface="HEITI TC MEDIUM" pitchFamily="2" charset="-128"/>
              </a:rPr>
              <a:t>中国辽宁阜新</a:t>
            </a:r>
            <a:endParaRPr lang="en-US" b="1" dirty="0">
              <a:solidFill>
                <a:schemeClr val="accent1"/>
              </a:solidFill>
              <a:latin typeface="HEITI TC MEDIUM" pitchFamily="2" charset="-128"/>
              <a:ea typeface="HEITI TC MEDIUM" pitchFamily="2" charset="-128"/>
            </a:endParaRPr>
          </a:p>
        </p:txBody>
      </p:sp>
    </p:spTree>
    <p:extLst>
      <p:ext uri="{BB962C8B-B14F-4D97-AF65-F5344CB8AC3E}">
        <p14:creationId xmlns:p14="http://schemas.microsoft.com/office/powerpoint/2010/main" val="518279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3">
            <a:extLst>
              <a:ext uri="{FF2B5EF4-FFF2-40B4-BE49-F238E27FC236}">
                <a16:creationId xmlns:a16="http://schemas.microsoft.com/office/drawing/2014/main" id="{C6AF2443-B1C8-9B49-835E-B45C5C559BBA}"/>
              </a:ext>
            </a:extLst>
          </p:cNvPr>
          <p:cNvPicPr/>
          <p:nvPr/>
        </p:nvPicPr>
        <p:blipFill rotWithShape="1">
          <a:blip r:embed="rId2" cstate="print">
            <a:extLst>
              <a:ext uri="{28A0092B-C50C-407E-A947-70E740481C1C}">
                <a14:useLocalDpi xmlns:a14="http://schemas.microsoft.com/office/drawing/2010/main" val="0"/>
              </a:ext>
            </a:extLst>
          </a:blip>
          <a:srcRect l="1615"/>
          <a:stretch/>
        </p:blipFill>
        <p:spPr bwMode="auto">
          <a:xfrm>
            <a:off x="1703512" y="476672"/>
            <a:ext cx="8704786" cy="3024336"/>
          </a:xfrm>
          <a:prstGeom prst="rect">
            <a:avLst/>
          </a:prstGeom>
          <a:noFill/>
          <a:ln>
            <a:noFill/>
          </a:ln>
          <a:extLst>
            <a:ext uri="{53640926-AAD7-44D8-BBD7-CCE9431645EC}">
              <a14:shadowObscured xmlns:a14="http://schemas.microsoft.com/office/drawing/2010/main"/>
            </a:ext>
          </a:extLst>
        </p:spPr>
      </p:pic>
      <p:sp>
        <p:nvSpPr>
          <p:cNvPr id="31" name="矩形 4">
            <a:extLst>
              <a:ext uri="{FF2B5EF4-FFF2-40B4-BE49-F238E27FC236}">
                <a16:creationId xmlns:a16="http://schemas.microsoft.com/office/drawing/2014/main" id="{B9793E2B-782D-D044-9551-4E20733F57D8}"/>
              </a:ext>
            </a:extLst>
          </p:cNvPr>
          <p:cNvSpPr/>
          <p:nvPr/>
        </p:nvSpPr>
        <p:spPr>
          <a:xfrm>
            <a:off x="602429" y="3709570"/>
            <a:ext cx="10962006" cy="2031325"/>
          </a:xfrm>
          <a:prstGeom prst="rect">
            <a:avLst/>
          </a:prstGeom>
        </p:spPr>
        <p:txBody>
          <a:bodyPr wrap="square">
            <a:spAutoFit/>
          </a:bodyPr>
          <a:lstStyle/>
          <a:p>
            <a:r>
              <a:rPr lang="zh-CN" altLang="en-US" dirty="0">
                <a:latin typeface="微软雅黑" pitchFamily="34" charset="-122"/>
                <a:ea typeface="微软雅黑" pitchFamily="34" charset="-122"/>
                <a:cs typeface="+mj-cs"/>
                <a:sym typeface="Calibri" panose="020F0502020204030204" pitchFamily="34" charset="0"/>
              </a:rPr>
              <a:t>阜新案例的启示在于复苏收缩城市是一个紧迫的议题。国家基于对区域平衡和社会稳定的考虑，给予了衰落地区更多的发展资源和政策支持。这些自上而下的扶持在国际政治和宏观调控导向下，带有强烈的“绿色经济”烙印。收缩的地区更有可能获得相当规模的新能源投资、生态修复项目和民生工程投入。</a:t>
            </a:r>
            <a:endParaRPr lang="en-US" altLang="zh-CN" dirty="0">
              <a:latin typeface="微软雅黑" pitchFamily="34" charset="-122"/>
              <a:ea typeface="微软雅黑" pitchFamily="34" charset="-122"/>
              <a:cs typeface="+mj-cs"/>
              <a:sym typeface="Calibri" panose="020F0502020204030204" pitchFamily="34" charset="0"/>
            </a:endParaRPr>
          </a:p>
          <a:p>
            <a:endParaRPr lang="en-US" altLang="zh-CN" dirty="0">
              <a:latin typeface="微软雅黑" pitchFamily="34" charset="-122"/>
              <a:ea typeface="微软雅黑" pitchFamily="34" charset="-122"/>
              <a:cs typeface="+mj-cs"/>
              <a:sym typeface="Calibri" panose="020F0502020204030204" pitchFamily="34" charset="0"/>
            </a:endParaRPr>
          </a:p>
          <a:p>
            <a:r>
              <a:rPr lang="zh-CN" altLang="en-US" b="1" dirty="0">
                <a:latin typeface="微软雅黑" pitchFamily="34" charset="-122"/>
                <a:ea typeface="微软雅黑" pitchFamily="34" charset="-122"/>
                <a:cs typeface="+mj-cs"/>
                <a:sym typeface="Calibri" panose="020F0502020204030204" pitchFamily="34" charset="0"/>
              </a:rPr>
              <a:t>大量转移支付和政策支持项目成为了扭转地方经济颓势的一剂强心针，短期见效明显。但是，超越地方实际的高端产业布局缺乏对地方经济持续的拉动效力，长期经济推动效力有限。</a:t>
            </a:r>
            <a:r>
              <a:rPr lang="zh-CN" altLang="en-US" dirty="0">
                <a:latin typeface="微软雅黑" pitchFamily="34" charset="-122"/>
                <a:ea typeface="微软雅黑" pitchFamily="34" charset="-122"/>
                <a:cs typeface="+mj-cs"/>
                <a:sym typeface="Calibri" panose="020F0502020204030204" pitchFamily="34" charset="0"/>
              </a:rPr>
              <a:t>在“去杠杆”的新环境下，这些地区的地方经济容易伴随着国家和省的经济投资政策变化产生“震荡”，这是当前复苏收缩政策面临的问题。</a:t>
            </a:r>
          </a:p>
        </p:txBody>
      </p:sp>
    </p:spTree>
    <p:extLst>
      <p:ext uri="{BB962C8B-B14F-4D97-AF65-F5344CB8AC3E}">
        <p14:creationId xmlns:p14="http://schemas.microsoft.com/office/powerpoint/2010/main" val="1294161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9FEB81-4B9B-E74C-9E47-487491B84C8A}"/>
              </a:ext>
            </a:extLst>
          </p:cNvPr>
          <p:cNvSpPr>
            <a:spLocks noGrp="1"/>
          </p:cNvSpPr>
          <p:nvPr>
            <p:ph type="title"/>
          </p:nvPr>
        </p:nvSpPr>
        <p:spPr>
          <a:xfrm>
            <a:off x="150166" y="162223"/>
            <a:ext cx="10876422" cy="566647"/>
          </a:xfrm>
        </p:spPr>
        <p:txBody>
          <a:bodyPr anchor="b" anchorCtr="0">
            <a:normAutofit/>
          </a:bodyPr>
          <a:lstStyle/>
          <a:p>
            <a:r>
              <a:rPr lang="en-CN" b="1" dirty="0">
                <a:latin typeface="HEITI TC MEDIUM" pitchFamily="2" charset="-128"/>
                <a:ea typeface="HEITI TC MEDIUM" pitchFamily="2" charset="-128"/>
              </a:rPr>
              <a:t>案例研究</a:t>
            </a:r>
            <a:r>
              <a:rPr lang="zh-CN" altLang="en-US" b="1" dirty="0">
                <a:latin typeface="HEITI TC MEDIUM" pitchFamily="2" charset="-128"/>
                <a:ea typeface="HEITI TC MEDIUM" pitchFamily="2" charset="-128"/>
              </a:rPr>
              <a:t>（</a:t>
            </a:r>
            <a:r>
              <a:rPr lang="en-US" altLang="zh-CN" b="1" dirty="0">
                <a:latin typeface="HEITI TC MEDIUM" pitchFamily="2" charset="-128"/>
                <a:ea typeface="HEITI TC MEDIUM" pitchFamily="2" charset="-128"/>
              </a:rPr>
              <a:t>2</a:t>
            </a:r>
            <a:r>
              <a:rPr lang="zh-CN" altLang="en-US" b="1" dirty="0">
                <a:latin typeface="HEITI TC MEDIUM" pitchFamily="2" charset="-128"/>
                <a:ea typeface="HEITI TC MEDIUM" pitchFamily="2" charset="-128"/>
              </a:rPr>
              <a:t>）</a:t>
            </a:r>
            <a:r>
              <a:rPr lang="en-US" altLang="zh-CN" b="1" dirty="0">
                <a:latin typeface="HEITI TC MEDIUM" pitchFamily="2" charset="-128"/>
                <a:ea typeface="HEITI TC MEDIUM" pitchFamily="2" charset="-128"/>
              </a:rPr>
              <a:t>——</a:t>
            </a:r>
            <a:r>
              <a:rPr lang="zh-CN" altLang="en-US" b="1" dirty="0">
                <a:solidFill>
                  <a:schemeClr val="accent1"/>
                </a:solidFill>
                <a:latin typeface="HEITI TC MEDIUM" pitchFamily="2" charset="-128"/>
                <a:ea typeface="HEITI TC MEDIUM" pitchFamily="2" charset="-128"/>
              </a:rPr>
              <a:t>美国麻省新贝福德</a:t>
            </a:r>
            <a:endParaRPr lang="en-US" b="1" dirty="0">
              <a:solidFill>
                <a:schemeClr val="accent1"/>
              </a:solidFill>
              <a:latin typeface="HEITI TC MEDIUM" pitchFamily="2" charset="-128"/>
              <a:ea typeface="HEITI TC MEDIUM" pitchFamily="2" charset="-128"/>
            </a:endParaRPr>
          </a:p>
        </p:txBody>
      </p:sp>
      <p:pic>
        <p:nvPicPr>
          <p:cNvPr id="5" name="Picture 4">
            <a:extLst>
              <a:ext uri="{FF2B5EF4-FFF2-40B4-BE49-F238E27FC236}">
                <a16:creationId xmlns:a16="http://schemas.microsoft.com/office/drawing/2014/main" id="{14B98986-6E62-2947-85D9-81B56CBA50B2}"/>
              </a:ext>
            </a:extLst>
          </p:cNvPr>
          <p:cNvPicPr/>
          <p:nvPr/>
        </p:nvPicPr>
        <p:blipFill rotWithShape="1">
          <a:blip r:embed="rId2" cstate="print">
            <a:extLst>
              <a:ext uri="{28A0092B-C50C-407E-A947-70E740481C1C}">
                <a14:useLocalDpi xmlns:a14="http://schemas.microsoft.com/office/drawing/2010/main" val="0"/>
              </a:ext>
            </a:extLst>
          </a:blip>
          <a:srcRect l="32998" r="33617"/>
          <a:stretch/>
        </p:blipFill>
        <p:spPr>
          <a:xfrm>
            <a:off x="345702" y="821142"/>
            <a:ext cx="3625776" cy="4432129"/>
          </a:xfrm>
          <a:prstGeom prst="rect">
            <a:avLst/>
          </a:prstGeom>
        </p:spPr>
      </p:pic>
      <p:sp>
        <p:nvSpPr>
          <p:cNvPr id="7" name="矩形 4">
            <a:extLst>
              <a:ext uri="{FF2B5EF4-FFF2-40B4-BE49-F238E27FC236}">
                <a16:creationId xmlns:a16="http://schemas.microsoft.com/office/drawing/2014/main" id="{C5E7AB9B-96FD-BF47-AC6A-F0947DC162EE}"/>
              </a:ext>
            </a:extLst>
          </p:cNvPr>
          <p:cNvSpPr/>
          <p:nvPr/>
        </p:nvSpPr>
        <p:spPr>
          <a:xfrm>
            <a:off x="4124213" y="3709570"/>
            <a:ext cx="7440222" cy="2308324"/>
          </a:xfrm>
          <a:prstGeom prst="rect">
            <a:avLst/>
          </a:prstGeom>
        </p:spPr>
        <p:txBody>
          <a:bodyPr wrap="square">
            <a:spAutoFit/>
          </a:bodyPr>
          <a:lstStyle/>
          <a:p>
            <a:r>
              <a:rPr lang="en-US" altLang="zh-CN" dirty="0">
                <a:latin typeface="微软雅黑" pitchFamily="34" charset="-122"/>
                <a:ea typeface="微软雅黑" pitchFamily="34" charset="-122"/>
                <a:cs typeface="+mj-cs"/>
              </a:rPr>
              <a:t>1970-2000s,</a:t>
            </a:r>
            <a:r>
              <a:rPr lang="zh-CN" altLang="en-US" dirty="0">
                <a:latin typeface="微软雅黑" pitchFamily="34" charset="-122"/>
                <a:ea typeface="微软雅黑" pitchFamily="34" charset="-122"/>
                <a:cs typeface="+mj-cs"/>
              </a:rPr>
              <a:t>新贝福德的人口减少和城市收缩，导致了人口的减少、房屋空置、单户人口数量减少</a:t>
            </a:r>
            <a:r>
              <a:rPr lang="zh-CN" altLang="en-US" dirty="0">
                <a:latin typeface="微软雅黑" pitchFamily="34" charset="-122"/>
                <a:ea typeface="微软雅黑" pitchFamily="34" charset="-122"/>
                <a:cs typeface="+mj-cs"/>
                <a:sym typeface="Calibri" panose="020F0502020204030204" pitchFamily="34" charset="0"/>
              </a:rPr>
              <a:t>。</a:t>
            </a:r>
            <a:endParaRPr lang="en-US" altLang="zh-CN" dirty="0">
              <a:latin typeface="微软雅黑" pitchFamily="34" charset="-122"/>
              <a:ea typeface="微软雅黑" pitchFamily="34" charset="-122"/>
              <a:cs typeface="+mj-cs"/>
              <a:sym typeface="Calibri" panose="020F0502020204030204" pitchFamily="34" charset="0"/>
            </a:endParaRPr>
          </a:p>
          <a:p>
            <a:endParaRPr lang="en-US" altLang="zh-CN" dirty="0">
              <a:latin typeface="微软雅黑" pitchFamily="34" charset="-122"/>
              <a:ea typeface="微软雅黑" pitchFamily="34" charset="-122"/>
              <a:cs typeface="+mj-cs"/>
              <a:sym typeface="Calibri" panose="020F0502020204030204" pitchFamily="34" charset="0"/>
            </a:endParaRPr>
          </a:p>
          <a:p>
            <a:r>
              <a:rPr lang="zh-CN" altLang="en-US" dirty="0">
                <a:latin typeface="微软雅黑" pitchFamily="34" charset="-122"/>
                <a:ea typeface="微软雅黑" pitchFamily="34" charset="-122"/>
                <a:sym typeface="Calibri" panose="020F0502020204030204" pitchFamily="34" charset="0"/>
              </a:rPr>
              <a:t>衰退的中心区，</a:t>
            </a:r>
            <a:r>
              <a:rPr lang="zh-CN" altLang="en-US" dirty="0">
                <a:latin typeface="微软雅黑" pitchFamily="34" charset="-122"/>
                <a:ea typeface="微软雅黑" pitchFamily="34" charset="-122"/>
                <a:cs typeface="+mj-cs"/>
                <a:sym typeface="Calibri" panose="020F0502020204030204" pitchFamily="34" charset="0"/>
              </a:rPr>
              <a:t>居住区的衰退，贫困人口的增加，外来人口的“侵入”，西裔人口、黑人的涌入（</a:t>
            </a:r>
            <a:r>
              <a:rPr lang="en-US" altLang="zh-CN" dirty="0">
                <a:latin typeface="微软雅黑" pitchFamily="34" charset="-122"/>
                <a:ea typeface="微软雅黑" pitchFamily="34" charset="-122"/>
                <a:cs typeface="+mj-cs"/>
                <a:sym typeface="Calibri" panose="020F0502020204030204" pitchFamily="34" charset="0"/>
              </a:rPr>
              <a:t>African Americans and non-White Hispanics</a:t>
            </a:r>
            <a:r>
              <a:rPr lang="zh-CN" altLang="en-US" dirty="0">
                <a:latin typeface="微软雅黑" pitchFamily="34" charset="-122"/>
                <a:ea typeface="微软雅黑" pitchFamily="34" charset="-122"/>
                <a:cs typeface="+mj-cs"/>
                <a:sym typeface="Calibri" panose="020F0502020204030204" pitchFamily="34" charset="0"/>
              </a:rPr>
              <a:t>）。</a:t>
            </a:r>
            <a:endParaRPr lang="en-US" altLang="zh-CN" dirty="0">
              <a:latin typeface="微软雅黑" pitchFamily="34" charset="-122"/>
              <a:ea typeface="微软雅黑" pitchFamily="34" charset="-122"/>
              <a:cs typeface="+mj-cs"/>
              <a:sym typeface="Calibri" panose="020F0502020204030204" pitchFamily="34" charset="0"/>
            </a:endParaRPr>
          </a:p>
          <a:p>
            <a:endParaRPr lang="en-US" altLang="zh-CN" dirty="0">
              <a:latin typeface="微软雅黑" pitchFamily="34" charset="-122"/>
              <a:ea typeface="微软雅黑" pitchFamily="34" charset="-122"/>
              <a:cs typeface="+mj-cs"/>
              <a:sym typeface="Calibri" panose="020F0502020204030204" pitchFamily="34" charset="0"/>
            </a:endParaRPr>
          </a:p>
          <a:p>
            <a:endParaRPr lang="en-US" altLang="zh-CN" dirty="0">
              <a:latin typeface="微软雅黑" pitchFamily="34" charset="-122"/>
              <a:ea typeface="微软雅黑" pitchFamily="34" charset="-122"/>
              <a:cs typeface="+mj-cs"/>
              <a:sym typeface="Calibri" panose="020F0502020204030204" pitchFamily="34" charset="0"/>
            </a:endParaRPr>
          </a:p>
        </p:txBody>
      </p:sp>
      <p:pic>
        <p:nvPicPr>
          <p:cNvPr id="3" name="Picture 2">
            <a:extLst>
              <a:ext uri="{FF2B5EF4-FFF2-40B4-BE49-F238E27FC236}">
                <a16:creationId xmlns:a16="http://schemas.microsoft.com/office/drawing/2014/main" id="{ED59D643-7478-4E48-977B-A1264AB41E4C}"/>
              </a:ext>
            </a:extLst>
          </p:cNvPr>
          <p:cNvPicPr>
            <a:picLocks noChangeAspect="1"/>
          </p:cNvPicPr>
          <p:nvPr/>
        </p:nvPicPr>
        <p:blipFill>
          <a:blip r:embed="rId3"/>
          <a:stretch>
            <a:fillRect/>
          </a:stretch>
        </p:blipFill>
        <p:spPr>
          <a:xfrm>
            <a:off x="4124213" y="821142"/>
            <a:ext cx="3023249" cy="2888428"/>
          </a:xfrm>
          <a:prstGeom prst="rect">
            <a:avLst/>
          </a:prstGeom>
        </p:spPr>
      </p:pic>
      <p:pic>
        <p:nvPicPr>
          <p:cNvPr id="9" name="Picture 8">
            <a:extLst>
              <a:ext uri="{FF2B5EF4-FFF2-40B4-BE49-F238E27FC236}">
                <a16:creationId xmlns:a16="http://schemas.microsoft.com/office/drawing/2014/main" id="{CF71F30E-51C4-F741-A2C1-A9D7223FDC0C}"/>
              </a:ext>
            </a:extLst>
          </p:cNvPr>
          <p:cNvPicPr>
            <a:picLocks noChangeAspect="1"/>
          </p:cNvPicPr>
          <p:nvPr/>
        </p:nvPicPr>
        <p:blipFill>
          <a:blip r:embed="rId4"/>
          <a:stretch>
            <a:fillRect/>
          </a:stretch>
        </p:blipFill>
        <p:spPr>
          <a:xfrm>
            <a:off x="7614632" y="-93258"/>
            <a:ext cx="2826937" cy="3802828"/>
          </a:xfrm>
          <a:prstGeom prst="rect">
            <a:avLst/>
          </a:prstGeom>
        </p:spPr>
      </p:pic>
    </p:spTree>
    <p:extLst>
      <p:ext uri="{BB962C8B-B14F-4D97-AF65-F5344CB8AC3E}">
        <p14:creationId xmlns:p14="http://schemas.microsoft.com/office/powerpoint/2010/main" val="205997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9FEB81-4B9B-E74C-9E47-487491B84C8A}"/>
              </a:ext>
            </a:extLst>
          </p:cNvPr>
          <p:cNvSpPr>
            <a:spLocks noGrp="1"/>
          </p:cNvSpPr>
          <p:nvPr>
            <p:ph type="title"/>
          </p:nvPr>
        </p:nvSpPr>
        <p:spPr>
          <a:xfrm>
            <a:off x="150166" y="162223"/>
            <a:ext cx="10876422" cy="566647"/>
          </a:xfrm>
        </p:spPr>
        <p:txBody>
          <a:bodyPr anchor="b" anchorCtr="0">
            <a:normAutofit/>
          </a:bodyPr>
          <a:lstStyle/>
          <a:p>
            <a:r>
              <a:rPr lang="en-CN" b="1" dirty="0">
                <a:latin typeface="HEITI TC MEDIUM" pitchFamily="2" charset="-128"/>
                <a:ea typeface="HEITI TC MEDIUM" pitchFamily="2" charset="-128"/>
              </a:rPr>
              <a:t>案例研究</a:t>
            </a:r>
            <a:r>
              <a:rPr lang="zh-CN" altLang="en-US" b="1" dirty="0">
                <a:latin typeface="HEITI TC MEDIUM" pitchFamily="2" charset="-128"/>
                <a:ea typeface="HEITI TC MEDIUM" pitchFamily="2" charset="-128"/>
              </a:rPr>
              <a:t>（</a:t>
            </a:r>
            <a:r>
              <a:rPr lang="en-US" altLang="zh-CN" b="1" dirty="0">
                <a:latin typeface="HEITI TC MEDIUM" pitchFamily="2" charset="-128"/>
                <a:ea typeface="HEITI TC MEDIUM" pitchFamily="2" charset="-128"/>
              </a:rPr>
              <a:t>2</a:t>
            </a:r>
            <a:r>
              <a:rPr lang="zh-CN" altLang="en-US" b="1" dirty="0">
                <a:latin typeface="HEITI TC MEDIUM" pitchFamily="2" charset="-128"/>
                <a:ea typeface="HEITI TC MEDIUM" pitchFamily="2" charset="-128"/>
              </a:rPr>
              <a:t>）</a:t>
            </a:r>
            <a:r>
              <a:rPr lang="en-US" altLang="zh-CN" b="1" dirty="0">
                <a:latin typeface="HEITI TC MEDIUM" pitchFamily="2" charset="-128"/>
                <a:ea typeface="HEITI TC MEDIUM" pitchFamily="2" charset="-128"/>
              </a:rPr>
              <a:t>——</a:t>
            </a:r>
            <a:r>
              <a:rPr lang="zh-CN" altLang="en-US" b="1" dirty="0">
                <a:solidFill>
                  <a:schemeClr val="accent1"/>
                </a:solidFill>
                <a:latin typeface="HEITI TC MEDIUM" pitchFamily="2" charset="-128"/>
                <a:ea typeface="HEITI TC MEDIUM" pitchFamily="2" charset="-128"/>
              </a:rPr>
              <a:t>美国麻省新贝福德</a:t>
            </a:r>
            <a:endParaRPr lang="en-US" b="1" dirty="0">
              <a:solidFill>
                <a:schemeClr val="accent1"/>
              </a:solidFill>
              <a:latin typeface="HEITI TC MEDIUM" pitchFamily="2" charset="-128"/>
              <a:ea typeface="HEITI TC MEDIUM" pitchFamily="2" charset="-128"/>
            </a:endParaRPr>
          </a:p>
        </p:txBody>
      </p:sp>
      <p:sp>
        <p:nvSpPr>
          <p:cNvPr id="7" name="矩形 4">
            <a:extLst>
              <a:ext uri="{FF2B5EF4-FFF2-40B4-BE49-F238E27FC236}">
                <a16:creationId xmlns:a16="http://schemas.microsoft.com/office/drawing/2014/main" id="{C5E7AB9B-96FD-BF47-AC6A-F0947DC162EE}"/>
              </a:ext>
            </a:extLst>
          </p:cNvPr>
          <p:cNvSpPr/>
          <p:nvPr/>
        </p:nvSpPr>
        <p:spPr>
          <a:xfrm>
            <a:off x="6952376" y="1420007"/>
            <a:ext cx="4571964" cy="3693319"/>
          </a:xfrm>
          <a:prstGeom prst="rect">
            <a:avLst/>
          </a:prstGeom>
        </p:spPr>
        <p:txBody>
          <a:bodyPr wrap="square">
            <a:spAutoFit/>
          </a:bodyPr>
          <a:lstStyle/>
          <a:p>
            <a:r>
              <a:rPr lang="zh-CN" altLang="en-US" dirty="0">
                <a:latin typeface="微软雅黑" pitchFamily="34" charset="-122"/>
                <a:ea typeface="微软雅黑" pitchFamily="34" charset="-122"/>
                <a:cs typeface="+mj-cs"/>
              </a:rPr>
              <a:t>规划</a:t>
            </a:r>
            <a:r>
              <a:rPr lang="zh-CN" altLang="en-CN" dirty="0">
                <a:latin typeface="微软雅黑" pitchFamily="34" charset="-122"/>
                <a:ea typeface="微软雅黑" pitchFamily="34" charset="-122"/>
                <a:cs typeface="+mj-cs"/>
              </a:rPr>
              <a:t>应对</a:t>
            </a:r>
            <a:r>
              <a:rPr lang="zh-CN" altLang="en-US" dirty="0">
                <a:latin typeface="微软雅黑" pitchFamily="34" charset="-122"/>
                <a:ea typeface="微软雅黑" pitchFamily="34" charset="-122"/>
                <a:cs typeface="+mj-cs"/>
              </a:rPr>
              <a:t>：</a:t>
            </a:r>
            <a:endParaRPr lang="en-US" altLang="zh-CN" dirty="0">
              <a:latin typeface="微软雅黑" pitchFamily="34" charset="-122"/>
              <a:ea typeface="微软雅黑" pitchFamily="34" charset="-122"/>
              <a:cs typeface="+mj-cs"/>
            </a:endParaRPr>
          </a:p>
          <a:p>
            <a:r>
              <a:rPr lang="en-US" altLang="zh-CN" dirty="0">
                <a:latin typeface="微软雅黑" pitchFamily="34" charset="-122"/>
                <a:ea typeface="微软雅黑" pitchFamily="34" charset="-122"/>
                <a:cs typeface="+mj-cs"/>
                <a:sym typeface="Calibri" panose="020F0502020204030204" pitchFamily="34" charset="0"/>
              </a:rPr>
              <a:t>1</a:t>
            </a:r>
            <a:r>
              <a:rPr lang="zh-CN" altLang="en-US" dirty="0">
                <a:latin typeface="微软雅黑" pitchFamily="34" charset="-122"/>
                <a:ea typeface="微软雅黑" pitchFamily="34" charset="-122"/>
                <a:cs typeface="+mj-cs"/>
                <a:sym typeface="Calibri" panose="020F0502020204030204" pitchFamily="34" charset="0"/>
              </a:rPr>
              <a:t>、没有国家（</a:t>
            </a:r>
            <a:r>
              <a:rPr lang="en-US" altLang="zh-CN" dirty="0">
                <a:latin typeface="微软雅黑" pitchFamily="34" charset="-122"/>
                <a:ea typeface="微软雅黑" pitchFamily="34" charset="-122"/>
                <a:cs typeface="+mj-cs"/>
                <a:sym typeface="Calibri" panose="020F0502020204030204" pitchFamily="34" charset="0"/>
              </a:rPr>
              <a:t>federal</a:t>
            </a:r>
            <a:r>
              <a:rPr lang="zh-CN" altLang="en-US" dirty="0">
                <a:latin typeface="微软雅黑" pitchFamily="34" charset="-122"/>
                <a:ea typeface="微软雅黑" pitchFamily="34" charset="-122"/>
                <a:cs typeface="+mj-cs"/>
                <a:sym typeface="Calibri" panose="020F0502020204030204" pitchFamily="34" charset="0"/>
              </a:rPr>
              <a:t>）层面上支持，州（</a:t>
            </a:r>
            <a:r>
              <a:rPr lang="en-US" altLang="zh-CN" dirty="0">
                <a:latin typeface="微软雅黑" pitchFamily="34" charset="-122"/>
                <a:ea typeface="微软雅黑" pitchFamily="34" charset="-122"/>
                <a:cs typeface="+mj-cs"/>
                <a:sym typeface="Calibri" panose="020F0502020204030204" pitchFamily="34" charset="0"/>
              </a:rPr>
              <a:t>state</a:t>
            </a:r>
            <a:r>
              <a:rPr lang="zh-CN" altLang="en-US" dirty="0">
                <a:latin typeface="微软雅黑" pitchFamily="34" charset="-122"/>
                <a:ea typeface="微软雅黑" pitchFamily="34" charset="-122"/>
                <a:cs typeface="+mj-cs"/>
                <a:sym typeface="Calibri" panose="020F0502020204030204" pitchFamily="34" charset="0"/>
              </a:rPr>
              <a:t>）政府的支持，仅仅够将基本支出（“</a:t>
            </a:r>
            <a:r>
              <a:rPr lang="en-US" altLang="zh-CN" dirty="0">
                <a:latin typeface="微软雅黑" pitchFamily="34" charset="-122"/>
                <a:ea typeface="微软雅黑" pitchFamily="34" charset="-122"/>
                <a:cs typeface="+mj-cs"/>
                <a:sym typeface="Calibri" panose="020F0502020204030204" pitchFamily="34" charset="0"/>
              </a:rPr>
              <a:t>keep the lights on” in City Hall</a:t>
            </a:r>
            <a:r>
              <a:rPr lang="zh-CN" altLang="en-US" dirty="0">
                <a:latin typeface="微软雅黑" pitchFamily="34" charset="-122"/>
                <a:ea typeface="微软雅黑" pitchFamily="34" charset="-122"/>
                <a:cs typeface="+mj-cs"/>
                <a:sym typeface="Calibri" panose="020F0502020204030204" pitchFamily="34" charset="0"/>
              </a:rPr>
              <a:t>）</a:t>
            </a:r>
            <a:endParaRPr lang="en-US" altLang="zh-CN" dirty="0">
              <a:latin typeface="微软雅黑" pitchFamily="34" charset="-122"/>
              <a:ea typeface="微软雅黑" pitchFamily="34" charset="-122"/>
              <a:cs typeface="+mj-cs"/>
              <a:sym typeface="Calibri" panose="020F0502020204030204" pitchFamily="34" charset="0"/>
            </a:endParaRPr>
          </a:p>
          <a:p>
            <a:endParaRPr lang="en-US" altLang="zh-CN" dirty="0">
              <a:latin typeface="微软雅黑" pitchFamily="34" charset="-122"/>
              <a:ea typeface="微软雅黑" pitchFamily="34" charset="-122"/>
              <a:cs typeface="+mj-cs"/>
              <a:sym typeface="Calibri" panose="020F0502020204030204" pitchFamily="34" charset="0"/>
            </a:endParaRPr>
          </a:p>
          <a:p>
            <a:r>
              <a:rPr lang="en-US" altLang="zh-CN" dirty="0">
                <a:latin typeface="微软雅黑" pitchFamily="34" charset="-122"/>
                <a:ea typeface="微软雅黑" pitchFamily="34" charset="-122"/>
                <a:cs typeface="+mj-cs"/>
                <a:sym typeface="Calibri" panose="020F0502020204030204" pitchFamily="34" charset="0"/>
              </a:rPr>
              <a:t>2</a:t>
            </a:r>
            <a:r>
              <a:rPr lang="zh-CN" altLang="en-US" dirty="0">
                <a:latin typeface="微软雅黑" pitchFamily="34" charset="-122"/>
                <a:ea typeface="微软雅黑" pitchFamily="34" charset="-122"/>
                <a:cs typeface="+mj-cs"/>
                <a:sym typeface="Calibri" panose="020F0502020204030204" pitchFamily="34" charset="0"/>
              </a:rPr>
              <a:t>、地方政府开始进行自下而上的“精明收缩”（</a:t>
            </a:r>
            <a:r>
              <a:rPr lang="en-US" altLang="zh-CN" dirty="0">
                <a:latin typeface="微软雅黑" pitchFamily="34" charset="-122"/>
                <a:ea typeface="微软雅黑" pitchFamily="34" charset="-122"/>
                <a:cs typeface="+mj-cs"/>
                <a:sym typeface="Calibri" panose="020F0502020204030204" pitchFamily="34" charset="0"/>
              </a:rPr>
              <a:t>smart</a:t>
            </a:r>
            <a:r>
              <a:rPr lang="zh-CN" altLang="en-US" dirty="0">
                <a:latin typeface="微软雅黑" pitchFamily="34" charset="-122"/>
                <a:ea typeface="微软雅黑" pitchFamily="34" charset="-122"/>
                <a:cs typeface="+mj-cs"/>
                <a:sym typeface="Calibri" panose="020F0502020204030204" pitchFamily="34" charset="0"/>
              </a:rPr>
              <a:t> </a:t>
            </a:r>
            <a:r>
              <a:rPr lang="en-US" altLang="zh-CN" dirty="0">
                <a:latin typeface="微软雅黑" pitchFamily="34" charset="-122"/>
                <a:ea typeface="微软雅黑" pitchFamily="34" charset="-122"/>
                <a:cs typeface="+mj-cs"/>
                <a:sym typeface="Calibri" panose="020F0502020204030204" pitchFamily="34" charset="0"/>
              </a:rPr>
              <a:t>shrinkage</a:t>
            </a:r>
            <a:r>
              <a:rPr lang="zh-CN" altLang="en-US" dirty="0">
                <a:latin typeface="微软雅黑" pitchFamily="34" charset="-122"/>
                <a:ea typeface="微软雅黑" pitchFamily="34" charset="-122"/>
                <a:cs typeface="+mj-cs"/>
                <a:sym typeface="Calibri" panose="020F0502020204030204" pitchFamily="34" charset="0"/>
              </a:rPr>
              <a:t>）。</a:t>
            </a:r>
            <a:endParaRPr lang="en-US" altLang="zh-CN" dirty="0">
              <a:latin typeface="微软雅黑" pitchFamily="34" charset="-122"/>
              <a:ea typeface="微软雅黑" pitchFamily="34" charset="-122"/>
              <a:cs typeface="+mj-cs"/>
              <a:sym typeface="Calibri" panose="020F0502020204030204" pitchFamily="34" charset="0"/>
            </a:endParaRPr>
          </a:p>
          <a:p>
            <a:endParaRPr lang="en-US" altLang="zh-CN" dirty="0">
              <a:latin typeface="微软雅黑" pitchFamily="34" charset="-122"/>
              <a:ea typeface="微软雅黑" pitchFamily="34" charset="-122"/>
              <a:cs typeface="+mj-cs"/>
              <a:sym typeface="Calibri" panose="020F0502020204030204" pitchFamily="34" charset="0"/>
            </a:endParaRPr>
          </a:p>
          <a:p>
            <a:r>
              <a:rPr lang="en-US" altLang="zh-CN" dirty="0">
                <a:latin typeface="微软雅黑" pitchFamily="34" charset="-122"/>
                <a:ea typeface="微软雅黑" pitchFamily="34" charset="-122"/>
                <a:cs typeface="+mj-cs"/>
                <a:sym typeface="Calibri" panose="020F0502020204030204" pitchFamily="34" charset="0"/>
              </a:rPr>
              <a:t>3</a:t>
            </a:r>
            <a:r>
              <a:rPr lang="zh-CN" altLang="en-US" dirty="0">
                <a:latin typeface="微软雅黑" pitchFamily="34" charset="-122"/>
                <a:ea typeface="微软雅黑" pitchFamily="34" charset="-122"/>
                <a:cs typeface="+mj-cs"/>
                <a:sym typeface="Calibri" panose="020F0502020204030204" pitchFamily="34" charset="0"/>
              </a:rPr>
              <a:t>、地方政府、社区、商人、居民合作之下进行的城市更新，或者其他“规模合理化”（</a:t>
            </a:r>
            <a:r>
              <a:rPr lang="en-US" altLang="zh-CN" dirty="0">
                <a:latin typeface="微软雅黑" pitchFamily="34" charset="-122"/>
                <a:ea typeface="微软雅黑" pitchFamily="34" charset="-122"/>
                <a:cs typeface="+mj-cs"/>
                <a:sym typeface="Calibri" panose="020F0502020204030204" pitchFamily="34" charset="0"/>
              </a:rPr>
              <a:t>Rightsizing</a:t>
            </a:r>
            <a:r>
              <a:rPr lang="zh-CN" altLang="en-US" dirty="0">
                <a:latin typeface="微软雅黑" pitchFamily="34" charset="-122"/>
                <a:ea typeface="微软雅黑" pitchFamily="34" charset="-122"/>
                <a:cs typeface="+mj-cs"/>
                <a:sym typeface="Calibri" panose="020F0502020204030204" pitchFamily="34" charset="0"/>
              </a:rPr>
              <a:t>）。住房、居住用地的多样化的用途（改成停车、绿地、步行系统、娱乐、文化、农业用途）。</a:t>
            </a:r>
            <a:endParaRPr lang="en-US" altLang="zh-CN" dirty="0">
              <a:latin typeface="微软雅黑" pitchFamily="34" charset="-122"/>
              <a:ea typeface="微软雅黑" pitchFamily="34" charset="-122"/>
              <a:cs typeface="+mj-cs"/>
              <a:sym typeface="Calibri" panose="020F0502020204030204" pitchFamily="34" charset="0"/>
            </a:endParaRPr>
          </a:p>
        </p:txBody>
      </p:sp>
      <p:pic>
        <p:nvPicPr>
          <p:cNvPr id="8" name="Picture 7">
            <a:extLst>
              <a:ext uri="{FF2B5EF4-FFF2-40B4-BE49-F238E27FC236}">
                <a16:creationId xmlns:a16="http://schemas.microsoft.com/office/drawing/2014/main" id="{3073350D-BB8F-3E4A-9670-0EACE0FDDD13}"/>
              </a:ext>
            </a:extLst>
          </p:cNvPr>
          <p:cNvPicPr>
            <a:picLocks noChangeAspect="1"/>
          </p:cNvPicPr>
          <p:nvPr/>
        </p:nvPicPr>
        <p:blipFill rotWithShape="1">
          <a:blip r:embed="rId2"/>
          <a:srcRect l="7245" t="6301" r="9185" b="11221"/>
          <a:stretch/>
        </p:blipFill>
        <p:spPr>
          <a:xfrm rot="5400000">
            <a:off x="-640803" y="2032517"/>
            <a:ext cx="4715353" cy="3490335"/>
          </a:xfrm>
          <a:prstGeom prst="rect">
            <a:avLst/>
          </a:prstGeom>
        </p:spPr>
      </p:pic>
      <p:pic>
        <p:nvPicPr>
          <p:cNvPr id="10" name="Picture 9">
            <a:extLst>
              <a:ext uri="{FF2B5EF4-FFF2-40B4-BE49-F238E27FC236}">
                <a16:creationId xmlns:a16="http://schemas.microsoft.com/office/drawing/2014/main" id="{63E198CC-CF87-2346-957B-151B30A851E2}"/>
              </a:ext>
            </a:extLst>
          </p:cNvPr>
          <p:cNvPicPr>
            <a:picLocks noChangeAspect="1"/>
          </p:cNvPicPr>
          <p:nvPr/>
        </p:nvPicPr>
        <p:blipFill>
          <a:blip r:embed="rId3"/>
          <a:stretch>
            <a:fillRect/>
          </a:stretch>
        </p:blipFill>
        <p:spPr>
          <a:xfrm rot="16200000">
            <a:off x="2710307" y="2171742"/>
            <a:ext cx="4715351" cy="3211882"/>
          </a:xfrm>
          <a:prstGeom prst="rect">
            <a:avLst/>
          </a:prstGeom>
        </p:spPr>
      </p:pic>
    </p:spTree>
    <p:extLst>
      <p:ext uri="{BB962C8B-B14F-4D97-AF65-F5344CB8AC3E}">
        <p14:creationId xmlns:p14="http://schemas.microsoft.com/office/powerpoint/2010/main" val="23980015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9FEB81-4B9B-E74C-9E47-487491B84C8A}"/>
              </a:ext>
            </a:extLst>
          </p:cNvPr>
          <p:cNvSpPr>
            <a:spLocks noGrp="1"/>
          </p:cNvSpPr>
          <p:nvPr>
            <p:ph type="title"/>
          </p:nvPr>
        </p:nvSpPr>
        <p:spPr>
          <a:xfrm>
            <a:off x="150166" y="162223"/>
            <a:ext cx="10876422" cy="566647"/>
          </a:xfrm>
        </p:spPr>
        <p:txBody>
          <a:bodyPr anchor="b" anchorCtr="0">
            <a:normAutofit/>
          </a:bodyPr>
          <a:lstStyle/>
          <a:p>
            <a:r>
              <a:rPr lang="en-CN" b="1" dirty="0">
                <a:latin typeface="HEITI TC MEDIUM" pitchFamily="2" charset="-128"/>
                <a:ea typeface="HEITI TC MEDIUM" pitchFamily="2" charset="-128"/>
              </a:rPr>
              <a:t>案例研究</a:t>
            </a:r>
            <a:r>
              <a:rPr lang="zh-CN" altLang="en-US" b="1" dirty="0">
                <a:latin typeface="HEITI TC MEDIUM" pitchFamily="2" charset="-128"/>
                <a:ea typeface="HEITI TC MEDIUM" pitchFamily="2" charset="-128"/>
              </a:rPr>
              <a:t>（</a:t>
            </a:r>
            <a:r>
              <a:rPr lang="en-US" altLang="zh-CN" b="1" dirty="0">
                <a:latin typeface="HEITI TC MEDIUM" pitchFamily="2" charset="-128"/>
                <a:ea typeface="HEITI TC MEDIUM" pitchFamily="2" charset="-128"/>
              </a:rPr>
              <a:t>3</a:t>
            </a:r>
            <a:r>
              <a:rPr lang="zh-CN" altLang="en-US" b="1" dirty="0">
                <a:latin typeface="HEITI TC MEDIUM" pitchFamily="2" charset="-128"/>
                <a:ea typeface="HEITI TC MEDIUM" pitchFamily="2" charset="-128"/>
              </a:rPr>
              <a:t>）</a:t>
            </a:r>
            <a:r>
              <a:rPr lang="en-US" altLang="zh-CN" b="1" dirty="0">
                <a:latin typeface="HEITI TC MEDIUM" pitchFamily="2" charset="-128"/>
                <a:ea typeface="HEITI TC MEDIUM" pitchFamily="2" charset="-128"/>
              </a:rPr>
              <a:t>——</a:t>
            </a:r>
            <a:r>
              <a:rPr lang="zh-CN" altLang="en-US" b="1" dirty="0">
                <a:solidFill>
                  <a:schemeClr val="accent1"/>
                </a:solidFill>
                <a:latin typeface="HEITI TC MEDIUM" pitchFamily="2" charset="-128"/>
                <a:ea typeface="HEITI TC MEDIUM" pitchFamily="2" charset="-128"/>
              </a:rPr>
              <a:t>捷克拉贝河畔乌斯季</a:t>
            </a:r>
            <a:endParaRPr lang="en-US" b="1" dirty="0">
              <a:solidFill>
                <a:schemeClr val="accent1"/>
              </a:solidFill>
              <a:latin typeface="HEITI TC MEDIUM" pitchFamily="2" charset="-128"/>
              <a:ea typeface="HEITI TC MEDIUM" pitchFamily="2" charset="-128"/>
            </a:endParaRPr>
          </a:p>
        </p:txBody>
      </p:sp>
      <p:pic>
        <p:nvPicPr>
          <p:cNvPr id="6" name="Picture 4" descr="IMG_Ostrava_centrum">
            <a:extLst>
              <a:ext uri="{FF2B5EF4-FFF2-40B4-BE49-F238E27FC236}">
                <a16:creationId xmlns:a16="http://schemas.microsoft.com/office/drawing/2014/main" id="{17B30275-C18D-DF4E-9C92-F0B3776F0D9C}"/>
              </a:ext>
            </a:extLst>
          </p:cNvPr>
          <p:cNvPicPr>
            <a:picLocks noChangeAspect="1" noChangeArrowheads="1"/>
          </p:cNvPicPr>
          <p:nvPr/>
        </p:nvPicPr>
        <p:blipFill>
          <a:blip r:embed="rId2" cstate="print"/>
          <a:srcRect/>
          <a:stretch>
            <a:fillRect/>
          </a:stretch>
        </p:blipFill>
        <p:spPr bwMode="auto">
          <a:xfrm>
            <a:off x="5519100" y="728870"/>
            <a:ext cx="5808266" cy="3872177"/>
          </a:xfrm>
          <a:prstGeom prst="rect">
            <a:avLst/>
          </a:prstGeom>
          <a:noFill/>
          <a:ln w="9525">
            <a:noFill/>
            <a:miter lim="800000"/>
            <a:headEnd/>
            <a:tailEnd/>
          </a:ln>
        </p:spPr>
      </p:pic>
      <p:pic>
        <p:nvPicPr>
          <p:cNvPr id="7" name="Picture 6">
            <a:extLst>
              <a:ext uri="{FF2B5EF4-FFF2-40B4-BE49-F238E27FC236}">
                <a16:creationId xmlns:a16="http://schemas.microsoft.com/office/drawing/2014/main" id="{6E13ABA4-C2EB-644A-8EB9-F5CB68C53792}"/>
              </a:ext>
            </a:extLst>
          </p:cNvPr>
          <p:cNvPicPr/>
          <p:nvPr/>
        </p:nvPicPr>
        <p:blipFill rotWithShape="1">
          <a:blip r:embed="rId3" cstate="print">
            <a:extLst>
              <a:ext uri="{28A0092B-C50C-407E-A947-70E740481C1C}">
                <a14:useLocalDpi xmlns:a14="http://schemas.microsoft.com/office/drawing/2010/main" val="0"/>
              </a:ext>
            </a:extLst>
          </a:blip>
          <a:srcRect l="66512" r="103"/>
          <a:stretch/>
        </p:blipFill>
        <p:spPr>
          <a:xfrm>
            <a:off x="792370" y="733630"/>
            <a:ext cx="3166443" cy="3870643"/>
          </a:xfrm>
          <a:prstGeom prst="rect">
            <a:avLst/>
          </a:prstGeom>
        </p:spPr>
      </p:pic>
      <p:sp>
        <p:nvSpPr>
          <p:cNvPr id="8" name="Zástupný symbol pro obsah 2">
            <a:extLst>
              <a:ext uri="{FF2B5EF4-FFF2-40B4-BE49-F238E27FC236}">
                <a16:creationId xmlns:a16="http://schemas.microsoft.com/office/drawing/2014/main" id="{1CEDA125-1607-1F42-B80D-70C63741BBF9}"/>
              </a:ext>
            </a:extLst>
          </p:cNvPr>
          <p:cNvSpPr txBox="1">
            <a:spLocks/>
          </p:cNvSpPr>
          <p:nvPr/>
        </p:nvSpPr>
        <p:spPr>
          <a:xfrm>
            <a:off x="715383" y="4935071"/>
            <a:ext cx="9402652" cy="192293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en-US" altLang="cs-CZ" sz="1800" dirty="0" err="1">
                <a:latin typeface="微软雅黑" pitchFamily="34" charset="-122"/>
                <a:ea typeface="微软雅黑" pitchFamily="34" charset="-122"/>
                <a:cs typeface="+mj-cs"/>
              </a:rPr>
              <a:t>社会主义时期的被迫的工业化</a:t>
            </a:r>
            <a:r>
              <a:rPr lang="zh-CN" altLang="en-US" sz="1800" dirty="0">
                <a:latin typeface="微软雅黑" pitchFamily="34" charset="-122"/>
                <a:ea typeface="微软雅黑" pitchFamily="34" charset="-122"/>
                <a:cs typeface="+mj-cs"/>
              </a:rPr>
              <a:t>，矿业和重工业，在</a:t>
            </a:r>
            <a:r>
              <a:rPr lang="en-US" altLang="zh-CN" sz="1800" dirty="0">
                <a:latin typeface="微软雅黑" pitchFamily="34" charset="-122"/>
                <a:ea typeface="微软雅黑" pitchFamily="34" charset="-122"/>
                <a:cs typeface="+mj-cs"/>
              </a:rPr>
              <a:t>70s</a:t>
            </a:r>
            <a:r>
              <a:rPr lang="zh-CN" altLang="en-US" sz="1800" dirty="0">
                <a:latin typeface="微软雅黑" pitchFamily="34" charset="-122"/>
                <a:ea typeface="微软雅黑" pitchFamily="34" charset="-122"/>
                <a:cs typeface="+mj-cs"/>
              </a:rPr>
              <a:t>后期的石油危机中受到冲击。</a:t>
            </a:r>
            <a:endParaRPr lang="en-US" altLang="cs-CZ" sz="1800" dirty="0">
              <a:latin typeface="微软雅黑" pitchFamily="34" charset="-122"/>
              <a:ea typeface="微软雅黑" pitchFamily="34" charset="-122"/>
              <a:cs typeface="+mj-cs"/>
            </a:endParaRPr>
          </a:p>
          <a:p>
            <a:pPr marL="0"/>
            <a:r>
              <a:rPr lang="en-US" sz="1800" dirty="0" err="1">
                <a:latin typeface="微软雅黑" pitchFamily="34" charset="-122"/>
                <a:ea typeface="微软雅黑" pitchFamily="34" charset="-122"/>
                <a:cs typeface="+mj-cs"/>
              </a:rPr>
              <a:t>旧工业时期的过度专业化</a:t>
            </a:r>
            <a:r>
              <a:rPr lang="zh-CN" altLang="en-US" sz="1800" dirty="0">
                <a:latin typeface="微软雅黑" pitchFamily="34" charset="-122"/>
                <a:ea typeface="微软雅黑" pitchFamily="34" charset="-122"/>
                <a:cs typeface="+mj-cs"/>
              </a:rPr>
              <a:t>、制造业的就业比较大、受教育程度有限。</a:t>
            </a:r>
            <a:endParaRPr lang="en-US" sz="1800" dirty="0">
              <a:latin typeface="微软雅黑" pitchFamily="34" charset="-122"/>
              <a:ea typeface="微软雅黑" pitchFamily="34" charset="-122"/>
              <a:cs typeface="+mj-cs"/>
            </a:endParaRPr>
          </a:p>
          <a:p>
            <a:pPr marL="0"/>
            <a:r>
              <a:rPr lang="en-US" altLang="zh-CN" sz="1800" dirty="0">
                <a:latin typeface="微软雅黑" pitchFamily="34" charset="-122"/>
                <a:ea typeface="微软雅黑" pitchFamily="34" charset="-122"/>
                <a:cs typeface="+mj-cs"/>
              </a:rPr>
              <a:t>90</a:t>
            </a:r>
            <a:r>
              <a:rPr lang="zh-CN" altLang="en-US" sz="1800" dirty="0">
                <a:latin typeface="微软雅黑" pitchFamily="34" charset="-122"/>
                <a:ea typeface="微软雅黑" pitchFamily="34" charset="-122"/>
                <a:cs typeface="+mj-cs"/>
              </a:rPr>
              <a:t>年代以后，</a:t>
            </a:r>
            <a:r>
              <a:rPr lang="en-US" sz="1800" dirty="0" err="1">
                <a:latin typeface="微软雅黑" pitchFamily="34" charset="-122"/>
                <a:ea typeface="微软雅黑" pitchFamily="34" charset="-122"/>
                <a:cs typeface="+mj-cs"/>
              </a:rPr>
              <a:t>去工业化</a:t>
            </a:r>
            <a:r>
              <a:rPr lang="zh-CN" altLang="en-US" sz="1800" dirty="0">
                <a:latin typeface="微软雅黑" pitchFamily="34" charset="-122"/>
                <a:ea typeface="微软雅黑" pitchFamily="34" charset="-122"/>
                <a:cs typeface="+mj-cs"/>
              </a:rPr>
              <a:t>、郊区化、加入欧盟以后的人口外流。</a:t>
            </a:r>
            <a:endParaRPr lang="en-US" sz="1800" dirty="0">
              <a:latin typeface="微软雅黑" pitchFamily="34" charset="-122"/>
              <a:ea typeface="微软雅黑" pitchFamily="34" charset="-122"/>
              <a:cs typeface="+mj-cs"/>
            </a:endParaRPr>
          </a:p>
          <a:p>
            <a:pPr marL="0"/>
            <a:r>
              <a:rPr lang="en-US" sz="1800" dirty="0" err="1">
                <a:latin typeface="微软雅黑" pitchFamily="34" charset="-122"/>
                <a:ea typeface="微软雅黑" pitchFamily="34" charset="-122"/>
                <a:cs typeface="+mj-cs"/>
              </a:rPr>
              <a:t>当前</a:t>
            </a:r>
            <a:r>
              <a:rPr lang="zh-CN" altLang="en-US" sz="1800" dirty="0">
                <a:latin typeface="微软雅黑" pitchFamily="34" charset="-122"/>
                <a:ea typeface="微软雅黑" pitchFamily="34" charset="-122"/>
                <a:cs typeface="+mj-cs"/>
              </a:rPr>
              <a:t>，低质量的劳动和就业，住房市场的衰落与繁荣，相对较好的生活质量。</a:t>
            </a:r>
            <a:endParaRPr lang="cs-CZ" sz="1800" dirty="0">
              <a:latin typeface="微软雅黑" pitchFamily="34" charset="-122"/>
              <a:ea typeface="微软雅黑" pitchFamily="34" charset="-122"/>
              <a:cs typeface="+mj-cs"/>
            </a:endParaRPr>
          </a:p>
          <a:p>
            <a:pPr marL="0">
              <a:buFont typeface="Arial" panose="020B0604020202020204" pitchFamily="34" charset="0"/>
              <a:buNone/>
            </a:pPr>
            <a:endParaRPr lang="cs-CZ" sz="1800" dirty="0">
              <a:latin typeface="微软雅黑" pitchFamily="34" charset="-122"/>
              <a:ea typeface="微软雅黑" pitchFamily="34" charset="-122"/>
              <a:cs typeface="+mj-cs"/>
            </a:endParaRPr>
          </a:p>
          <a:p>
            <a:pPr marL="0">
              <a:buFont typeface="Arial" panose="020B0604020202020204" pitchFamily="34" charset="0"/>
              <a:buNone/>
            </a:pPr>
            <a:endParaRPr lang="cs-CZ" sz="1800" dirty="0">
              <a:latin typeface="微软雅黑" pitchFamily="34" charset="-122"/>
              <a:ea typeface="微软雅黑" pitchFamily="34" charset="-122"/>
              <a:cs typeface="+mj-cs"/>
            </a:endParaRPr>
          </a:p>
        </p:txBody>
      </p:sp>
    </p:spTree>
    <p:extLst>
      <p:ext uri="{BB962C8B-B14F-4D97-AF65-F5344CB8AC3E}">
        <p14:creationId xmlns:p14="http://schemas.microsoft.com/office/powerpoint/2010/main" val="3888265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4E7A34EE-50A6-F943-91CF-45F6C749F960}"/>
              </a:ext>
            </a:extLst>
          </p:cNvPr>
          <p:cNvSpPr>
            <a:spLocks noGrp="1"/>
          </p:cNvSpPr>
          <p:nvPr>
            <p:ph type="title"/>
          </p:nvPr>
        </p:nvSpPr>
        <p:spPr>
          <a:xfrm>
            <a:off x="457200" y="274638"/>
            <a:ext cx="8229600" cy="1143000"/>
          </a:xfrm>
        </p:spPr>
        <p:txBody>
          <a:bodyPr>
            <a:normAutofit/>
          </a:bodyPr>
          <a:lstStyle/>
          <a:p>
            <a:r>
              <a:rPr lang="zh-CN" altLang="en-US" sz="1800" b="1" dirty="0">
                <a:latin typeface="微软雅黑" pitchFamily="34" charset="-122"/>
                <a:ea typeface="微软雅黑" pitchFamily="34" charset="-122"/>
              </a:rPr>
              <a:t>乌斯季转型与收缩与应对：</a:t>
            </a:r>
            <a:endParaRPr lang="en-US" sz="1800" b="1" dirty="0">
              <a:latin typeface="微软雅黑" pitchFamily="34" charset="-122"/>
              <a:ea typeface="微软雅黑" pitchFamily="34" charset="-122"/>
            </a:endParaRPr>
          </a:p>
        </p:txBody>
      </p:sp>
      <p:sp>
        <p:nvSpPr>
          <p:cNvPr id="5" name="Zástupný symbol pro obsah 2">
            <a:extLst>
              <a:ext uri="{FF2B5EF4-FFF2-40B4-BE49-F238E27FC236}">
                <a16:creationId xmlns:a16="http://schemas.microsoft.com/office/drawing/2014/main" id="{98F32DB6-0AF3-DD4E-A4FF-DA8F74547127}"/>
              </a:ext>
            </a:extLst>
          </p:cNvPr>
          <p:cNvSpPr txBox="1">
            <a:spLocks/>
          </p:cNvSpPr>
          <p:nvPr/>
        </p:nvSpPr>
        <p:spPr>
          <a:xfrm>
            <a:off x="457200" y="1232452"/>
            <a:ext cx="5416475" cy="535091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zh-CN" altLang="en-US" sz="1800" dirty="0">
                <a:latin typeface="微软雅黑" pitchFamily="34" charset="-122"/>
                <a:ea typeface="微软雅黑" pitchFamily="34" charset="-122"/>
                <a:cs typeface="+mj-cs"/>
              </a:rPr>
              <a:t>政治剧变（社会转型）后的，中央权力下放到地方政府，地方政府需要去获取发展的资源。</a:t>
            </a:r>
            <a:endParaRPr lang="cs-CZ" sz="1800" dirty="0">
              <a:latin typeface="微软雅黑" pitchFamily="34" charset="-122"/>
              <a:ea typeface="微软雅黑" pitchFamily="34" charset="-122"/>
              <a:cs typeface="+mj-cs"/>
            </a:endParaRPr>
          </a:p>
          <a:p>
            <a:pPr marL="0">
              <a:buFont typeface="Arial" panose="020B0604020202020204" pitchFamily="34" charset="0"/>
              <a:buNone/>
            </a:pPr>
            <a:endParaRPr lang="en-US" altLang="cs-CZ" sz="1800" dirty="0">
              <a:latin typeface="微软雅黑" pitchFamily="34" charset="-122"/>
              <a:ea typeface="微软雅黑" pitchFamily="34" charset="-122"/>
              <a:cs typeface="+mj-cs"/>
            </a:endParaRPr>
          </a:p>
          <a:p>
            <a:pPr marL="0"/>
            <a:r>
              <a:rPr lang="en-CN" sz="1800" dirty="0">
                <a:latin typeface="微软雅黑" pitchFamily="34" charset="-122"/>
                <a:ea typeface="微软雅黑" pitchFamily="34" charset="-122"/>
                <a:cs typeface="+mj-cs"/>
              </a:rPr>
              <a:t>如果有大企业可以依靠</a:t>
            </a:r>
            <a:r>
              <a:rPr lang="zh-CN" altLang="en-US" sz="1800" dirty="0">
                <a:latin typeface="微软雅黑" pitchFamily="34" charset="-122"/>
                <a:ea typeface="微软雅黑" pitchFamily="34" charset="-122"/>
                <a:cs typeface="+mj-cs"/>
              </a:rPr>
              <a:t>，这样的地方分权可以获得一些成功。</a:t>
            </a:r>
            <a:endParaRPr lang="cs-CZ" sz="1800" dirty="0">
              <a:latin typeface="微软雅黑" pitchFamily="34" charset="-122"/>
              <a:ea typeface="微软雅黑" pitchFamily="34" charset="-122"/>
              <a:cs typeface="+mj-cs"/>
            </a:endParaRPr>
          </a:p>
          <a:p>
            <a:pPr marL="0">
              <a:buFont typeface="Arial" panose="020B0604020202020204" pitchFamily="34" charset="0"/>
              <a:buNone/>
            </a:pPr>
            <a:endParaRPr lang="en-US" sz="1800" dirty="0">
              <a:latin typeface="微软雅黑" pitchFamily="34" charset="-122"/>
              <a:ea typeface="微软雅黑" pitchFamily="34" charset="-122"/>
              <a:cs typeface="+mj-cs"/>
            </a:endParaRPr>
          </a:p>
          <a:p>
            <a:pPr marL="0"/>
            <a:r>
              <a:rPr lang="zh-CN" altLang="en-US" sz="1800" dirty="0">
                <a:latin typeface="微软雅黑" pitchFamily="34" charset="-122"/>
                <a:ea typeface="微软雅黑" pitchFamily="34" charset="-122"/>
                <a:cs typeface="+mj-cs"/>
              </a:rPr>
              <a:t>如果地方没有可以依靠的大企业，发展的压力还是会到的中央政府。</a:t>
            </a:r>
            <a:endParaRPr lang="cs-CZ" sz="1800" dirty="0">
              <a:latin typeface="微软雅黑" pitchFamily="34" charset="-122"/>
              <a:ea typeface="微软雅黑" pitchFamily="34" charset="-122"/>
              <a:cs typeface="+mj-cs"/>
            </a:endParaRPr>
          </a:p>
          <a:p>
            <a:pPr marL="0">
              <a:buFont typeface="Arial" panose="020B0604020202020204" pitchFamily="34" charset="0"/>
              <a:buNone/>
            </a:pPr>
            <a:endParaRPr lang="en-US" sz="1800" dirty="0">
              <a:latin typeface="微软雅黑" pitchFamily="34" charset="-122"/>
              <a:ea typeface="微软雅黑" pitchFamily="34" charset="-122"/>
              <a:cs typeface="+mj-cs"/>
            </a:endParaRPr>
          </a:p>
          <a:p>
            <a:pPr marL="0"/>
            <a:r>
              <a:rPr lang="zh-CN" altLang="en-US" sz="1800" dirty="0">
                <a:latin typeface="微软雅黑" pitchFamily="34" charset="-122"/>
                <a:ea typeface="微软雅黑" pitchFamily="34" charset="-122"/>
                <a:cs typeface="+mj-cs"/>
              </a:rPr>
              <a:t>地方官员需要用自己的“能力”或者“关系”。希望能够获取来自“国家”层面上，甚至“欧盟”层面的发展资金。</a:t>
            </a:r>
            <a:endParaRPr lang="en-US" altLang="zh-CN" sz="1800" dirty="0">
              <a:latin typeface="微软雅黑" pitchFamily="34" charset="-122"/>
              <a:ea typeface="微软雅黑" pitchFamily="34" charset="-122"/>
              <a:cs typeface="+mj-cs"/>
            </a:endParaRPr>
          </a:p>
          <a:p>
            <a:pPr marL="0"/>
            <a:endParaRPr lang="en-US" sz="1800" dirty="0">
              <a:latin typeface="微软雅黑" pitchFamily="34" charset="-122"/>
              <a:ea typeface="微软雅黑" pitchFamily="34" charset="-122"/>
              <a:cs typeface="+mj-cs"/>
            </a:endParaRPr>
          </a:p>
          <a:p>
            <a:pPr marL="0"/>
            <a:r>
              <a:rPr lang="zh-CN" altLang="en-US" sz="1800" dirty="0">
                <a:latin typeface="微软雅黑" pitchFamily="34" charset="-122"/>
                <a:ea typeface="微软雅黑" pitchFamily="34" charset="-122"/>
                <a:cs typeface="+mj-cs"/>
              </a:rPr>
              <a:t>“</a:t>
            </a:r>
            <a:r>
              <a:rPr lang="en-US" altLang="zh-CN" sz="1800" dirty="0">
                <a:latin typeface="微软雅黑" pitchFamily="34" charset="-122"/>
                <a:ea typeface="微软雅黑" pitchFamily="34" charset="-122"/>
                <a:cs typeface="+mj-cs"/>
              </a:rPr>
              <a:t>external resources</a:t>
            </a:r>
            <a:r>
              <a:rPr lang="zh-CN" altLang="en-US" sz="1800" dirty="0">
                <a:latin typeface="微软雅黑" pitchFamily="34" charset="-122"/>
                <a:ea typeface="微软雅黑" pitchFamily="34" charset="-122"/>
                <a:cs typeface="+mj-cs"/>
              </a:rPr>
              <a:t>”变得极其重要，</a:t>
            </a:r>
            <a:r>
              <a:rPr lang="en-US" altLang="zh-CN" sz="1800" dirty="0">
                <a:latin typeface="微软雅黑" pitchFamily="34" charset="-122"/>
                <a:ea typeface="微软雅黑" pitchFamily="34" charset="-122"/>
                <a:cs typeface="+mj-cs"/>
              </a:rPr>
              <a:t>European Investment Bank 32million</a:t>
            </a:r>
            <a:r>
              <a:rPr lang="zh-CN" altLang="en-US" sz="1800" dirty="0">
                <a:latin typeface="微软雅黑" pitchFamily="34" charset="-122"/>
                <a:ea typeface="微软雅黑" pitchFamily="34" charset="-122"/>
                <a:cs typeface="+mj-cs"/>
              </a:rPr>
              <a:t>贷款进行中心区的更新。</a:t>
            </a:r>
            <a:endParaRPr lang="cs-CZ" sz="1800" dirty="0">
              <a:latin typeface="微软雅黑" pitchFamily="34" charset="-122"/>
              <a:ea typeface="微软雅黑" pitchFamily="34" charset="-122"/>
              <a:cs typeface="+mj-cs"/>
            </a:endParaRPr>
          </a:p>
          <a:p>
            <a:pPr marL="0">
              <a:buFont typeface="Arial" panose="020B0604020202020204" pitchFamily="34" charset="0"/>
              <a:buNone/>
            </a:pPr>
            <a:endParaRPr lang="cs-CZ" sz="1800" dirty="0">
              <a:latin typeface="微软雅黑" pitchFamily="34" charset="-122"/>
              <a:ea typeface="微软雅黑" pitchFamily="34" charset="-122"/>
              <a:cs typeface="+mj-cs"/>
            </a:endParaRPr>
          </a:p>
          <a:p>
            <a:pPr marL="0">
              <a:buFont typeface="Arial" panose="020B0604020202020204" pitchFamily="34" charset="0"/>
              <a:buNone/>
            </a:pPr>
            <a:endParaRPr lang="cs-CZ" sz="1800" dirty="0">
              <a:latin typeface="微软雅黑" pitchFamily="34" charset="-122"/>
              <a:ea typeface="微软雅黑" pitchFamily="34" charset="-122"/>
              <a:cs typeface="+mj-cs"/>
            </a:endParaRPr>
          </a:p>
        </p:txBody>
      </p:sp>
      <p:pic>
        <p:nvPicPr>
          <p:cNvPr id="2" name="Picture 1">
            <a:extLst>
              <a:ext uri="{FF2B5EF4-FFF2-40B4-BE49-F238E27FC236}">
                <a16:creationId xmlns:a16="http://schemas.microsoft.com/office/drawing/2014/main" id="{919E134C-F9A2-D94B-B8F4-7EB4E62637E9}"/>
              </a:ext>
            </a:extLst>
          </p:cNvPr>
          <p:cNvPicPr>
            <a:picLocks noChangeAspect="1"/>
          </p:cNvPicPr>
          <p:nvPr/>
        </p:nvPicPr>
        <p:blipFill>
          <a:blip r:embed="rId2"/>
          <a:stretch>
            <a:fillRect/>
          </a:stretch>
        </p:blipFill>
        <p:spPr>
          <a:xfrm>
            <a:off x="5977666" y="1600200"/>
            <a:ext cx="5929511" cy="3845859"/>
          </a:xfrm>
          <a:prstGeom prst="rect">
            <a:avLst/>
          </a:prstGeom>
        </p:spPr>
      </p:pic>
    </p:spTree>
    <p:extLst>
      <p:ext uri="{BB962C8B-B14F-4D97-AF65-F5344CB8AC3E}">
        <p14:creationId xmlns:p14="http://schemas.microsoft.com/office/powerpoint/2010/main" val="2900513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Table 22">
            <a:extLst>
              <a:ext uri="{FF2B5EF4-FFF2-40B4-BE49-F238E27FC236}">
                <a16:creationId xmlns:a16="http://schemas.microsoft.com/office/drawing/2014/main" id="{22B29840-855A-7949-9A3C-20DB4B8622EA}"/>
              </a:ext>
            </a:extLst>
          </p:cNvPr>
          <p:cNvGraphicFramePr>
            <a:graphicFrameLocks noGrp="1"/>
          </p:cNvGraphicFramePr>
          <p:nvPr>
            <p:extLst>
              <p:ext uri="{D42A27DB-BD31-4B8C-83A1-F6EECF244321}">
                <p14:modId xmlns:p14="http://schemas.microsoft.com/office/powerpoint/2010/main" val="1577339008"/>
              </p:ext>
            </p:extLst>
          </p:nvPr>
        </p:nvGraphicFramePr>
        <p:xfrm>
          <a:off x="172121" y="11650"/>
          <a:ext cx="11919475" cy="6832353"/>
        </p:xfrm>
        <a:graphic>
          <a:graphicData uri="http://schemas.openxmlformats.org/drawingml/2006/table">
            <a:tbl>
              <a:tblPr firstRow="1" firstCol="1" bandRow="1">
                <a:tableStyleId>{073A0DAA-6AF3-43AB-8588-CEC1D06C72B9}</a:tableStyleId>
              </a:tblPr>
              <a:tblGrid>
                <a:gridCol w="2248350">
                  <a:extLst>
                    <a:ext uri="{9D8B030D-6E8A-4147-A177-3AD203B41FA5}">
                      <a16:colId xmlns:a16="http://schemas.microsoft.com/office/drawing/2014/main" val="971745607"/>
                    </a:ext>
                  </a:extLst>
                </a:gridCol>
                <a:gridCol w="2947597">
                  <a:extLst>
                    <a:ext uri="{9D8B030D-6E8A-4147-A177-3AD203B41FA5}">
                      <a16:colId xmlns:a16="http://schemas.microsoft.com/office/drawing/2014/main" val="577882320"/>
                    </a:ext>
                  </a:extLst>
                </a:gridCol>
                <a:gridCol w="3333003">
                  <a:extLst>
                    <a:ext uri="{9D8B030D-6E8A-4147-A177-3AD203B41FA5}">
                      <a16:colId xmlns:a16="http://schemas.microsoft.com/office/drawing/2014/main" val="2453421557"/>
                    </a:ext>
                  </a:extLst>
                </a:gridCol>
                <a:gridCol w="3390525">
                  <a:extLst>
                    <a:ext uri="{9D8B030D-6E8A-4147-A177-3AD203B41FA5}">
                      <a16:colId xmlns:a16="http://schemas.microsoft.com/office/drawing/2014/main" val="2536288396"/>
                    </a:ext>
                  </a:extLst>
                </a:gridCol>
              </a:tblGrid>
              <a:tr h="194493">
                <a:tc>
                  <a:txBody>
                    <a:bodyPr/>
                    <a:lstStyle/>
                    <a:p>
                      <a:pPr algn="ctr">
                        <a:spcBef>
                          <a:spcPts val="600"/>
                        </a:spcBef>
                        <a:spcAft>
                          <a:spcPts val="600"/>
                        </a:spcAft>
                      </a:pPr>
                      <a:r>
                        <a:rPr lang="en-US" sz="1400">
                          <a:effectLst/>
                        </a:rPr>
                        <a:t> </a:t>
                      </a:r>
                      <a:endParaRPr lang="en-CN" sz="1400">
                        <a:effectLst/>
                        <a:latin typeface="Times New Roman" panose="02020603050405020304" pitchFamily="18" charset="0"/>
                        <a:ea typeface="Times New Roman" panose="02020603050405020304" pitchFamily="18" charset="0"/>
                        <a:cs typeface="Mangal" panose="02040503050203030202" pitchFamily="18" charset="0"/>
                      </a:endParaRPr>
                    </a:p>
                  </a:txBody>
                  <a:tcPr marL="5463" marR="5463" marT="0" marB="0"/>
                </a:tc>
                <a:tc>
                  <a:txBody>
                    <a:bodyPr/>
                    <a:lstStyle/>
                    <a:p>
                      <a:pPr algn="ctr">
                        <a:spcBef>
                          <a:spcPts val="600"/>
                        </a:spcBef>
                        <a:spcAft>
                          <a:spcPts val="600"/>
                        </a:spcAft>
                      </a:pPr>
                      <a:r>
                        <a:rPr lang="en-US" sz="1400" dirty="0">
                          <a:effectLst/>
                        </a:rPr>
                        <a:t>Fu Xin</a:t>
                      </a:r>
                      <a:endParaRPr lang="en-CN" sz="1400" dirty="0">
                        <a:effectLst/>
                        <a:latin typeface="Times New Roman" panose="02020603050405020304" pitchFamily="18" charset="0"/>
                        <a:ea typeface="Times New Roman" panose="02020603050405020304" pitchFamily="18" charset="0"/>
                        <a:cs typeface="Mangal" panose="02040503050203030202" pitchFamily="18" charset="0"/>
                      </a:endParaRPr>
                    </a:p>
                  </a:txBody>
                  <a:tcPr marL="5463" marR="5463" marT="0" marB="0"/>
                </a:tc>
                <a:tc>
                  <a:txBody>
                    <a:bodyPr/>
                    <a:lstStyle/>
                    <a:p>
                      <a:pPr algn="ctr">
                        <a:spcBef>
                          <a:spcPts val="600"/>
                        </a:spcBef>
                        <a:spcAft>
                          <a:spcPts val="600"/>
                        </a:spcAft>
                      </a:pPr>
                      <a:r>
                        <a:rPr lang="en-US" sz="1400" dirty="0">
                          <a:effectLst/>
                        </a:rPr>
                        <a:t>New Bedford</a:t>
                      </a:r>
                      <a:endParaRPr lang="en-CN" sz="1400" dirty="0">
                        <a:effectLst/>
                        <a:latin typeface="Times New Roman" panose="02020603050405020304" pitchFamily="18" charset="0"/>
                        <a:ea typeface="Times New Roman" panose="02020603050405020304" pitchFamily="18" charset="0"/>
                        <a:cs typeface="Mangal" panose="02040503050203030202" pitchFamily="18" charset="0"/>
                      </a:endParaRPr>
                    </a:p>
                  </a:txBody>
                  <a:tcPr marL="5463" marR="5463" marT="0" marB="0"/>
                </a:tc>
                <a:tc>
                  <a:txBody>
                    <a:bodyPr/>
                    <a:lstStyle/>
                    <a:p>
                      <a:pPr algn="ctr">
                        <a:spcBef>
                          <a:spcPts val="600"/>
                        </a:spcBef>
                        <a:spcAft>
                          <a:spcPts val="600"/>
                        </a:spcAft>
                      </a:pPr>
                      <a:r>
                        <a:rPr lang="en-US" sz="1400">
                          <a:effectLst/>
                        </a:rPr>
                        <a:t>Ústí nad Labem</a:t>
                      </a:r>
                      <a:endParaRPr lang="en-CN" sz="1400">
                        <a:effectLst/>
                        <a:latin typeface="Times New Roman" panose="02020603050405020304" pitchFamily="18" charset="0"/>
                        <a:ea typeface="Times New Roman" panose="02020603050405020304" pitchFamily="18" charset="0"/>
                        <a:cs typeface="Mangal" panose="02040503050203030202" pitchFamily="18" charset="0"/>
                      </a:endParaRPr>
                    </a:p>
                  </a:txBody>
                  <a:tcPr marL="5463" marR="5463" marT="0" marB="0"/>
                </a:tc>
                <a:extLst>
                  <a:ext uri="{0D108BD9-81ED-4DB2-BD59-A6C34878D82A}">
                    <a16:rowId xmlns:a16="http://schemas.microsoft.com/office/drawing/2014/main" val="1653892762"/>
                  </a:ext>
                </a:extLst>
              </a:tr>
              <a:tr h="474237">
                <a:tc>
                  <a:txBody>
                    <a:bodyPr/>
                    <a:lstStyle/>
                    <a:p>
                      <a:pPr algn="ctr">
                        <a:spcBef>
                          <a:spcPts val="600"/>
                        </a:spcBef>
                        <a:spcAft>
                          <a:spcPts val="600"/>
                        </a:spcAft>
                      </a:pPr>
                      <a:r>
                        <a:rPr lang="en-US" sz="1400" dirty="0">
                          <a:solidFill>
                            <a:srgbClr val="FF0000"/>
                          </a:solidFill>
                          <a:effectLst/>
                        </a:rPr>
                        <a:t>Acceptance and Recognition</a:t>
                      </a:r>
                      <a:endParaRPr lang="en-CN" sz="1400" dirty="0">
                        <a:solidFill>
                          <a:srgbClr val="FF0000"/>
                        </a:solidFill>
                        <a:effectLst/>
                        <a:latin typeface="Times New Roman" panose="02020603050405020304" pitchFamily="18" charset="0"/>
                        <a:ea typeface="Times New Roman" panose="02020603050405020304" pitchFamily="18" charset="0"/>
                        <a:cs typeface="Mangal" panose="02040503050203030202" pitchFamily="18" charset="0"/>
                      </a:endParaRPr>
                    </a:p>
                  </a:txBody>
                  <a:tcPr marL="5463" marR="5463" marT="0" marB="0" anchor="ctr"/>
                </a:tc>
                <a:tc gridSpan="3">
                  <a:txBody>
                    <a:bodyPr/>
                    <a:lstStyle/>
                    <a:p>
                      <a:r>
                        <a:rPr lang="en-CN" sz="1400" dirty="0">
                          <a:effectLst/>
                        </a:rPr>
                        <a:t> </a:t>
                      </a:r>
                      <a:endParaRPr lang="en-CN" sz="3600" dirty="0"/>
                    </a:p>
                  </a:txBody>
                  <a:tcPr marL="0" marR="0" marT="0" marB="0" anchor="ctr"/>
                </a:tc>
                <a:tc hMerge="1">
                  <a:txBody>
                    <a:bodyPr/>
                    <a:lstStyle/>
                    <a:p>
                      <a:endParaRPr lang="en-CN"/>
                    </a:p>
                  </a:txBody>
                  <a:tcPr/>
                </a:tc>
                <a:tc hMerge="1">
                  <a:txBody>
                    <a:bodyPr/>
                    <a:lstStyle/>
                    <a:p>
                      <a:endParaRPr lang="en-CN"/>
                    </a:p>
                  </a:txBody>
                  <a:tcPr/>
                </a:tc>
                <a:extLst>
                  <a:ext uri="{0D108BD9-81ED-4DB2-BD59-A6C34878D82A}">
                    <a16:rowId xmlns:a16="http://schemas.microsoft.com/office/drawing/2014/main" val="3079425892"/>
                  </a:ext>
                </a:extLst>
              </a:tr>
              <a:tr h="1164519">
                <a:tc>
                  <a:txBody>
                    <a:bodyPr/>
                    <a:lstStyle/>
                    <a:p>
                      <a:pPr marL="0" lvl="0" indent="0" algn="ctr">
                        <a:lnSpc>
                          <a:spcPct val="115000"/>
                        </a:lnSpc>
                        <a:spcBef>
                          <a:spcPts val="600"/>
                        </a:spcBef>
                        <a:spcAft>
                          <a:spcPts val="600"/>
                        </a:spcAft>
                        <a:buFontTx/>
                        <a:buNone/>
                      </a:pPr>
                      <a:r>
                        <a:rPr lang="en-US" sz="1400" dirty="0">
                          <a:effectLst/>
                        </a:rPr>
                        <a:t>Ability to recognize shrinkage through context-based problems.</a:t>
                      </a:r>
                      <a:endParaRPr lang="en-CN" sz="1400" dirty="0">
                        <a:effectLst/>
                        <a:latin typeface="Times New Roman" panose="02020603050405020304" pitchFamily="18" charset="0"/>
                        <a:ea typeface="DengXian" panose="02010600030101010101" pitchFamily="2" charset="-122"/>
                        <a:cs typeface="Mangal" panose="02040503050203030202" pitchFamily="18" charset="0"/>
                      </a:endParaRPr>
                    </a:p>
                  </a:txBody>
                  <a:tcPr marL="5463" marR="5463" marT="0" marB="0" anchor="ctr"/>
                </a:tc>
                <a:tc>
                  <a:txBody>
                    <a:bodyPr/>
                    <a:lstStyle/>
                    <a:p>
                      <a:pPr marL="0" lvl="0" indent="0">
                        <a:lnSpc>
                          <a:spcPct val="115000"/>
                        </a:lnSpc>
                        <a:spcBef>
                          <a:spcPts val="600"/>
                        </a:spcBef>
                        <a:spcAft>
                          <a:spcPts val="600"/>
                        </a:spcAft>
                        <a:buFontTx/>
                        <a:buNone/>
                      </a:pPr>
                      <a:r>
                        <a:rPr lang="en-US" sz="1400" b="1" dirty="0">
                          <a:solidFill>
                            <a:srgbClr val="C00000"/>
                          </a:solidFill>
                          <a:effectLst/>
                        </a:rPr>
                        <a:t>Economic downturn</a:t>
                      </a:r>
                      <a:r>
                        <a:rPr lang="en-US" sz="1400" b="1" dirty="0">
                          <a:effectLst/>
                        </a:rPr>
                        <a:t>, </a:t>
                      </a:r>
                      <a:r>
                        <a:rPr lang="en-US" sz="1400" dirty="0">
                          <a:effectLst/>
                        </a:rPr>
                        <a:t>high unemployment rate, pollution, declining total population, dimming glory of the past, and rising social instability.</a:t>
                      </a:r>
                      <a:endParaRPr lang="en-CN" sz="1400" dirty="0">
                        <a:effectLst/>
                        <a:latin typeface="Times New Roman" panose="02020603050405020304" pitchFamily="18" charset="0"/>
                        <a:ea typeface="DengXian" panose="02010600030101010101" pitchFamily="2" charset="-122"/>
                        <a:cs typeface="Mangal" panose="02040503050203030202" pitchFamily="18" charset="0"/>
                      </a:endParaRPr>
                    </a:p>
                  </a:txBody>
                  <a:tcPr marL="5463" marR="5463" marT="0" marB="0"/>
                </a:tc>
                <a:tc>
                  <a:txBody>
                    <a:bodyPr/>
                    <a:lstStyle/>
                    <a:p>
                      <a:pPr>
                        <a:spcBef>
                          <a:spcPts val="600"/>
                        </a:spcBef>
                        <a:spcAft>
                          <a:spcPts val="600"/>
                        </a:spcAft>
                      </a:pPr>
                      <a:r>
                        <a:rPr lang="en-US" sz="1400" b="1" dirty="0">
                          <a:solidFill>
                            <a:srgbClr val="C00000"/>
                          </a:solidFill>
                          <a:effectLst/>
                        </a:rPr>
                        <a:t>Demography change</a:t>
                      </a:r>
                      <a:r>
                        <a:rPr lang="en-US" sz="1400" dirty="0">
                          <a:effectLst/>
                        </a:rPr>
                        <a:t>. Fewer residents, smaller households, less-occupied housing, higher poverty levels, and an influx of African Americans and non-White Hispanics. </a:t>
                      </a:r>
                      <a:endParaRPr lang="en-CN" sz="1400" dirty="0">
                        <a:effectLst/>
                        <a:latin typeface="Times New Roman" panose="02020603050405020304" pitchFamily="18" charset="0"/>
                        <a:ea typeface="Times New Roman" panose="02020603050405020304" pitchFamily="18" charset="0"/>
                        <a:cs typeface="Mangal" panose="02040503050203030202" pitchFamily="18" charset="0"/>
                      </a:endParaRPr>
                    </a:p>
                  </a:txBody>
                  <a:tcPr marL="5463" marR="5463" marT="0" marB="0"/>
                </a:tc>
                <a:tc>
                  <a:txBody>
                    <a:bodyPr/>
                    <a:lstStyle/>
                    <a:p>
                      <a:pPr>
                        <a:spcBef>
                          <a:spcPts val="600"/>
                        </a:spcBef>
                        <a:spcAft>
                          <a:spcPts val="600"/>
                        </a:spcAft>
                      </a:pPr>
                      <a:r>
                        <a:rPr lang="en-US" sz="1400" b="1" dirty="0">
                          <a:solidFill>
                            <a:srgbClr val="C00000"/>
                          </a:solidFill>
                          <a:effectLst/>
                        </a:rPr>
                        <a:t>Degradation and marginalization of the region </a:t>
                      </a:r>
                      <a:r>
                        <a:rPr lang="en-US" sz="1400" dirty="0">
                          <a:effectLst/>
                        </a:rPr>
                        <a:t>economically and politically, job loss, and long-distance out-commuting workers.</a:t>
                      </a:r>
                      <a:endParaRPr lang="en-CN" sz="1400" dirty="0">
                        <a:effectLst/>
                        <a:latin typeface="Times New Roman" panose="02020603050405020304" pitchFamily="18" charset="0"/>
                        <a:ea typeface="Times New Roman" panose="02020603050405020304" pitchFamily="18" charset="0"/>
                        <a:cs typeface="Mangal" panose="02040503050203030202" pitchFamily="18" charset="0"/>
                      </a:endParaRPr>
                    </a:p>
                  </a:txBody>
                  <a:tcPr marL="5463" marR="5463" marT="0" marB="0"/>
                </a:tc>
                <a:extLst>
                  <a:ext uri="{0D108BD9-81ED-4DB2-BD59-A6C34878D82A}">
                    <a16:rowId xmlns:a16="http://schemas.microsoft.com/office/drawing/2014/main" val="2917194841"/>
                  </a:ext>
                </a:extLst>
              </a:tr>
              <a:tr h="880485">
                <a:tc>
                  <a:txBody>
                    <a:bodyPr/>
                    <a:lstStyle/>
                    <a:p>
                      <a:pPr marL="0" lvl="0" indent="0" algn="ctr">
                        <a:lnSpc>
                          <a:spcPct val="115000"/>
                        </a:lnSpc>
                        <a:spcBef>
                          <a:spcPts val="600"/>
                        </a:spcBef>
                        <a:spcAft>
                          <a:spcPts val="600"/>
                        </a:spcAft>
                        <a:buFontTx/>
                        <a:buNone/>
                      </a:pPr>
                      <a:r>
                        <a:rPr lang="en-US" sz="1400" dirty="0">
                          <a:effectLst/>
                        </a:rPr>
                        <a:t>Motivation for adapting shrinking mode and managing it by setting a specific agenda</a:t>
                      </a:r>
                      <a:endParaRPr lang="en-CN" sz="1400" dirty="0">
                        <a:effectLst/>
                        <a:latin typeface="Times New Roman" panose="02020603050405020304" pitchFamily="18" charset="0"/>
                        <a:ea typeface="DengXian" panose="02010600030101010101" pitchFamily="2" charset="-122"/>
                        <a:cs typeface="Mangal" panose="02040503050203030202" pitchFamily="18" charset="0"/>
                      </a:endParaRPr>
                    </a:p>
                  </a:txBody>
                  <a:tcPr marL="5463" marR="5463" marT="0" marB="0" anchor="ctr"/>
                </a:tc>
                <a:tc>
                  <a:txBody>
                    <a:bodyPr/>
                    <a:lstStyle/>
                    <a:p>
                      <a:pPr marL="0" lvl="0" indent="0">
                        <a:lnSpc>
                          <a:spcPct val="115000"/>
                        </a:lnSpc>
                        <a:spcBef>
                          <a:spcPts val="600"/>
                        </a:spcBef>
                        <a:spcAft>
                          <a:spcPts val="600"/>
                        </a:spcAft>
                        <a:buFontTx/>
                        <a:buNone/>
                      </a:pPr>
                      <a:r>
                        <a:rPr lang="en-US" sz="1400" dirty="0">
                          <a:effectLst/>
                        </a:rPr>
                        <a:t>Being listed as one of the typical ‘</a:t>
                      </a:r>
                      <a:r>
                        <a:rPr lang="en-US" sz="1400" b="1" dirty="0">
                          <a:solidFill>
                            <a:srgbClr val="C00000"/>
                          </a:solidFill>
                          <a:effectLst/>
                        </a:rPr>
                        <a:t>resource-depleted cities</a:t>
                      </a:r>
                      <a:r>
                        <a:rPr lang="en-US" sz="1400" dirty="0">
                          <a:effectLst/>
                        </a:rPr>
                        <a:t>’ 	</a:t>
                      </a:r>
                      <a:endParaRPr lang="en-CN" sz="1400" dirty="0">
                        <a:effectLst/>
                        <a:latin typeface="Times New Roman" panose="02020603050405020304" pitchFamily="18" charset="0"/>
                        <a:ea typeface="DengXian" panose="02010600030101010101" pitchFamily="2" charset="-122"/>
                        <a:cs typeface="Mangal" panose="02040503050203030202" pitchFamily="18" charset="0"/>
                      </a:endParaRPr>
                    </a:p>
                  </a:txBody>
                  <a:tcPr marL="5463" marR="5463" marT="0" marB="0"/>
                </a:tc>
                <a:tc>
                  <a:txBody>
                    <a:bodyPr/>
                    <a:lstStyle/>
                    <a:p>
                      <a:pPr>
                        <a:spcBef>
                          <a:spcPts val="600"/>
                        </a:spcBef>
                        <a:spcAft>
                          <a:spcPts val="600"/>
                        </a:spcAft>
                      </a:pPr>
                      <a:r>
                        <a:rPr lang="en-US" sz="1400" dirty="0">
                          <a:effectLst/>
                        </a:rPr>
                        <a:t>Accepting the demographic change, the local government must </a:t>
                      </a:r>
                      <a:r>
                        <a:rPr lang="en-US" sz="1400" b="1" dirty="0">
                          <a:solidFill>
                            <a:srgbClr val="C00000"/>
                          </a:solidFill>
                          <a:effectLst/>
                        </a:rPr>
                        <a:t>manage the change </a:t>
                      </a:r>
                      <a:r>
                        <a:rPr lang="en-US" sz="1400" dirty="0">
                          <a:effectLst/>
                        </a:rPr>
                        <a:t>through rightsizing, also called smart shrinkage.</a:t>
                      </a:r>
                      <a:endParaRPr lang="en-CN" sz="1400" dirty="0">
                        <a:effectLst/>
                        <a:latin typeface="Times New Roman" panose="02020603050405020304" pitchFamily="18" charset="0"/>
                        <a:ea typeface="Times New Roman" panose="02020603050405020304" pitchFamily="18" charset="0"/>
                        <a:cs typeface="Mangal" panose="02040503050203030202" pitchFamily="18" charset="0"/>
                      </a:endParaRPr>
                    </a:p>
                  </a:txBody>
                  <a:tcPr marL="5463" marR="5463" marT="0" marB="0"/>
                </a:tc>
                <a:tc>
                  <a:txBody>
                    <a:bodyPr/>
                    <a:lstStyle/>
                    <a:p>
                      <a:pPr>
                        <a:spcBef>
                          <a:spcPts val="600"/>
                        </a:spcBef>
                        <a:spcAft>
                          <a:spcPts val="600"/>
                        </a:spcAft>
                      </a:pPr>
                      <a:r>
                        <a:rPr lang="en-US" sz="1400" dirty="0">
                          <a:effectLst/>
                        </a:rPr>
                        <a:t>Shrinkage was considered a challenge in the </a:t>
                      </a:r>
                      <a:r>
                        <a:rPr lang="en-US" sz="1400" b="1" dirty="0">
                          <a:solidFill>
                            <a:srgbClr val="C00000"/>
                          </a:solidFill>
                          <a:effectLst/>
                        </a:rPr>
                        <a:t>transformation</a:t>
                      </a:r>
                      <a:r>
                        <a:rPr lang="en-US" sz="1400" dirty="0">
                          <a:effectLst/>
                        </a:rPr>
                        <a:t> of many businesses from a centrally planned to an open-market economy.</a:t>
                      </a:r>
                      <a:endParaRPr lang="en-CN" sz="1400" dirty="0">
                        <a:effectLst/>
                        <a:latin typeface="Times New Roman" panose="02020603050405020304" pitchFamily="18" charset="0"/>
                        <a:ea typeface="Times New Roman" panose="02020603050405020304" pitchFamily="18" charset="0"/>
                        <a:cs typeface="Mangal" panose="02040503050203030202" pitchFamily="18" charset="0"/>
                      </a:endParaRPr>
                    </a:p>
                  </a:txBody>
                  <a:tcPr marL="5463" marR="5463" marT="0" marB="0"/>
                </a:tc>
                <a:extLst>
                  <a:ext uri="{0D108BD9-81ED-4DB2-BD59-A6C34878D82A}">
                    <a16:rowId xmlns:a16="http://schemas.microsoft.com/office/drawing/2014/main" val="2722812871"/>
                  </a:ext>
                </a:extLst>
              </a:tr>
              <a:tr h="423839">
                <a:tc>
                  <a:txBody>
                    <a:bodyPr/>
                    <a:lstStyle/>
                    <a:p>
                      <a:pPr algn="ctr">
                        <a:spcBef>
                          <a:spcPts val="600"/>
                        </a:spcBef>
                        <a:spcAft>
                          <a:spcPts val="600"/>
                        </a:spcAft>
                        <a:buFontTx/>
                        <a:buNone/>
                      </a:pPr>
                      <a:r>
                        <a:rPr lang="en-US" sz="1400" dirty="0">
                          <a:solidFill>
                            <a:srgbClr val="FF0000"/>
                          </a:solidFill>
                          <a:effectLst/>
                        </a:rPr>
                        <a:t>Multilevel governance</a:t>
                      </a:r>
                      <a:endParaRPr lang="en-CN" sz="1400" dirty="0">
                        <a:solidFill>
                          <a:srgbClr val="FF0000"/>
                        </a:solidFill>
                        <a:effectLst/>
                        <a:latin typeface="Times New Roman" panose="02020603050405020304" pitchFamily="18" charset="0"/>
                        <a:ea typeface="Times New Roman" panose="02020603050405020304" pitchFamily="18" charset="0"/>
                        <a:cs typeface="Mangal" panose="02040503050203030202" pitchFamily="18" charset="0"/>
                      </a:endParaRPr>
                    </a:p>
                  </a:txBody>
                  <a:tcPr marL="5463" marR="5463" marT="0" marB="0" anchor="ctr"/>
                </a:tc>
                <a:tc gridSpan="3">
                  <a:txBody>
                    <a:bodyPr/>
                    <a:lstStyle/>
                    <a:p>
                      <a:pPr>
                        <a:buFontTx/>
                        <a:buNone/>
                      </a:pPr>
                      <a:r>
                        <a:rPr lang="en-CN" sz="1400" dirty="0">
                          <a:effectLst/>
                        </a:rPr>
                        <a:t> </a:t>
                      </a:r>
                      <a:endParaRPr lang="en-CN" sz="3600" dirty="0"/>
                    </a:p>
                  </a:txBody>
                  <a:tcPr marL="0" marR="0" marT="0" marB="0" anchor="ctr"/>
                </a:tc>
                <a:tc hMerge="1">
                  <a:txBody>
                    <a:bodyPr/>
                    <a:lstStyle/>
                    <a:p>
                      <a:endParaRPr lang="en-CN"/>
                    </a:p>
                  </a:txBody>
                  <a:tcPr/>
                </a:tc>
                <a:tc hMerge="1">
                  <a:txBody>
                    <a:bodyPr/>
                    <a:lstStyle/>
                    <a:p>
                      <a:endParaRPr lang="en-CN"/>
                    </a:p>
                  </a:txBody>
                  <a:tcPr/>
                </a:tc>
                <a:extLst>
                  <a:ext uri="{0D108BD9-81ED-4DB2-BD59-A6C34878D82A}">
                    <a16:rowId xmlns:a16="http://schemas.microsoft.com/office/drawing/2014/main" val="2673138384"/>
                  </a:ext>
                </a:extLst>
              </a:tr>
              <a:tr h="810422">
                <a:tc>
                  <a:txBody>
                    <a:bodyPr/>
                    <a:lstStyle/>
                    <a:p>
                      <a:pPr marL="0" lvl="0" indent="0" algn="ctr">
                        <a:lnSpc>
                          <a:spcPct val="115000"/>
                        </a:lnSpc>
                        <a:spcBef>
                          <a:spcPts val="600"/>
                        </a:spcBef>
                        <a:spcAft>
                          <a:spcPts val="600"/>
                        </a:spcAft>
                        <a:buFontTx/>
                        <a:buNone/>
                      </a:pPr>
                      <a:r>
                        <a:rPr lang="en-US" sz="1400" dirty="0">
                          <a:effectLst/>
                        </a:rPr>
                        <a:t>Policy (re)formulation</a:t>
                      </a:r>
                      <a:endParaRPr lang="en-CN" sz="1400" dirty="0">
                        <a:effectLst/>
                        <a:latin typeface="Times New Roman" panose="02020603050405020304" pitchFamily="18" charset="0"/>
                        <a:ea typeface="DengXian" panose="02010600030101010101" pitchFamily="2" charset="-122"/>
                        <a:cs typeface="Mangal" panose="02040503050203030202" pitchFamily="18" charset="0"/>
                      </a:endParaRPr>
                    </a:p>
                  </a:txBody>
                  <a:tcPr marL="5463" marR="5463" marT="0" marB="0" anchor="ctr"/>
                </a:tc>
                <a:tc>
                  <a:txBody>
                    <a:bodyPr/>
                    <a:lstStyle/>
                    <a:p>
                      <a:pPr marL="0" lvl="0" indent="0">
                        <a:lnSpc>
                          <a:spcPct val="115000"/>
                        </a:lnSpc>
                        <a:spcBef>
                          <a:spcPts val="600"/>
                        </a:spcBef>
                        <a:spcAft>
                          <a:spcPts val="600"/>
                        </a:spcAft>
                        <a:buFontTx/>
                        <a:buNone/>
                      </a:pPr>
                      <a:r>
                        <a:rPr lang="en-US" sz="1400" dirty="0">
                          <a:effectLst/>
                        </a:rPr>
                        <a:t>Programs and policies were formulated mainly at the </a:t>
                      </a:r>
                      <a:r>
                        <a:rPr lang="en-US" sz="1400" b="1" kern="1200" dirty="0">
                          <a:solidFill>
                            <a:srgbClr val="C00000"/>
                          </a:solidFill>
                          <a:effectLst/>
                          <a:latin typeface="+mn-lt"/>
                          <a:ea typeface="+mn-ea"/>
                          <a:cs typeface="+mn-cs"/>
                        </a:rPr>
                        <a:t>central</a:t>
                      </a:r>
                      <a:r>
                        <a:rPr lang="en-US" sz="1400" dirty="0">
                          <a:effectLst/>
                        </a:rPr>
                        <a:t> and </a:t>
                      </a:r>
                      <a:r>
                        <a:rPr lang="en-US" sz="1400" b="1" kern="1200" dirty="0">
                          <a:solidFill>
                            <a:srgbClr val="C00000"/>
                          </a:solidFill>
                          <a:effectLst/>
                          <a:latin typeface="+mn-lt"/>
                          <a:ea typeface="+mn-ea"/>
                          <a:cs typeface="+mn-cs"/>
                        </a:rPr>
                        <a:t>provincial</a:t>
                      </a:r>
                      <a:r>
                        <a:rPr lang="en-US" sz="1400" dirty="0">
                          <a:effectLst/>
                        </a:rPr>
                        <a:t> levels.</a:t>
                      </a:r>
                      <a:endParaRPr lang="en-CN" sz="1400" dirty="0">
                        <a:effectLst/>
                        <a:latin typeface="Times New Roman" panose="02020603050405020304" pitchFamily="18" charset="0"/>
                        <a:ea typeface="DengXian" panose="02010600030101010101" pitchFamily="2" charset="-122"/>
                        <a:cs typeface="Mangal" panose="02040503050203030202" pitchFamily="18" charset="0"/>
                      </a:endParaRPr>
                    </a:p>
                  </a:txBody>
                  <a:tcPr marL="5463" marR="5463" marT="0" marB="0"/>
                </a:tc>
                <a:tc>
                  <a:txBody>
                    <a:bodyPr/>
                    <a:lstStyle/>
                    <a:p>
                      <a:pPr>
                        <a:spcBef>
                          <a:spcPts val="600"/>
                        </a:spcBef>
                        <a:spcAft>
                          <a:spcPts val="600"/>
                        </a:spcAft>
                      </a:pPr>
                      <a:r>
                        <a:rPr lang="en-US" sz="1400" b="1" kern="1200" dirty="0">
                          <a:solidFill>
                            <a:srgbClr val="C00000"/>
                          </a:solidFill>
                          <a:effectLst/>
                          <a:latin typeface="+mn-lt"/>
                          <a:ea typeface="+mn-ea"/>
                          <a:cs typeface="+mn-cs"/>
                        </a:rPr>
                        <a:t>City leaders and the local government </a:t>
                      </a:r>
                      <a:r>
                        <a:rPr lang="en-US" sz="1400" dirty="0">
                          <a:effectLst/>
                        </a:rPr>
                        <a:t>were expected to be visionary in managing demographic change.</a:t>
                      </a:r>
                      <a:endParaRPr lang="en-CN" sz="1400" dirty="0">
                        <a:effectLst/>
                        <a:latin typeface="Times New Roman" panose="02020603050405020304" pitchFamily="18" charset="0"/>
                        <a:ea typeface="Times New Roman" panose="02020603050405020304" pitchFamily="18" charset="0"/>
                        <a:cs typeface="Mangal" panose="02040503050203030202" pitchFamily="18" charset="0"/>
                      </a:endParaRPr>
                    </a:p>
                  </a:txBody>
                  <a:tcPr marL="5463" marR="5463" marT="0" marB="0"/>
                </a:tc>
                <a:tc>
                  <a:txBody>
                    <a:bodyPr/>
                    <a:lstStyle/>
                    <a:p>
                      <a:pPr>
                        <a:spcBef>
                          <a:spcPts val="600"/>
                        </a:spcBef>
                        <a:spcAft>
                          <a:spcPts val="600"/>
                        </a:spcAft>
                      </a:pPr>
                      <a:r>
                        <a:rPr lang="en-US" sz="1400" dirty="0">
                          <a:effectLst/>
                        </a:rPr>
                        <a:t>Complex problems in transformation were to be first solved by </a:t>
                      </a:r>
                      <a:r>
                        <a:rPr lang="en-US" sz="1400" b="1" kern="1200" dirty="0">
                          <a:solidFill>
                            <a:srgbClr val="C00000"/>
                          </a:solidFill>
                          <a:effectLst/>
                          <a:latin typeface="+mn-lt"/>
                          <a:ea typeface="+mn-ea"/>
                          <a:cs typeface="+mn-cs"/>
                        </a:rPr>
                        <a:t>local authorities </a:t>
                      </a:r>
                      <a:r>
                        <a:rPr lang="en-US" sz="1400" dirty="0">
                          <a:effectLst/>
                        </a:rPr>
                        <a:t>and then </a:t>
                      </a:r>
                      <a:r>
                        <a:rPr lang="en-US" sz="1400" b="1" kern="1200" dirty="0">
                          <a:solidFill>
                            <a:srgbClr val="C00000"/>
                          </a:solidFill>
                          <a:effectLst/>
                          <a:latin typeface="+mn-lt"/>
                          <a:ea typeface="+mn-ea"/>
                          <a:cs typeface="+mn-cs"/>
                        </a:rPr>
                        <a:t>returned to the national level</a:t>
                      </a:r>
                      <a:r>
                        <a:rPr lang="en-US" sz="1400" dirty="0">
                          <a:effectLst/>
                        </a:rPr>
                        <a:t>.</a:t>
                      </a:r>
                      <a:endParaRPr lang="en-CN" sz="1400" dirty="0">
                        <a:effectLst/>
                        <a:latin typeface="Times New Roman" panose="02020603050405020304" pitchFamily="18" charset="0"/>
                        <a:ea typeface="Times New Roman" panose="02020603050405020304" pitchFamily="18" charset="0"/>
                        <a:cs typeface="Mangal" panose="02040503050203030202" pitchFamily="18" charset="0"/>
                      </a:endParaRPr>
                    </a:p>
                  </a:txBody>
                  <a:tcPr marL="5463" marR="5463" marT="0" marB="0"/>
                </a:tc>
                <a:extLst>
                  <a:ext uri="{0D108BD9-81ED-4DB2-BD59-A6C34878D82A}">
                    <a16:rowId xmlns:a16="http://schemas.microsoft.com/office/drawing/2014/main" val="32669510"/>
                  </a:ext>
                </a:extLst>
              </a:tr>
              <a:tr h="1591969">
                <a:tc>
                  <a:txBody>
                    <a:bodyPr/>
                    <a:lstStyle/>
                    <a:p>
                      <a:pPr marL="0" lvl="0" indent="0" algn="ctr">
                        <a:lnSpc>
                          <a:spcPct val="115000"/>
                        </a:lnSpc>
                        <a:spcBef>
                          <a:spcPts val="600"/>
                        </a:spcBef>
                        <a:spcAft>
                          <a:spcPts val="600"/>
                        </a:spcAft>
                        <a:buFontTx/>
                        <a:buNone/>
                      </a:pPr>
                      <a:r>
                        <a:rPr lang="en-US" sz="1400" dirty="0">
                          <a:effectLst/>
                        </a:rPr>
                        <a:t>Operation</a:t>
                      </a:r>
                      <a:endParaRPr lang="en-CN" sz="1400" dirty="0">
                        <a:effectLst/>
                        <a:latin typeface="Times New Roman" panose="02020603050405020304" pitchFamily="18" charset="0"/>
                        <a:ea typeface="DengXian" panose="02010600030101010101" pitchFamily="2" charset="-122"/>
                        <a:cs typeface="Mangal" panose="02040503050203030202" pitchFamily="18" charset="0"/>
                      </a:endParaRPr>
                    </a:p>
                  </a:txBody>
                  <a:tcPr marL="5463" marR="5463" marT="0" marB="0" anchor="ctr"/>
                </a:tc>
                <a:tc>
                  <a:txBody>
                    <a:bodyPr/>
                    <a:lstStyle/>
                    <a:p>
                      <a:pPr marL="0" lvl="0" indent="0">
                        <a:lnSpc>
                          <a:spcPct val="115000"/>
                        </a:lnSpc>
                        <a:spcBef>
                          <a:spcPts val="600"/>
                        </a:spcBef>
                        <a:spcAft>
                          <a:spcPts val="600"/>
                        </a:spcAft>
                        <a:buFontTx/>
                        <a:buNone/>
                      </a:pPr>
                      <a:r>
                        <a:rPr lang="en-US" sz="1400" b="1" kern="1200" dirty="0">
                          <a:solidFill>
                            <a:srgbClr val="C00000"/>
                          </a:solidFill>
                          <a:effectLst/>
                          <a:latin typeface="+mn-lt"/>
                          <a:ea typeface="+mn-ea"/>
                          <a:cs typeface="+mn-cs"/>
                        </a:rPr>
                        <a:t>Funds</a:t>
                      </a:r>
                      <a:r>
                        <a:rPr lang="en-US" sz="1400" dirty="0">
                          <a:effectLst/>
                        </a:rPr>
                        <a:t>, </a:t>
                      </a:r>
                      <a:r>
                        <a:rPr lang="en-US" sz="1400" b="1" kern="1200" dirty="0">
                          <a:solidFill>
                            <a:srgbClr val="C00000"/>
                          </a:solidFill>
                          <a:effectLst/>
                          <a:latin typeface="+mn-lt"/>
                          <a:ea typeface="+mn-ea"/>
                          <a:cs typeface="+mn-cs"/>
                        </a:rPr>
                        <a:t>aid</a:t>
                      </a:r>
                      <a:r>
                        <a:rPr lang="en-US" sz="1400" dirty="0">
                          <a:effectLst/>
                        </a:rPr>
                        <a:t>, and projects were designated to the region through national or provincial programs. State-owned enterprises were involved with financial supports from the central banks.</a:t>
                      </a:r>
                      <a:endParaRPr lang="en-CN" sz="1400" dirty="0">
                        <a:effectLst/>
                        <a:latin typeface="Times New Roman" panose="02020603050405020304" pitchFamily="18" charset="0"/>
                        <a:ea typeface="DengXian" panose="02010600030101010101" pitchFamily="2" charset="-122"/>
                        <a:cs typeface="Mangal" panose="02040503050203030202" pitchFamily="18" charset="0"/>
                      </a:endParaRPr>
                    </a:p>
                  </a:txBody>
                  <a:tcPr marL="5463" marR="5463" marT="0" marB="0"/>
                </a:tc>
                <a:tc>
                  <a:txBody>
                    <a:bodyPr/>
                    <a:lstStyle/>
                    <a:p>
                      <a:pPr>
                        <a:spcBef>
                          <a:spcPts val="600"/>
                        </a:spcBef>
                        <a:spcAft>
                          <a:spcPts val="600"/>
                        </a:spcAft>
                      </a:pPr>
                      <a:r>
                        <a:rPr lang="en-US" sz="1400" dirty="0">
                          <a:effectLst/>
                        </a:rPr>
                        <a:t>A mix of diverse policies and strategies were conducted through the </a:t>
                      </a:r>
                      <a:r>
                        <a:rPr lang="en-US" sz="1400" b="1" kern="1200" dirty="0">
                          <a:solidFill>
                            <a:srgbClr val="C00000"/>
                          </a:solidFill>
                          <a:effectLst/>
                          <a:latin typeface="+mn-lt"/>
                          <a:ea typeface="+mn-ea"/>
                          <a:cs typeface="+mn-cs"/>
                        </a:rPr>
                        <a:t>cooperation</a:t>
                      </a:r>
                      <a:r>
                        <a:rPr lang="en-US" sz="1400" dirty="0">
                          <a:effectLst/>
                        </a:rPr>
                        <a:t> of city officials, community leaders, business interests, and residents</a:t>
                      </a:r>
                      <a:endParaRPr lang="en-CN" sz="1400" dirty="0">
                        <a:effectLst/>
                        <a:latin typeface="Times New Roman" panose="02020603050405020304" pitchFamily="18" charset="0"/>
                        <a:ea typeface="Times New Roman" panose="02020603050405020304" pitchFamily="18" charset="0"/>
                        <a:cs typeface="Mangal" panose="02040503050203030202" pitchFamily="18" charset="0"/>
                      </a:endParaRPr>
                    </a:p>
                  </a:txBody>
                  <a:tcPr marL="5463" marR="5463" marT="0" marB="0"/>
                </a:tc>
                <a:tc>
                  <a:txBody>
                    <a:bodyPr/>
                    <a:lstStyle/>
                    <a:p>
                      <a:pPr>
                        <a:spcBef>
                          <a:spcPts val="600"/>
                        </a:spcBef>
                        <a:spcAft>
                          <a:spcPts val="600"/>
                        </a:spcAft>
                      </a:pPr>
                      <a:r>
                        <a:rPr lang="en-US" sz="1400" dirty="0">
                          <a:effectLst/>
                        </a:rPr>
                        <a:t>City administration maintains a pro-growth mentality, first in </a:t>
                      </a:r>
                      <a:r>
                        <a:rPr lang="en-US" sz="1400" b="1" kern="1200" dirty="0">
                          <a:solidFill>
                            <a:srgbClr val="C00000"/>
                          </a:solidFill>
                          <a:effectLst/>
                          <a:latin typeface="+mn-lt"/>
                          <a:ea typeface="+mn-ea"/>
                          <a:cs typeface="+mn-cs"/>
                        </a:rPr>
                        <a:t>coalition with local business </a:t>
                      </a:r>
                      <a:r>
                        <a:rPr lang="en-US" sz="1400" dirty="0">
                          <a:effectLst/>
                        </a:rPr>
                        <a:t>and later in </a:t>
                      </a:r>
                      <a:r>
                        <a:rPr lang="en-US" sz="1400" b="1" kern="1200" dirty="0">
                          <a:solidFill>
                            <a:srgbClr val="C00000"/>
                          </a:solidFill>
                          <a:effectLst/>
                          <a:latin typeface="+mn-lt"/>
                          <a:ea typeface="+mn-ea"/>
                          <a:cs typeface="+mn-cs"/>
                        </a:rPr>
                        <a:t>cooperation with the national government and EU. </a:t>
                      </a:r>
                      <a:endParaRPr lang="en-CN" sz="1400" b="1" kern="1200" dirty="0">
                        <a:solidFill>
                          <a:srgbClr val="C00000"/>
                        </a:solidFill>
                        <a:effectLst/>
                        <a:latin typeface="+mn-lt"/>
                        <a:ea typeface="+mn-ea"/>
                        <a:cs typeface="+mn-cs"/>
                      </a:endParaRPr>
                    </a:p>
                  </a:txBody>
                  <a:tcPr marL="5463" marR="5463" marT="0" marB="0"/>
                </a:tc>
                <a:extLst>
                  <a:ext uri="{0D108BD9-81ED-4DB2-BD59-A6C34878D82A}">
                    <a16:rowId xmlns:a16="http://schemas.microsoft.com/office/drawing/2014/main" val="4056481710"/>
                  </a:ext>
                </a:extLst>
              </a:tr>
              <a:tr h="1273522">
                <a:tc>
                  <a:txBody>
                    <a:bodyPr/>
                    <a:lstStyle/>
                    <a:p>
                      <a:pPr marL="0" lvl="0" indent="0" algn="ctr">
                        <a:lnSpc>
                          <a:spcPct val="115000"/>
                        </a:lnSpc>
                        <a:spcBef>
                          <a:spcPts val="600"/>
                        </a:spcBef>
                        <a:spcAft>
                          <a:spcPts val="600"/>
                        </a:spcAft>
                        <a:buFontTx/>
                        <a:buNone/>
                      </a:pPr>
                      <a:r>
                        <a:rPr lang="en-US" sz="1400" dirty="0">
                          <a:effectLst/>
                        </a:rPr>
                        <a:t>Supervision</a:t>
                      </a:r>
                      <a:endParaRPr lang="en-CN" sz="1400" dirty="0">
                        <a:effectLst/>
                        <a:latin typeface="Times New Roman" panose="02020603050405020304" pitchFamily="18" charset="0"/>
                        <a:ea typeface="DengXian" panose="02010600030101010101" pitchFamily="2" charset="-122"/>
                        <a:cs typeface="Mangal" panose="02040503050203030202" pitchFamily="18" charset="0"/>
                      </a:endParaRPr>
                    </a:p>
                  </a:txBody>
                  <a:tcPr marL="5463" marR="5463" marT="0" marB="0" anchor="ctr"/>
                </a:tc>
                <a:tc>
                  <a:txBody>
                    <a:bodyPr/>
                    <a:lstStyle/>
                    <a:p>
                      <a:pPr marL="0" lvl="0" indent="0">
                        <a:lnSpc>
                          <a:spcPct val="115000"/>
                        </a:lnSpc>
                        <a:spcBef>
                          <a:spcPts val="600"/>
                        </a:spcBef>
                        <a:spcAft>
                          <a:spcPts val="600"/>
                        </a:spcAft>
                        <a:buFontTx/>
                        <a:buNone/>
                      </a:pPr>
                      <a:r>
                        <a:rPr lang="en-US" sz="1400" b="1" kern="1200" dirty="0">
                          <a:solidFill>
                            <a:srgbClr val="C00000"/>
                          </a:solidFill>
                          <a:effectLst/>
                          <a:latin typeface="+mn-lt"/>
                          <a:ea typeface="+mn-ea"/>
                          <a:cs typeface="+mn-cs"/>
                        </a:rPr>
                        <a:t>Operations</a:t>
                      </a:r>
                      <a:r>
                        <a:rPr lang="en-US" sz="1400" dirty="0">
                          <a:effectLst/>
                        </a:rPr>
                        <a:t> of the </a:t>
                      </a:r>
                      <a:r>
                        <a:rPr lang="en-US" sz="1400" b="1" kern="1200" dirty="0">
                          <a:solidFill>
                            <a:srgbClr val="C00000"/>
                          </a:solidFill>
                          <a:effectLst/>
                          <a:latin typeface="+mn-lt"/>
                          <a:ea typeface="+mn-ea"/>
                          <a:cs typeface="+mn-cs"/>
                        </a:rPr>
                        <a:t>local</a:t>
                      </a:r>
                      <a:r>
                        <a:rPr lang="en-US" sz="1400" dirty="0">
                          <a:effectLst/>
                        </a:rPr>
                        <a:t> government or agencies were </a:t>
                      </a:r>
                      <a:r>
                        <a:rPr lang="en-US" sz="1400" b="1" kern="1200" dirty="0">
                          <a:solidFill>
                            <a:srgbClr val="C00000"/>
                          </a:solidFill>
                          <a:effectLst/>
                          <a:latin typeface="+mn-lt"/>
                          <a:ea typeface="+mn-ea"/>
                          <a:cs typeface="+mn-cs"/>
                        </a:rPr>
                        <a:t>supervised</a:t>
                      </a:r>
                      <a:r>
                        <a:rPr lang="en-US" sz="1400" dirty="0">
                          <a:effectLst/>
                        </a:rPr>
                        <a:t>, </a:t>
                      </a:r>
                      <a:r>
                        <a:rPr lang="en-US" sz="1400" b="1" kern="1200" dirty="0">
                          <a:solidFill>
                            <a:srgbClr val="C00000"/>
                          </a:solidFill>
                          <a:effectLst/>
                          <a:latin typeface="+mn-lt"/>
                          <a:ea typeface="+mn-ea"/>
                          <a:cs typeface="+mn-cs"/>
                        </a:rPr>
                        <a:t>monitored</a:t>
                      </a:r>
                      <a:r>
                        <a:rPr lang="en-US" sz="1400" dirty="0">
                          <a:effectLst/>
                        </a:rPr>
                        <a:t>, and audited by the </a:t>
                      </a:r>
                      <a:r>
                        <a:rPr lang="en-US" sz="1400" b="1" kern="1200" dirty="0">
                          <a:solidFill>
                            <a:srgbClr val="C00000"/>
                          </a:solidFill>
                          <a:effectLst/>
                          <a:latin typeface="+mn-lt"/>
                          <a:ea typeface="+mn-ea"/>
                          <a:cs typeface="+mn-cs"/>
                        </a:rPr>
                        <a:t>national</a:t>
                      </a:r>
                      <a:r>
                        <a:rPr lang="en-US" sz="1400" dirty="0">
                          <a:effectLst/>
                        </a:rPr>
                        <a:t> or </a:t>
                      </a:r>
                      <a:r>
                        <a:rPr lang="en-US" sz="1400" b="1" kern="1200" dirty="0">
                          <a:solidFill>
                            <a:srgbClr val="C00000"/>
                          </a:solidFill>
                          <a:effectLst/>
                          <a:latin typeface="+mn-lt"/>
                          <a:ea typeface="+mn-ea"/>
                          <a:cs typeface="+mn-cs"/>
                        </a:rPr>
                        <a:t>provincial</a:t>
                      </a:r>
                      <a:r>
                        <a:rPr lang="en-US" sz="1400" dirty="0">
                          <a:effectLst/>
                        </a:rPr>
                        <a:t> government.</a:t>
                      </a:r>
                      <a:endParaRPr lang="en-CN" sz="1400" dirty="0">
                        <a:effectLst/>
                        <a:latin typeface="Times New Roman" panose="02020603050405020304" pitchFamily="18" charset="0"/>
                        <a:ea typeface="DengXian" panose="02010600030101010101" pitchFamily="2" charset="-122"/>
                        <a:cs typeface="Mangal" panose="02040503050203030202" pitchFamily="18" charset="0"/>
                      </a:endParaRPr>
                    </a:p>
                  </a:txBody>
                  <a:tcPr marL="5463" marR="5463" marT="0" marB="0"/>
                </a:tc>
                <a:tc>
                  <a:txBody>
                    <a:bodyPr/>
                    <a:lstStyle/>
                    <a:p>
                      <a:pPr>
                        <a:spcBef>
                          <a:spcPts val="600"/>
                        </a:spcBef>
                        <a:spcAft>
                          <a:spcPts val="600"/>
                        </a:spcAft>
                      </a:pPr>
                      <a:r>
                        <a:rPr lang="en-US" sz="1400" dirty="0">
                          <a:effectLst/>
                        </a:rPr>
                        <a:t>Effectiveness of policies was evaluated by </a:t>
                      </a:r>
                      <a:r>
                        <a:rPr lang="en-US" sz="1400" b="1" dirty="0">
                          <a:solidFill>
                            <a:srgbClr val="C00000"/>
                          </a:solidFill>
                          <a:effectLst/>
                        </a:rPr>
                        <a:t>market responses</a:t>
                      </a:r>
                      <a:r>
                        <a:rPr lang="en-US" sz="1400" dirty="0">
                          <a:effectLst/>
                        </a:rPr>
                        <a:t>, and government actions were legitimized through local participatory democratic processes.</a:t>
                      </a:r>
                      <a:endParaRPr lang="en-CN" sz="1400" dirty="0">
                        <a:effectLst/>
                        <a:latin typeface="Times New Roman" panose="02020603050405020304" pitchFamily="18" charset="0"/>
                        <a:ea typeface="Times New Roman" panose="02020603050405020304" pitchFamily="18" charset="0"/>
                        <a:cs typeface="Mangal" panose="02040503050203030202" pitchFamily="18" charset="0"/>
                      </a:endParaRPr>
                    </a:p>
                  </a:txBody>
                  <a:tcPr marL="5463" marR="5463" marT="0" marB="0"/>
                </a:tc>
                <a:tc>
                  <a:txBody>
                    <a:bodyPr/>
                    <a:lstStyle/>
                    <a:p>
                      <a:pPr>
                        <a:spcBef>
                          <a:spcPts val="600"/>
                        </a:spcBef>
                        <a:spcAft>
                          <a:spcPts val="600"/>
                        </a:spcAft>
                      </a:pPr>
                      <a:r>
                        <a:rPr lang="en-US" sz="1400" dirty="0">
                          <a:effectLst/>
                        </a:rPr>
                        <a:t>Supervision of public policy tends to shift from local “</a:t>
                      </a:r>
                      <a:r>
                        <a:rPr lang="en-US" sz="1400" b="1" kern="1200" dirty="0">
                          <a:solidFill>
                            <a:srgbClr val="C00000"/>
                          </a:solidFill>
                          <a:effectLst/>
                          <a:latin typeface="+mn-lt"/>
                          <a:ea typeface="+mn-ea"/>
                          <a:cs typeface="+mn-cs"/>
                        </a:rPr>
                        <a:t>back to [the] upper-level</a:t>
                      </a:r>
                      <a:r>
                        <a:rPr lang="en-US" sz="1400" dirty="0">
                          <a:effectLst/>
                        </a:rPr>
                        <a:t>,” i.e., national institutions or EU.</a:t>
                      </a:r>
                      <a:endParaRPr lang="en-CN" sz="1400" dirty="0">
                        <a:effectLst/>
                        <a:latin typeface="Times New Roman" panose="02020603050405020304" pitchFamily="18" charset="0"/>
                        <a:ea typeface="Times New Roman" panose="02020603050405020304" pitchFamily="18" charset="0"/>
                        <a:cs typeface="Mangal" panose="02040503050203030202" pitchFamily="18" charset="0"/>
                      </a:endParaRPr>
                    </a:p>
                  </a:txBody>
                  <a:tcPr marL="5463" marR="5463" marT="0" marB="0"/>
                </a:tc>
                <a:extLst>
                  <a:ext uri="{0D108BD9-81ED-4DB2-BD59-A6C34878D82A}">
                    <a16:rowId xmlns:a16="http://schemas.microsoft.com/office/drawing/2014/main" val="3655601529"/>
                  </a:ext>
                </a:extLst>
              </a:tr>
            </a:tbl>
          </a:graphicData>
        </a:graphic>
      </p:graphicFrame>
    </p:spTree>
    <p:extLst>
      <p:ext uri="{BB962C8B-B14F-4D97-AF65-F5344CB8AC3E}">
        <p14:creationId xmlns:p14="http://schemas.microsoft.com/office/powerpoint/2010/main" val="9482088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B465608-A7CB-C845-AB6C-7DFEBB01612D}"/>
              </a:ext>
            </a:extLst>
          </p:cNvPr>
          <p:cNvSpPr/>
          <p:nvPr/>
        </p:nvSpPr>
        <p:spPr>
          <a:xfrm>
            <a:off x="290457" y="1441525"/>
            <a:ext cx="5604734" cy="61318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N" dirty="0"/>
              <a:t>国家</a:t>
            </a:r>
            <a:r>
              <a:rPr lang="en-US" altLang="zh-CN" dirty="0"/>
              <a:t>/</a:t>
            </a:r>
            <a:r>
              <a:rPr lang="zh-CN" altLang="en-US" dirty="0"/>
              <a:t>跨国家</a:t>
            </a:r>
            <a:endParaRPr lang="en-CN" dirty="0"/>
          </a:p>
        </p:txBody>
      </p:sp>
      <p:sp>
        <p:nvSpPr>
          <p:cNvPr id="31" name="Rectangle 30">
            <a:extLst>
              <a:ext uri="{FF2B5EF4-FFF2-40B4-BE49-F238E27FC236}">
                <a16:creationId xmlns:a16="http://schemas.microsoft.com/office/drawing/2014/main" id="{A64A2ACA-821F-F74C-A5B4-0A740601F1E5}"/>
              </a:ext>
            </a:extLst>
          </p:cNvPr>
          <p:cNvSpPr/>
          <p:nvPr/>
        </p:nvSpPr>
        <p:spPr>
          <a:xfrm>
            <a:off x="290457" y="2938631"/>
            <a:ext cx="5604734" cy="61318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N" dirty="0"/>
              <a:t>区域</a:t>
            </a:r>
            <a:r>
              <a:rPr lang="en-US" altLang="zh-CN" dirty="0"/>
              <a:t>/</a:t>
            </a:r>
            <a:r>
              <a:rPr lang="zh-CN" altLang="en-US" dirty="0"/>
              <a:t>次区域</a:t>
            </a:r>
            <a:endParaRPr lang="en-CN" dirty="0"/>
          </a:p>
        </p:txBody>
      </p:sp>
      <p:sp>
        <p:nvSpPr>
          <p:cNvPr id="33" name="Rectangle 32">
            <a:extLst>
              <a:ext uri="{FF2B5EF4-FFF2-40B4-BE49-F238E27FC236}">
                <a16:creationId xmlns:a16="http://schemas.microsoft.com/office/drawing/2014/main" id="{48A412DF-68F1-A34C-8B63-ED629D5B8837}"/>
              </a:ext>
            </a:extLst>
          </p:cNvPr>
          <p:cNvSpPr/>
          <p:nvPr/>
        </p:nvSpPr>
        <p:spPr>
          <a:xfrm>
            <a:off x="290457" y="4435737"/>
            <a:ext cx="5604734" cy="613186"/>
          </a:xfrm>
          <a:prstGeom prst="rect">
            <a:avLst/>
          </a:prstGeom>
          <a:solidFill>
            <a:schemeClr val="bg1">
              <a:lumMod val="85000"/>
            </a:schemeClr>
          </a:solidFill>
          <a:ln>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CN" dirty="0"/>
              <a:t>地方</a:t>
            </a:r>
            <a:r>
              <a:rPr lang="en-US" altLang="zh-CN" dirty="0"/>
              <a:t>/</a:t>
            </a:r>
            <a:r>
              <a:rPr lang="zh-CN" altLang="en-US" dirty="0"/>
              <a:t>社区</a:t>
            </a:r>
            <a:endParaRPr lang="en-CN" dirty="0"/>
          </a:p>
        </p:txBody>
      </p:sp>
      <p:sp>
        <p:nvSpPr>
          <p:cNvPr id="23" name="Rectangle 22">
            <a:extLst>
              <a:ext uri="{FF2B5EF4-FFF2-40B4-BE49-F238E27FC236}">
                <a16:creationId xmlns:a16="http://schemas.microsoft.com/office/drawing/2014/main" id="{7599B2F3-C5FC-B346-9920-FA1A2DFE2A54}"/>
              </a:ext>
            </a:extLst>
          </p:cNvPr>
          <p:cNvSpPr/>
          <p:nvPr/>
        </p:nvSpPr>
        <p:spPr>
          <a:xfrm>
            <a:off x="6415143" y="1063263"/>
            <a:ext cx="5604734" cy="2862322"/>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rPr>
              <a:t>In the radical centralistic case of Fu Xin in China, the </a:t>
            </a:r>
            <a:r>
              <a:rPr lang="en-US" b="1" dirty="0">
                <a:solidFill>
                  <a:srgbClr val="C00000"/>
                </a:solidFill>
                <a:latin typeface="Times New Roman" panose="02020603050405020304" pitchFamily="18" charset="0"/>
                <a:ea typeface="Times New Roman" panose="02020603050405020304" pitchFamily="18" charset="0"/>
              </a:rPr>
              <a:t>intensive top-down interventions </a:t>
            </a:r>
            <a:r>
              <a:rPr lang="en-US" dirty="0">
                <a:latin typeface="Times New Roman" panose="02020603050405020304" pitchFamily="18" charset="0"/>
                <a:ea typeface="Times New Roman" panose="02020603050405020304" pitchFamily="18" charset="0"/>
              </a:rPr>
              <a:t>were managed to assemble sufficient political </a:t>
            </a:r>
            <a:r>
              <a:rPr lang="en-US" b="1" dirty="0">
                <a:solidFill>
                  <a:srgbClr val="C00000"/>
                </a:solidFill>
                <a:latin typeface="Times New Roman" panose="02020603050405020304" pitchFamily="18" charset="0"/>
                <a:ea typeface="Times New Roman" panose="02020603050405020304" pitchFamily="18" charset="0"/>
              </a:rPr>
              <a:t>willpower</a:t>
            </a:r>
            <a:r>
              <a:rPr lang="en-US" dirty="0">
                <a:latin typeface="Times New Roman" panose="02020603050405020304" pitchFamily="18" charset="0"/>
                <a:ea typeface="Times New Roman" panose="02020603050405020304" pitchFamily="18" charset="0"/>
              </a:rPr>
              <a:t> and </a:t>
            </a:r>
            <a:r>
              <a:rPr lang="en-US" b="1" dirty="0">
                <a:solidFill>
                  <a:srgbClr val="C00000"/>
                </a:solidFill>
                <a:latin typeface="Times New Roman" panose="02020603050405020304" pitchFamily="18" charset="0"/>
                <a:ea typeface="Times New Roman" panose="02020603050405020304" pitchFamily="18" charset="0"/>
              </a:rPr>
              <a:t>plentiful recourses</a:t>
            </a:r>
            <a:r>
              <a:rPr lang="en-US" dirty="0">
                <a:latin typeface="Times New Roman" panose="02020603050405020304" pitchFamily="18" charset="0"/>
                <a:ea typeface="Times New Roman" panose="02020603050405020304" pitchFamily="18" charset="0"/>
              </a:rPr>
              <a:t> in the form of monetary aids or preferential policies, which most SCs desperately needed. However, without adequate </a:t>
            </a:r>
            <a:r>
              <a:rPr lang="en-US" b="1" dirty="0">
                <a:solidFill>
                  <a:srgbClr val="C00000"/>
                </a:solidFill>
                <a:latin typeface="Times New Roman" panose="02020603050405020304" pitchFamily="18" charset="0"/>
              </a:rPr>
              <a:t>local leadership and actors</a:t>
            </a:r>
            <a:r>
              <a:rPr lang="en-US" dirty="0">
                <a:latin typeface="Times New Roman" panose="02020603050405020304" pitchFamily="18" charset="0"/>
                <a:ea typeface="Times New Roman" panose="02020603050405020304" pitchFamily="18" charset="0"/>
              </a:rPr>
              <a:t>, the short-term economic growth that was supported by these funds and projects failed to reboot the local economy and employment and thus were only one-time effects, </a:t>
            </a:r>
            <a:r>
              <a:rPr lang="en-US" b="1" u="sng" dirty="0">
                <a:solidFill>
                  <a:schemeClr val="accent1"/>
                </a:solidFill>
                <a:latin typeface="Times New Roman" panose="02020603050405020304" pitchFamily="18" charset="0"/>
                <a:ea typeface="Times New Roman" panose="02020603050405020304" pitchFamily="18" charset="0"/>
              </a:rPr>
              <a:t>a problem of contextualization</a:t>
            </a:r>
            <a:r>
              <a:rPr lang="en-US" u="sng" dirty="0">
                <a:latin typeface="Times New Roman" panose="02020603050405020304" pitchFamily="18" charset="0"/>
                <a:ea typeface="Times New Roman" panose="02020603050405020304" pitchFamily="18" charset="0"/>
              </a:rPr>
              <a:t>. </a:t>
            </a:r>
            <a:endParaRPr lang="en-CN" u="sng" dirty="0">
              <a:latin typeface="Times New Roman" panose="02020603050405020304" pitchFamily="18" charset="0"/>
              <a:ea typeface="Times New Roman" panose="02020603050405020304" pitchFamily="18" charset="0"/>
            </a:endParaRPr>
          </a:p>
        </p:txBody>
      </p:sp>
      <p:sp>
        <p:nvSpPr>
          <p:cNvPr id="25" name="Curved Left Arrow 24">
            <a:extLst>
              <a:ext uri="{FF2B5EF4-FFF2-40B4-BE49-F238E27FC236}">
                <a16:creationId xmlns:a16="http://schemas.microsoft.com/office/drawing/2014/main" id="{6B68E111-0762-F14A-8CE0-EDF7E5CC0D7D}"/>
              </a:ext>
            </a:extLst>
          </p:cNvPr>
          <p:cNvSpPr/>
          <p:nvPr/>
        </p:nvSpPr>
        <p:spPr>
          <a:xfrm>
            <a:off x="4001844" y="1678195"/>
            <a:ext cx="903642" cy="324516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solidFill>
                <a:schemeClr val="tx1"/>
              </a:solidFill>
            </a:endParaRPr>
          </a:p>
        </p:txBody>
      </p:sp>
      <p:sp>
        <p:nvSpPr>
          <p:cNvPr id="37" name="Zástupný symbol pro obsah 2">
            <a:extLst>
              <a:ext uri="{FF2B5EF4-FFF2-40B4-BE49-F238E27FC236}">
                <a16:creationId xmlns:a16="http://schemas.microsoft.com/office/drawing/2014/main" id="{C3F9A944-FB86-5E4F-BD9F-495640C697C0}"/>
              </a:ext>
            </a:extLst>
          </p:cNvPr>
          <p:cNvSpPr txBox="1">
            <a:spLocks/>
          </p:cNvSpPr>
          <p:nvPr/>
        </p:nvSpPr>
        <p:spPr>
          <a:xfrm>
            <a:off x="6509272" y="4226799"/>
            <a:ext cx="5416475" cy="23568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zh-CN" altLang="en-CN" sz="1800" dirty="0">
                <a:latin typeface="微软雅黑" pitchFamily="34" charset="-122"/>
                <a:ea typeface="微软雅黑" pitchFamily="34" charset="-122"/>
                <a:cs typeface="+mj-cs"/>
              </a:rPr>
              <a:t>阜新</a:t>
            </a:r>
            <a:r>
              <a:rPr lang="zh-CN" altLang="en-US" sz="1800" dirty="0">
                <a:latin typeface="微软雅黑" pitchFamily="34" charset="-122"/>
                <a:ea typeface="微软雅黑" pitchFamily="34" charset="-122"/>
                <a:cs typeface="+mj-cs"/>
              </a:rPr>
              <a:t>的案例</a:t>
            </a:r>
            <a:endParaRPr lang="en-US" altLang="zh-CN" sz="1800" dirty="0">
              <a:latin typeface="微软雅黑" pitchFamily="34" charset="-122"/>
              <a:ea typeface="微软雅黑" pitchFamily="34" charset="-122"/>
              <a:cs typeface="+mj-cs"/>
            </a:endParaRPr>
          </a:p>
          <a:p>
            <a:pPr marL="0"/>
            <a:r>
              <a:rPr lang="zh-CN" altLang="en-US" sz="1800" dirty="0">
                <a:latin typeface="微软雅黑" pitchFamily="34" charset="-122"/>
                <a:ea typeface="微软雅黑" pitchFamily="34" charset="-122"/>
                <a:cs typeface="+mj-cs"/>
              </a:rPr>
              <a:t>获得了很大的自上而下的资源支持</a:t>
            </a:r>
            <a:endParaRPr lang="en-US" altLang="zh-CN" sz="1800" dirty="0">
              <a:latin typeface="微软雅黑" pitchFamily="34" charset="-122"/>
              <a:ea typeface="微软雅黑" pitchFamily="34" charset="-122"/>
              <a:cs typeface="+mj-cs"/>
            </a:endParaRPr>
          </a:p>
          <a:p>
            <a:pPr marL="0"/>
            <a:r>
              <a:rPr lang="cs-CZ" sz="1800" dirty="0" err="1">
                <a:latin typeface="微软雅黑" pitchFamily="34" charset="-122"/>
                <a:ea typeface="微软雅黑" pitchFamily="34" charset="-122"/>
                <a:cs typeface="+mj-cs"/>
              </a:rPr>
              <a:t>干预的意愿的资源都很丰富</a:t>
            </a:r>
            <a:endParaRPr lang="cs-CZ" sz="1800" dirty="0">
              <a:latin typeface="微软雅黑" pitchFamily="34" charset="-122"/>
              <a:ea typeface="微软雅黑" pitchFamily="34" charset="-122"/>
              <a:cs typeface="+mj-cs"/>
            </a:endParaRPr>
          </a:p>
          <a:p>
            <a:pPr marL="0"/>
            <a:r>
              <a:rPr lang="cs-CZ" sz="1800" dirty="0" err="1">
                <a:latin typeface="微软雅黑" pitchFamily="34" charset="-122"/>
                <a:ea typeface="微软雅黑" pitchFamily="34" charset="-122"/>
                <a:cs typeface="+mj-cs"/>
              </a:rPr>
              <a:t>但是</a:t>
            </a:r>
            <a:r>
              <a:rPr lang="zh-CN" altLang="en-US" sz="1800" dirty="0">
                <a:latin typeface="微软雅黑" pitchFamily="34" charset="-122"/>
                <a:ea typeface="微软雅黑" pitchFamily="34" charset="-122"/>
                <a:cs typeface="+mj-cs"/>
              </a:rPr>
              <a:t>，没有足够的地方主导行动和能动性。</a:t>
            </a:r>
            <a:endParaRPr lang="en-US" altLang="zh-CN" sz="1800" dirty="0">
              <a:latin typeface="微软雅黑" pitchFamily="34" charset="-122"/>
              <a:ea typeface="微软雅黑" pitchFamily="34" charset="-122"/>
              <a:cs typeface="+mj-cs"/>
            </a:endParaRPr>
          </a:p>
          <a:p>
            <a:pPr marL="0"/>
            <a:endParaRPr lang="en-US" sz="1800" dirty="0">
              <a:latin typeface="微软雅黑" pitchFamily="34" charset="-122"/>
              <a:ea typeface="微软雅黑" pitchFamily="34" charset="-122"/>
              <a:cs typeface="+mj-cs"/>
            </a:endParaRPr>
          </a:p>
          <a:p>
            <a:pPr marL="0"/>
            <a:endParaRPr lang="cs-CZ" sz="1800" dirty="0">
              <a:latin typeface="微软雅黑" pitchFamily="34" charset="-122"/>
              <a:ea typeface="微软雅黑" pitchFamily="34" charset="-122"/>
              <a:cs typeface="+mj-cs"/>
            </a:endParaRPr>
          </a:p>
        </p:txBody>
      </p:sp>
      <p:sp>
        <p:nvSpPr>
          <p:cNvPr id="39" name="Curved Left Arrow 38">
            <a:extLst>
              <a:ext uri="{FF2B5EF4-FFF2-40B4-BE49-F238E27FC236}">
                <a16:creationId xmlns:a16="http://schemas.microsoft.com/office/drawing/2014/main" id="{4BC3C130-5F9C-BB40-A789-04FE016F920B}"/>
              </a:ext>
            </a:extLst>
          </p:cNvPr>
          <p:cNvSpPr/>
          <p:nvPr/>
        </p:nvSpPr>
        <p:spPr>
          <a:xfrm flipH="1">
            <a:off x="1301675" y="2927813"/>
            <a:ext cx="787102" cy="199554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solidFill>
                <a:schemeClr val="tx1"/>
              </a:solidFill>
            </a:endParaRPr>
          </a:p>
        </p:txBody>
      </p:sp>
      <p:sp>
        <p:nvSpPr>
          <p:cNvPr id="41" name="Title 3">
            <a:extLst>
              <a:ext uri="{FF2B5EF4-FFF2-40B4-BE49-F238E27FC236}">
                <a16:creationId xmlns:a16="http://schemas.microsoft.com/office/drawing/2014/main" id="{32B60743-1C2D-D741-B5A9-4EA4F600B840}"/>
              </a:ext>
            </a:extLst>
          </p:cNvPr>
          <p:cNvSpPr>
            <a:spLocks noGrp="1"/>
          </p:cNvSpPr>
          <p:nvPr>
            <p:ph type="title"/>
          </p:nvPr>
        </p:nvSpPr>
        <p:spPr>
          <a:xfrm>
            <a:off x="150166" y="162223"/>
            <a:ext cx="10876422" cy="566647"/>
          </a:xfrm>
        </p:spPr>
        <p:txBody>
          <a:bodyPr anchor="b" anchorCtr="0">
            <a:normAutofit/>
          </a:bodyPr>
          <a:lstStyle/>
          <a:p>
            <a:r>
              <a:rPr lang="en-CN" b="1" dirty="0">
                <a:latin typeface="HEITI TC MEDIUM" pitchFamily="2" charset="-128"/>
                <a:ea typeface="HEITI TC MEDIUM" pitchFamily="2" charset="-128"/>
              </a:rPr>
              <a:t>讨论与结论</a:t>
            </a:r>
            <a:endParaRPr lang="en-US" b="1" dirty="0">
              <a:solidFill>
                <a:schemeClr val="accent1"/>
              </a:solidFill>
              <a:latin typeface="HEITI TC MEDIUM" pitchFamily="2" charset="-128"/>
              <a:ea typeface="HEITI TC MEDIUM" pitchFamily="2" charset="-128"/>
            </a:endParaRPr>
          </a:p>
        </p:txBody>
      </p:sp>
    </p:spTree>
    <p:extLst>
      <p:ext uri="{BB962C8B-B14F-4D97-AF65-F5344CB8AC3E}">
        <p14:creationId xmlns:p14="http://schemas.microsoft.com/office/powerpoint/2010/main" val="3599892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3">
            <a:extLst>
              <a:ext uri="{FF2B5EF4-FFF2-40B4-BE49-F238E27FC236}">
                <a16:creationId xmlns:a16="http://schemas.microsoft.com/office/drawing/2014/main" id="{D94A7D06-DC53-B04A-9332-6EA9D3A68A72}"/>
              </a:ext>
            </a:extLst>
          </p:cNvPr>
          <p:cNvSpPr>
            <a:spLocks noGrp="1"/>
          </p:cNvSpPr>
          <p:nvPr>
            <p:ph type="title"/>
          </p:nvPr>
        </p:nvSpPr>
        <p:spPr>
          <a:xfrm>
            <a:off x="150166" y="162223"/>
            <a:ext cx="1161799" cy="566647"/>
          </a:xfrm>
        </p:spPr>
        <p:txBody>
          <a:bodyPr anchor="b" anchorCtr="0">
            <a:normAutofit/>
          </a:bodyPr>
          <a:lstStyle/>
          <a:p>
            <a:r>
              <a:rPr lang="en-CN" b="1" dirty="0">
                <a:latin typeface="HEITI TC MEDIUM" pitchFamily="2" charset="-128"/>
                <a:ea typeface="HEITI TC MEDIUM" pitchFamily="2" charset="-128"/>
              </a:rPr>
              <a:t>引言</a:t>
            </a:r>
            <a:endParaRPr lang="en-US" b="1" dirty="0">
              <a:latin typeface="HEITI TC MEDIUM" pitchFamily="2" charset="-128"/>
              <a:ea typeface="HEITI TC MEDIUM" pitchFamily="2" charset="-128"/>
            </a:endParaRPr>
          </a:p>
        </p:txBody>
      </p:sp>
      <p:sp>
        <p:nvSpPr>
          <p:cNvPr id="31" name="Rectangle 30">
            <a:extLst>
              <a:ext uri="{FF2B5EF4-FFF2-40B4-BE49-F238E27FC236}">
                <a16:creationId xmlns:a16="http://schemas.microsoft.com/office/drawing/2014/main" id="{A28FB2ED-C972-1D4D-A570-FD3C4B1DCFB9}"/>
              </a:ext>
            </a:extLst>
          </p:cNvPr>
          <p:cNvSpPr/>
          <p:nvPr/>
        </p:nvSpPr>
        <p:spPr>
          <a:xfrm>
            <a:off x="388599" y="1435205"/>
            <a:ext cx="11074531" cy="4524315"/>
          </a:xfrm>
          <a:prstGeom prst="rect">
            <a:avLst/>
          </a:prstGeom>
        </p:spPr>
        <p:txBody>
          <a:bodyPr wrap="square">
            <a:spAutoFit/>
          </a:bodyPr>
          <a:lstStyle/>
          <a:p>
            <a:r>
              <a:rPr lang="en-US" sz="2400" dirty="0" err="1">
                <a:latin typeface="Heiti TC Medium" pitchFamily="2" charset="-128"/>
                <a:ea typeface="Heiti TC Medium" pitchFamily="2" charset="-128"/>
              </a:rPr>
              <a:t>全球范围内的收缩城市研究已经很丰富</a:t>
            </a:r>
            <a:r>
              <a:rPr lang="zh-CN" altLang="en-US" sz="2400" dirty="0">
                <a:latin typeface="Heiti TC Medium" pitchFamily="2" charset="-128"/>
                <a:ea typeface="Heiti TC Medium" pitchFamily="2" charset="-128"/>
              </a:rPr>
              <a:t>。大量的案例研究关注收缩的</a:t>
            </a:r>
            <a:r>
              <a:rPr lang="zh-CN" altLang="en-US" sz="2400" dirty="0">
                <a:solidFill>
                  <a:srgbClr val="C00000"/>
                </a:solidFill>
                <a:latin typeface="Heiti TC Medium" pitchFamily="2" charset="-128"/>
                <a:ea typeface="Heiti TC Medium" pitchFamily="2" charset="-128"/>
              </a:rPr>
              <a:t>发展历程</a:t>
            </a:r>
            <a:r>
              <a:rPr lang="zh-CN" altLang="en-US" sz="2400" dirty="0">
                <a:latin typeface="Heiti TC Medium" pitchFamily="2" charset="-128"/>
                <a:ea typeface="Heiti TC Medium" pitchFamily="2" charset="-128"/>
              </a:rPr>
              <a:t>和</a:t>
            </a:r>
            <a:r>
              <a:rPr lang="zh-CN" altLang="en-US" sz="2400" dirty="0">
                <a:solidFill>
                  <a:srgbClr val="C00000"/>
                </a:solidFill>
                <a:latin typeface="Heiti TC Medium" pitchFamily="2" charset="-128"/>
                <a:ea typeface="Heiti TC Medium" pitchFamily="2" charset="-128"/>
              </a:rPr>
              <a:t>影响后果</a:t>
            </a:r>
            <a:r>
              <a:rPr lang="zh-CN" altLang="en-US" sz="2400" dirty="0">
                <a:latin typeface="Heiti TC Medium" pitchFamily="2" charset="-128"/>
                <a:ea typeface="Heiti TC Medium" pitchFamily="2" charset="-128"/>
              </a:rPr>
              <a:t>。少部分的研究关注收缩城市的</a:t>
            </a:r>
            <a:r>
              <a:rPr lang="zh-CN" altLang="en-US" sz="2400" dirty="0">
                <a:solidFill>
                  <a:srgbClr val="C00000"/>
                </a:solidFill>
                <a:latin typeface="Heiti TC Medium" pitchFamily="2" charset="-128"/>
                <a:ea typeface="Heiti TC Medium" pitchFamily="2" charset="-128"/>
              </a:rPr>
              <a:t>治理问题</a:t>
            </a:r>
            <a:r>
              <a:rPr lang="zh-CN" altLang="en-US" sz="2400" dirty="0">
                <a:latin typeface="Heiti TC Medium" pitchFamily="2" charset="-128"/>
                <a:ea typeface="Heiti TC Medium" pitchFamily="2" charset="-128"/>
              </a:rPr>
              <a:t>，关注城市如何在特定的政策背景下应对人口收缩。</a:t>
            </a:r>
            <a:endParaRPr lang="en-US" sz="2400" dirty="0">
              <a:latin typeface="Heiti TC Medium" pitchFamily="2" charset="-128"/>
              <a:ea typeface="Heiti TC Medium" pitchFamily="2" charset="-128"/>
            </a:endParaRPr>
          </a:p>
          <a:p>
            <a:endParaRPr lang="en-US" sz="2400" dirty="0">
              <a:latin typeface="Heiti TC Medium" pitchFamily="2" charset="-128"/>
              <a:ea typeface="Heiti TC Medium" pitchFamily="2" charset="-128"/>
            </a:endParaRPr>
          </a:p>
          <a:p>
            <a:r>
              <a:rPr lang="en-US" sz="2400" dirty="0" err="1">
                <a:latin typeface="Heiti TC Medium" pitchFamily="2" charset="-128"/>
                <a:ea typeface="Heiti TC Medium" pitchFamily="2" charset="-128"/>
              </a:rPr>
              <a:t>当前获得关注的两个问题</a:t>
            </a:r>
            <a:endParaRPr lang="en-US" sz="2400" dirty="0">
              <a:latin typeface="Heiti TC Medium" pitchFamily="2" charset="-128"/>
              <a:ea typeface="Heiti TC Medium" pitchFamily="2" charset="-128"/>
            </a:endParaRPr>
          </a:p>
          <a:p>
            <a:endParaRPr lang="en-US" sz="2400" dirty="0">
              <a:latin typeface="Heiti TC Medium" pitchFamily="2" charset="-128"/>
              <a:ea typeface="Heiti TC Medium" pitchFamily="2" charset="-128"/>
            </a:endParaRPr>
          </a:p>
          <a:p>
            <a:r>
              <a:rPr lang="en-US" altLang="zh-CN" sz="2400" dirty="0">
                <a:latin typeface="Heiti TC Medium" pitchFamily="2" charset="-128"/>
                <a:ea typeface="Heiti TC Medium" pitchFamily="2" charset="-128"/>
              </a:rPr>
              <a:t>1</a:t>
            </a:r>
            <a:r>
              <a:rPr lang="zh-CN" altLang="en-US" sz="2400" dirty="0">
                <a:latin typeface="Heiti TC Medium" pitchFamily="2" charset="-128"/>
                <a:ea typeface="Heiti TC Medium" pitchFamily="2" charset="-128"/>
              </a:rPr>
              <a:t>、收缩城市研究成果</a:t>
            </a:r>
            <a:r>
              <a:rPr lang="zh-CN" altLang="en-US" sz="2400" dirty="0">
                <a:solidFill>
                  <a:srgbClr val="C00000"/>
                </a:solidFill>
                <a:latin typeface="Heiti TC Medium" pitchFamily="2" charset="-128"/>
                <a:ea typeface="Heiti TC Medium" pitchFamily="2" charset="-128"/>
              </a:rPr>
              <a:t>如何变成政策？</a:t>
            </a:r>
            <a:br>
              <a:rPr lang="en-US" altLang="zh-CN" sz="2400" dirty="0"/>
            </a:br>
            <a:r>
              <a:rPr lang="en-US" sz="2400" dirty="0"/>
              <a:t>“</a:t>
            </a:r>
            <a:r>
              <a:rPr lang="en-US" sz="2400" i="1" dirty="0"/>
              <a:t>move ideas into politics</a:t>
            </a:r>
            <a:r>
              <a:rPr lang="en-US" sz="2400" dirty="0"/>
              <a:t> (Stone, 1996:1);” </a:t>
            </a:r>
          </a:p>
          <a:p>
            <a:endParaRPr lang="en-US" sz="2400" dirty="0">
              <a:effectLst/>
              <a:latin typeface="Times New Roman" panose="02020603050405020304" pitchFamily="18" charset="0"/>
              <a:ea typeface="Heiti TC Medium" pitchFamily="2" charset="-128"/>
            </a:endParaRPr>
          </a:p>
          <a:p>
            <a:r>
              <a:rPr lang="en-US" altLang="zh-CN" sz="2400" dirty="0">
                <a:latin typeface="Times New Roman" panose="02020603050405020304" pitchFamily="18" charset="0"/>
                <a:ea typeface="Heiti TC Medium" pitchFamily="2" charset="-128"/>
              </a:rPr>
              <a:t>2</a:t>
            </a:r>
            <a:r>
              <a:rPr lang="zh-CN" altLang="en-US" sz="2400" dirty="0">
                <a:latin typeface="Times New Roman" panose="02020603050405020304" pitchFamily="18" charset="0"/>
                <a:ea typeface="Heiti TC Medium" pitchFamily="2" charset="-128"/>
              </a:rPr>
              <a:t>、在更大的</a:t>
            </a:r>
            <a:r>
              <a:rPr lang="zh-CN" altLang="en-US" sz="2400" dirty="0">
                <a:solidFill>
                  <a:srgbClr val="C00000"/>
                </a:solidFill>
                <a:latin typeface="Times New Roman" panose="02020603050405020304" pitchFamily="18" charset="0"/>
                <a:ea typeface="Heiti TC Medium" pitchFamily="2" charset="-128"/>
              </a:rPr>
              <a:t>“地域环境”</a:t>
            </a:r>
            <a:r>
              <a:rPr lang="zh-CN" altLang="en-US" sz="2400" dirty="0">
                <a:latin typeface="Times New Roman" panose="02020603050405020304" pitchFamily="18" charset="0"/>
                <a:ea typeface="Heiti TC Medium" pitchFamily="2" charset="-128"/>
              </a:rPr>
              <a:t>和不同的</a:t>
            </a:r>
            <a:r>
              <a:rPr lang="zh-CN" altLang="en-US" sz="2400" dirty="0">
                <a:solidFill>
                  <a:srgbClr val="C00000"/>
                </a:solidFill>
                <a:latin typeface="Times New Roman" panose="02020603050405020304" pitchFamily="18" charset="0"/>
                <a:ea typeface="Heiti TC Medium" pitchFamily="2" charset="-128"/>
              </a:rPr>
              <a:t>“制度环境”</a:t>
            </a:r>
            <a:r>
              <a:rPr lang="zh-CN" altLang="en-US" sz="2400" dirty="0">
                <a:latin typeface="Times New Roman" panose="02020603050405020304" pitchFamily="18" charset="0"/>
                <a:ea typeface="Heiti TC Medium" pitchFamily="2" charset="-128"/>
              </a:rPr>
              <a:t>下进行案例比较，</a:t>
            </a:r>
            <a:endParaRPr lang="en-US" altLang="zh-CN" sz="2400" dirty="0">
              <a:latin typeface="Times New Roman" panose="02020603050405020304" pitchFamily="18" charset="0"/>
              <a:ea typeface="Heiti TC Medium" pitchFamily="2" charset="-128"/>
            </a:endParaRPr>
          </a:p>
          <a:p>
            <a:r>
              <a:rPr lang="zh-CN" altLang="en-US" sz="2400" dirty="0">
                <a:latin typeface="Times New Roman" panose="02020603050405020304" pitchFamily="18" charset="0"/>
                <a:ea typeface="Heiti TC Medium" pitchFamily="2" charset="-128"/>
              </a:rPr>
              <a:t>分析各个国家的收缩城市的</a:t>
            </a:r>
            <a:r>
              <a:rPr lang="zh-CN" altLang="en-US" sz="2400" dirty="0">
                <a:solidFill>
                  <a:srgbClr val="C00000"/>
                </a:solidFill>
                <a:latin typeface="Times New Roman" panose="02020603050405020304" pitchFamily="18" charset="0"/>
                <a:ea typeface="Heiti TC Medium" pitchFamily="2" charset="-128"/>
              </a:rPr>
              <a:t>“学术探讨”</a:t>
            </a:r>
            <a:r>
              <a:rPr lang="zh-CN" altLang="en-US" sz="2400" dirty="0">
                <a:latin typeface="Times New Roman" panose="02020603050405020304" pitchFamily="18" charset="0"/>
                <a:ea typeface="Heiti TC Medium" pitchFamily="2" charset="-128"/>
              </a:rPr>
              <a:t>如何逐渐转</a:t>
            </a:r>
            <a:r>
              <a:rPr lang="zh-CN" altLang="en-CN" sz="2400" dirty="0">
                <a:latin typeface="Times New Roman" panose="02020603050405020304" pitchFamily="18" charset="0"/>
                <a:ea typeface="Heiti TC Medium" pitchFamily="2" charset="-128"/>
              </a:rPr>
              <a:t>化成为</a:t>
            </a:r>
            <a:r>
              <a:rPr lang="zh-CN" altLang="en-US" sz="2400" dirty="0">
                <a:latin typeface="Times New Roman" panose="02020603050405020304" pitchFamily="18" charset="0"/>
                <a:ea typeface="Heiti TC Medium" pitchFamily="2" charset="-128"/>
              </a:rPr>
              <a:t>某种</a:t>
            </a:r>
            <a:r>
              <a:rPr lang="zh-CN" altLang="en-US" sz="2400" dirty="0">
                <a:solidFill>
                  <a:srgbClr val="C00000"/>
                </a:solidFill>
                <a:latin typeface="Times New Roman" panose="02020603050405020304" pitchFamily="18" charset="0"/>
                <a:ea typeface="Heiti TC Medium" pitchFamily="2" charset="-128"/>
              </a:rPr>
              <a:t>“政策行动”</a:t>
            </a:r>
            <a:r>
              <a:rPr lang="zh-CN" altLang="en-US" sz="2400" dirty="0">
                <a:latin typeface="Times New Roman" panose="02020603050405020304" pitchFamily="18" charset="0"/>
                <a:ea typeface="Heiti TC Medium" pitchFamily="2" charset="-128"/>
              </a:rPr>
              <a:t>。</a:t>
            </a:r>
            <a:endParaRPr lang="en-US" altLang="zh-CN" sz="2400" dirty="0">
              <a:latin typeface="Times New Roman" panose="02020603050405020304" pitchFamily="18" charset="0"/>
              <a:ea typeface="Heiti TC Medium" pitchFamily="2" charset="-128"/>
            </a:endParaRPr>
          </a:p>
          <a:p>
            <a:r>
              <a:rPr lang="zh-CN" altLang="en-US" sz="2400" i="1" dirty="0"/>
              <a:t>“</a:t>
            </a:r>
            <a:r>
              <a:rPr lang="en-US" sz="2400" i="1" dirty="0"/>
              <a:t>understand the contextual factors </a:t>
            </a:r>
            <a:r>
              <a:rPr lang="zh-CN" altLang="en-US" sz="2400" i="1" dirty="0"/>
              <a:t>”</a:t>
            </a:r>
            <a:r>
              <a:rPr lang="en-US" altLang="zh-CN" sz="2400" i="1" dirty="0"/>
              <a:t>; “wider </a:t>
            </a:r>
            <a:r>
              <a:rPr lang="en-US" altLang="zh-CN" sz="2400" dirty="0"/>
              <a:t>geographical coverage”</a:t>
            </a:r>
            <a:endParaRPr lang="en-CN" sz="2400" dirty="0"/>
          </a:p>
        </p:txBody>
      </p:sp>
    </p:spTree>
    <p:extLst>
      <p:ext uri="{BB962C8B-B14F-4D97-AF65-F5344CB8AC3E}">
        <p14:creationId xmlns:p14="http://schemas.microsoft.com/office/powerpoint/2010/main" val="164983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B465608-A7CB-C845-AB6C-7DFEBB01612D}"/>
              </a:ext>
            </a:extLst>
          </p:cNvPr>
          <p:cNvSpPr/>
          <p:nvPr/>
        </p:nvSpPr>
        <p:spPr>
          <a:xfrm>
            <a:off x="290457" y="1441525"/>
            <a:ext cx="5604734" cy="613186"/>
          </a:xfrm>
          <a:prstGeom prst="rect">
            <a:avLst/>
          </a:prstGeom>
          <a:solidFill>
            <a:schemeClr val="bg1">
              <a:lumMod val="85000"/>
            </a:schemeClr>
          </a:solidFill>
          <a:ln>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CN"/>
              <a:t>国家</a:t>
            </a:r>
            <a:r>
              <a:rPr lang="en-US" altLang="zh-CN"/>
              <a:t>/</a:t>
            </a:r>
            <a:r>
              <a:rPr lang="zh-CN" altLang="en-US" dirty="0"/>
              <a:t>跨国家</a:t>
            </a:r>
            <a:endParaRPr lang="en-CN" dirty="0"/>
          </a:p>
        </p:txBody>
      </p:sp>
      <p:sp>
        <p:nvSpPr>
          <p:cNvPr id="31" name="Rectangle 30">
            <a:extLst>
              <a:ext uri="{FF2B5EF4-FFF2-40B4-BE49-F238E27FC236}">
                <a16:creationId xmlns:a16="http://schemas.microsoft.com/office/drawing/2014/main" id="{A64A2ACA-821F-F74C-A5B4-0A740601F1E5}"/>
              </a:ext>
            </a:extLst>
          </p:cNvPr>
          <p:cNvSpPr/>
          <p:nvPr/>
        </p:nvSpPr>
        <p:spPr>
          <a:xfrm>
            <a:off x="290457" y="2938631"/>
            <a:ext cx="5604734" cy="613186"/>
          </a:xfrm>
          <a:prstGeom prst="rect">
            <a:avLst/>
          </a:prstGeom>
          <a:solidFill>
            <a:schemeClr val="bg1">
              <a:lumMod val="85000"/>
            </a:schemeClr>
          </a:solidFill>
          <a:ln>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CN"/>
              <a:t>区域</a:t>
            </a:r>
            <a:r>
              <a:rPr lang="en-US" altLang="zh-CN"/>
              <a:t>/</a:t>
            </a:r>
            <a:r>
              <a:rPr lang="zh-CN" altLang="en-US" dirty="0"/>
              <a:t>次区域</a:t>
            </a:r>
            <a:endParaRPr lang="en-CN" dirty="0"/>
          </a:p>
        </p:txBody>
      </p:sp>
      <p:sp>
        <p:nvSpPr>
          <p:cNvPr id="33" name="Rectangle 32">
            <a:extLst>
              <a:ext uri="{FF2B5EF4-FFF2-40B4-BE49-F238E27FC236}">
                <a16:creationId xmlns:a16="http://schemas.microsoft.com/office/drawing/2014/main" id="{48A412DF-68F1-A34C-8B63-ED629D5B8837}"/>
              </a:ext>
            </a:extLst>
          </p:cNvPr>
          <p:cNvSpPr/>
          <p:nvPr/>
        </p:nvSpPr>
        <p:spPr>
          <a:xfrm>
            <a:off x="290457" y="4435737"/>
            <a:ext cx="5604734" cy="61318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N" dirty="0"/>
              <a:t>地方</a:t>
            </a:r>
            <a:r>
              <a:rPr lang="en-US" altLang="zh-CN" dirty="0"/>
              <a:t>/</a:t>
            </a:r>
            <a:r>
              <a:rPr lang="zh-CN" altLang="en-US" dirty="0"/>
              <a:t>社区</a:t>
            </a:r>
            <a:endParaRPr lang="en-CN" dirty="0"/>
          </a:p>
        </p:txBody>
      </p:sp>
      <p:sp>
        <p:nvSpPr>
          <p:cNvPr id="23" name="Rectangle 22">
            <a:extLst>
              <a:ext uri="{FF2B5EF4-FFF2-40B4-BE49-F238E27FC236}">
                <a16:creationId xmlns:a16="http://schemas.microsoft.com/office/drawing/2014/main" id="{7599B2F3-C5FC-B346-9920-FA1A2DFE2A54}"/>
              </a:ext>
            </a:extLst>
          </p:cNvPr>
          <p:cNvSpPr/>
          <p:nvPr/>
        </p:nvSpPr>
        <p:spPr>
          <a:xfrm>
            <a:off x="6321013" y="385532"/>
            <a:ext cx="5604734" cy="3970318"/>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rPr>
              <a:t>In the case of New Bedford in the USA, the</a:t>
            </a:r>
            <a:r>
              <a:rPr lang="en-US" b="1" dirty="0">
                <a:solidFill>
                  <a:srgbClr val="C00000"/>
                </a:solidFill>
                <a:latin typeface="Times New Roman" panose="02020603050405020304" pitchFamily="18" charset="0"/>
              </a:rPr>
              <a:t> localist approach</a:t>
            </a:r>
            <a:r>
              <a:rPr lang="en-US" dirty="0">
                <a:latin typeface="Times New Roman" panose="02020603050405020304" pitchFamily="18" charset="0"/>
                <a:ea typeface="Times New Roman" panose="02020603050405020304" pitchFamily="18" charset="0"/>
              </a:rPr>
              <a:t> was commendable for recognizing multiple voices explicitly and </a:t>
            </a:r>
            <a:r>
              <a:rPr lang="en-US" b="1" dirty="0">
                <a:solidFill>
                  <a:srgbClr val="C00000"/>
                </a:solidFill>
                <a:latin typeface="Times New Roman" panose="02020603050405020304" pitchFamily="18" charset="0"/>
              </a:rPr>
              <a:t>orienting local policies to improve the quality of life rather than growth</a:t>
            </a:r>
            <a:r>
              <a:rPr lang="en-US" dirty="0">
                <a:latin typeface="Times New Roman" panose="02020603050405020304" pitchFamily="18" charset="0"/>
                <a:ea typeface="Times New Roman" panose="02020603050405020304" pitchFamily="18" charset="0"/>
              </a:rPr>
              <a:t>. Its policy actions of </a:t>
            </a:r>
            <a:r>
              <a:rPr lang="en-US" b="1" dirty="0">
                <a:solidFill>
                  <a:srgbClr val="C00000"/>
                </a:solidFill>
                <a:latin typeface="Times New Roman" panose="02020603050405020304" pitchFamily="18" charset="0"/>
              </a:rPr>
              <a:t>smart shrinkage </a:t>
            </a:r>
            <a:r>
              <a:rPr lang="en-US" dirty="0">
                <a:latin typeface="Times New Roman" panose="02020603050405020304" pitchFamily="18" charset="0"/>
                <a:ea typeface="Times New Roman" panose="02020603050405020304" pitchFamily="18" charset="0"/>
              </a:rPr>
              <a:t>to </a:t>
            </a:r>
            <a:r>
              <a:rPr lang="en-US" b="1" dirty="0">
                <a:solidFill>
                  <a:srgbClr val="C00000"/>
                </a:solidFill>
                <a:latin typeface="Times New Roman" panose="02020603050405020304" pitchFamily="18" charset="0"/>
              </a:rPr>
              <a:t>right-size</a:t>
            </a:r>
            <a:r>
              <a:rPr lang="en-US" dirty="0">
                <a:latin typeface="Times New Roman" panose="02020603050405020304" pitchFamily="18" charset="0"/>
                <a:ea typeface="Times New Roman" panose="02020603050405020304" pitchFamily="18" charset="0"/>
              </a:rPr>
              <a:t> the abandoned buildings, lands, or facilities helped profit-motivated property owners to aggressively respond to changes afoot in the city. This rightsizing has helped New Bedford adjust to the broader structural demographic and economic shifts underway in the region. Although the rightsizing strategies allowed New Bedford to effectively weather change without requiring economic and population growth, </a:t>
            </a:r>
            <a:r>
              <a:rPr lang="en-US" b="1" dirty="0">
                <a:solidFill>
                  <a:srgbClr val="C00000"/>
                </a:solidFill>
                <a:latin typeface="Times New Roman" panose="02020603050405020304" pitchFamily="18" charset="0"/>
                <a:ea typeface="Times New Roman" panose="02020603050405020304" pitchFamily="18" charset="0"/>
              </a:rPr>
              <a:t>these local policies did not have much direct success in resisting these shifts</a:t>
            </a:r>
            <a:r>
              <a:rPr lang="en-US" dirty="0">
                <a:latin typeface="Times New Roman" panose="02020603050405020304" pitchFamily="18" charset="0"/>
                <a:ea typeface="Times New Roman" panose="02020603050405020304" pitchFamily="18" charset="0"/>
              </a:rPr>
              <a:t>, </a:t>
            </a:r>
            <a:r>
              <a:rPr lang="en-US" b="1" u="sng" dirty="0">
                <a:solidFill>
                  <a:schemeClr val="accent1"/>
                </a:solidFill>
                <a:latin typeface="Times New Roman" panose="02020603050405020304" pitchFamily="18" charset="0"/>
              </a:rPr>
              <a:t>a problem of de-contextualization</a:t>
            </a:r>
            <a:r>
              <a:rPr lang="en-US" dirty="0">
                <a:latin typeface="Times New Roman" panose="02020603050405020304" pitchFamily="18" charset="0"/>
                <a:ea typeface="Times New Roman" panose="02020603050405020304" pitchFamily="18" charset="0"/>
              </a:rPr>
              <a:t>. </a:t>
            </a:r>
            <a:endParaRPr lang="en-CN" u="sng" dirty="0">
              <a:latin typeface="Times New Roman" panose="02020603050405020304" pitchFamily="18" charset="0"/>
              <a:ea typeface="Times New Roman" panose="02020603050405020304" pitchFamily="18" charset="0"/>
            </a:endParaRPr>
          </a:p>
        </p:txBody>
      </p:sp>
      <p:sp>
        <p:nvSpPr>
          <p:cNvPr id="35" name="Curved Left Arrow 34">
            <a:extLst>
              <a:ext uri="{FF2B5EF4-FFF2-40B4-BE49-F238E27FC236}">
                <a16:creationId xmlns:a16="http://schemas.microsoft.com/office/drawing/2014/main" id="{B46F7F8D-ADF4-364B-8B09-A6B2B3A5570A}"/>
              </a:ext>
            </a:extLst>
          </p:cNvPr>
          <p:cNvSpPr/>
          <p:nvPr/>
        </p:nvSpPr>
        <p:spPr>
          <a:xfrm rot="10800000">
            <a:off x="1118795" y="3981226"/>
            <a:ext cx="903642" cy="129271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solidFill>
                <a:schemeClr val="tx1"/>
              </a:solidFill>
            </a:endParaRPr>
          </a:p>
        </p:txBody>
      </p:sp>
      <p:sp>
        <p:nvSpPr>
          <p:cNvPr id="37" name="Zástupný symbol pro obsah 2">
            <a:extLst>
              <a:ext uri="{FF2B5EF4-FFF2-40B4-BE49-F238E27FC236}">
                <a16:creationId xmlns:a16="http://schemas.microsoft.com/office/drawing/2014/main" id="{C3F9A944-FB86-5E4F-BD9F-495640C697C0}"/>
              </a:ext>
            </a:extLst>
          </p:cNvPr>
          <p:cNvSpPr txBox="1">
            <a:spLocks/>
          </p:cNvSpPr>
          <p:nvPr/>
        </p:nvSpPr>
        <p:spPr>
          <a:xfrm>
            <a:off x="6509272" y="4627581"/>
            <a:ext cx="5416475" cy="20206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zh-CN" altLang="en-US" sz="1800" dirty="0">
                <a:latin typeface="微软雅黑" pitchFamily="34" charset="-122"/>
                <a:ea typeface="微软雅黑" pitchFamily="34" charset="-122"/>
                <a:cs typeface="+mj-cs"/>
              </a:rPr>
              <a:t>新贝福德的案例</a:t>
            </a:r>
            <a:endParaRPr lang="en-US" altLang="zh-CN" sz="1800" dirty="0">
              <a:latin typeface="微软雅黑" pitchFamily="34" charset="-122"/>
              <a:ea typeface="微软雅黑" pitchFamily="34" charset="-122"/>
              <a:cs typeface="+mj-cs"/>
            </a:endParaRPr>
          </a:p>
          <a:p>
            <a:pPr marL="0"/>
            <a:r>
              <a:rPr lang="zh-CN" altLang="en-US" sz="1800" dirty="0">
                <a:latin typeface="微软雅黑" pitchFamily="34" charset="-122"/>
                <a:ea typeface="微软雅黑" pitchFamily="34" charset="-122"/>
                <a:cs typeface="+mj-cs"/>
              </a:rPr>
              <a:t>自下而上的参与与合作</a:t>
            </a:r>
            <a:endParaRPr lang="en-US" altLang="zh-CN" sz="1800" dirty="0">
              <a:latin typeface="微软雅黑" pitchFamily="34" charset="-122"/>
              <a:ea typeface="微软雅黑" pitchFamily="34" charset="-122"/>
              <a:cs typeface="+mj-cs"/>
            </a:endParaRPr>
          </a:p>
          <a:p>
            <a:pPr marL="0"/>
            <a:r>
              <a:rPr lang="cs-CZ" sz="1800" dirty="0" err="1">
                <a:latin typeface="微软雅黑" pitchFamily="34" charset="-122"/>
                <a:ea typeface="微软雅黑" pitchFamily="34" charset="-122"/>
                <a:cs typeface="+mj-cs"/>
              </a:rPr>
              <a:t>基于</a:t>
            </a:r>
            <a:r>
              <a:rPr lang="zh-CN" altLang="en-US" sz="1800" dirty="0">
                <a:latin typeface="微软雅黑" pitchFamily="34" charset="-122"/>
                <a:ea typeface="微软雅黑" pitchFamily="34" charset="-122"/>
                <a:cs typeface="+mj-cs"/>
              </a:rPr>
              <a:t>“</a:t>
            </a:r>
            <a:r>
              <a:rPr lang="cs-CZ" sz="1800" dirty="0" err="1">
                <a:latin typeface="微软雅黑" pitchFamily="34" charset="-122"/>
                <a:ea typeface="微软雅黑" pitchFamily="34" charset="-122"/>
                <a:cs typeface="+mj-cs"/>
              </a:rPr>
              <a:t>生活品质</a:t>
            </a:r>
            <a:r>
              <a:rPr lang="zh-CN" altLang="en-US" sz="1800" dirty="0">
                <a:latin typeface="微软雅黑" pitchFamily="34" charset="-122"/>
                <a:ea typeface="微软雅黑" pitchFamily="34" charset="-122"/>
                <a:cs typeface="+mj-cs"/>
              </a:rPr>
              <a:t>”而不是“增长”的发展</a:t>
            </a:r>
            <a:endParaRPr lang="cs-CZ" sz="1800" dirty="0">
              <a:latin typeface="微软雅黑" pitchFamily="34" charset="-122"/>
              <a:ea typeface="微软雅黑" pitchFamily="34" charset="-122"/>
              <a:cs typeface="+mj-cs"/>
            </a:endParaRPr>
          </a:p>
          <a:p>
            <a:pPr marL="0"/>
            <a:r>
              <a:rPr lang="cs-CZ" sz="1800" dirty="0" err="1">
                <a:latin typeface="微软雅黑" pitchFamily="34" charset="-122"/>
                <a:ea typeface="微软雅黑" pitchFamily="34" charset="-122"/>
                <a:cs typeface="+mj-cs"/>
              </a:rPr>
              <a:t>但是</a:t>
            </a:r>
            <a:r>
              <a:rPr lang="zh-CN" altLang="en-US" sz="1800" dirty="0">
                <a:latin typeface="微软雅黑" pitchFamily="34" charset="-122"/>
                <a:ea typeface="微软雅黑" pitchFamily="34" charset="-122"/>
                <a:cs typeface="+mj-cs"/>
              </a:rPr>
              <a:t>，没有可能应对和能够解决人口经济收缩的大趋势。</a:t>
            </a:r>
            <a:endParaRPr lang="en-US" altLang="zh-CN" sz="1800" dirty="0">
              <a:latin typeface="微软雅黑" pitchFamily="34" charset="-122"/>
              <a:ea typeface="微软雅黑" pitchFamily="34" charset="-122"/>
              <a:cs typeface="+mj-cs"/>
            </a:endParaRPr>
          </a:p>
          <a:p>
            <a:pPr marL="0"/>
            <a:endParaRPr lang="en-US" sz="1800" dirty="0">
              <a:latin typeface="微软雅黑" pitchFamily="34" charset="-122"/>
              <a:ea typeface="微软雅黑" pitchFamily="34" charset="-122"/>
              <a:cs typeface="+mj-cs"/>
            </a:endParaRPr>
          </a:p>
          <a:p>
            <a:pPr marL="0"/>
            <a:endParaRPr lang="cs-CZ" sz="1800" dirty="0">
              <a:latin typeface="微软雅黑" pitchFamily="34" charset="-122"/>
              <a:ea typeface="微软雅黑" pitchFamily="34" charset="-122"/>
              <a:cs typeface="+mj-cs"/>
            </a:endParaRPr>
          </a:p>
        </p:txBody>
      </p:sp>
      <p:sp>
        <p:nvSpPr>
          <p:cNvPr id="9" name="Curved Left Arrow 8">
            <a:extLst>
              <a:ext uri="{FF2B5EF4-FFF2-40B4-BE49-F238E27FC236}">
                <a16:creationId xmlns:a16="http://schemas.microsoft.com/office/drawing/2014/main" id="{8627D5CD-F9BF-B34D-BC2C-C1B81F43953A}"/>
              </a:ext>
            </a:extLst>
          </p:cNvPr>
          <p:cNvSpPr/>
          <p:nvPr/>
        </p:nvSpPr>
        <p:spPr>
          <a:xfrm>
            <a:off x="4308885" y="4095975"/>
            <a:ext cx="903642" cy="129271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solidFill>
                <a:schemeClr val="tx1"/>
              </a:solidFill>
            </a:endParaRPr>
          </a:p>
        </p:txBody>
      </p:sp>
    </p:spTree>
    <p:extLst>
      <p:ext uri="{BB962C8B-B14F-4D97-AF65-F5344CB8AC3E}">
        <p14:creationId xmlns:p14="http://schemas.microsoft.com/office/powerpoint/2010/main" val="2393649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B465608-A7CB-C845-AB6C-7DFEBB01612D}"/>
              </a:ext>
            </a:extLst>
          </p:cNvPr>
          <p:cNvSpPr/>
          <p:nvPr/>
        </p:nvSpPr>
        <p:spPr>
          <a:xfrm>
            <a:off x="290457" y="1441525"/>
            <a:ext cx="5604734" cy="61318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N" dirty="0"/>
              <a:t>国家</a:t>
            </a:r>
            <a:r>
              <a:rPr lang="en-US" altLang="zh-CN" dirty="0"/>
              <a:t>/</a:t>
            </a:r>
            <a:r>
              <a:rPr lang="zh-CN" altLang="en-US" dirty="0"/>
              <a:t>跨国家</a:t>
            </a:r>
            <a:endParaRPr lang="en-CN" dirty="0"/>
          </a:p>
        </p:txBody>
      </p:sp>
      <p:sp>
        <p:nvSpPr>
          <p:cNvPr id="31" name="Rectangle 30">
            <a:extLst>
              <a:ext uri="{FF2B5EF4-FFF2-40B4-BE49-F238E27FC236}">
                <a16:creationId xmlns:a16="http://schemas.microsoft.com/office/drawing/2014/main" id="{A64A2ACA-821F-F74C-A5B4-0A740601F1E5}"/>
              </a:ext>
            </a:extLst>
          </p:cNvPr>
          <p:cNvSpPr/>
          <p:nvPr/>
        </p:nvSpPr>
        <p:spPr>
          <a:xfrm>
            <a:off x="290457" y="2938631"/>
            <a:ext cx="5604734" cy="61318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N" dirty="0"/>
              <a:t>区域</a:t>
            </a:r>
            <a:r>
              <a:rPr lang="en-US" altLang="zh-CN" dirty="0"/>
              <a:t>/</a:t>
            </a:r>
            <a:r>
              <a:rPr lang="zh-CN" altLang="en-US" dirty="0"/>
              <a:t>次区域</a:t>
            </a:r>
            <a:endParaRPr lang="en-CN" dirty="0"/>
          </a:p>
        </p:txBody>
      </p:sp>
      <p:sp>
        <p:nvSpPr>
          <p:cNvPr id="33" name="Rectangle 32">
            <a:extLst>
              <a:ext uri="{FF2B5EF4-FFF2-40B4-BE49-F238E27FC236}">
                <a16:creationId xmlns:a16="http://schemas.microsoft.com/office/drawing/2014/main" id="{48A412DF-68F1-A34C-8B63-ED629D5B8837}"/>
              </a:ext>
            </a:extLst>
          </p:cNvPr>
          <p:cNvSpPr/>
          <p:nvPr/>
        </p:nvSpPr>
        <p:spPr>
          <a:xfrm>
            <a:off x="290457" y="4435737"/>
            <a:ext cx="5604734" cy="61318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N" dirty="0"/>
              <a:t>地方</a:t>
            </a:r>
            <a:r>
              <a:rPr lang="en-US" altLang="zh-CN" dirty="0"/>
              <a:t>/</a:t>
            </a:r>
            <a:r>
              <a:rPr lang="zh-CN" altLang="en-US" dirty="0"/>
              <a:t>社区</a:t>
            </a:r>
            <a:endParaRPr lang="en-CN" dirty="0"/>
          </a:p>
        </p:txBody>
      </p:sp>
      <p:sp>
        <p:nvSpPr>
          <p:cNvPr id="23" name="Rectangle 22">
            <a:extLst>
              <a:ext uri="{FF2B5EF4-FFF2-40B4-BE49-F238E27FC236}">
                <a16:creationId xmlns:a16="http://schemas.microsoft.com/office/drawing/2014/main" id="{7599B2F3-C5FC-B346-9920-FA1A2DFE2A54}"/>
              </a:ext>
            </a:extLst>
          </p:cNvPr>
          <p:cNvSpPr/>
          <p:nvPr/>
        </p:nvSpPr>
        <p:spPr>
          <a:xfrm>
            <a:off x="6415143" y="1063263"/>
            <a:ext cx="5604734" cy="2862322"/>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rPr>
              <a:t>Finally, in </a:t>
            </a:r>
            <a:r>
              <a:rPr lang="en-US" b="1" dirty="0">
                <a:solidFill>
                  <a:srgbClr val="C00000"/>
                </a:solidFill>
                <a:latin typeface="Times New Roman" panose="02020603050405020304" pitchFamily="18" charset="0"/>
              </a:rPr>
              <a:t>transforming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Ústí</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nad</a:t>
            </a:r>
            <a:r>
              <a:rPr lang="en-US" dirty="0">
                <a:latin typeface="Times New Roman" panose="02020603050405020304" pitchFamily="18" charset="0"/>
                <a:ea typeface="Times New Roman" panose="02020603050405020304" pitchFamily="18" charset="0"/>
              </a:rPr>
              <a:t> Labem of the Czech Republic, </a:t>
            </a:r>
            <a:r>
              <a:rPr lang="en-US" b="1" dirty="0">
                <a:solidFill>
                  <a:srgbClr val="C00000"/>
                </a:solidFill>
                <a:latin typeface="Times New Roman" panose="02020603050405020304" pitchFamily="18" charset="0"/>
              </a:rPr>
              <a:t>the acceptance of shrinkage </a:t>
            </a:r>
            <a:r>
              <a:rPr lang="en-US" dirty="0">
                <a:latin typeface="Times New Roman" panose="02020603050405020304" pitchFamily="18" charset="0"/>
                <a:ea typeface="Times New Roman" panose="02020603050405020304" pitchFamily="18" charset="0"/>
              </a:rPr>
              <a:t>is not a problem, considering its losses in population, jobs, and production. The governing of the city was (and still is) a series of </a:t>
            </a:r>
            <a:r>
              <a:rPr lang="en-US" b="1" dirty="0">
                <a:solidFill>
                  <a:srgbClr val="C00000"/>
                </a:solidFill>
                <a:latin typeface="Times New Roman" panose="02020603050405020304" pitchFamily="18" charset="0"/>
              </a:rPr>
              <a:t>complex, multilayered, and overlapping actions </a:t>
            </a:r>
            <a:r>
              <a:rPr lang="en-US" dirty="0">
                <a:latin typeface="Times New Roman" panose="02020603050405020304" pitchFamily="18" charset="0"/>
                <a:ea typeface="Times New Roman" panose="02020603050405020304" pitchFamily="18" charset="0"/>
              </a:rPr>
              <a:t>of the </a:t>
            </a:r>
            <a:r>
              <a:rPr lang="en-US" b="1" dirty="0">
                <a:solidFill>
                  <a:srgbClr val="C00000"/>
                </a:solidFill>
                <a:latin typeface="Times New Roman" panose="02020603050405020304" pitchFamily="18" charset="0"/>
              </a:rPr>
              <a:t>local, regional, national, and super-national agents</a:t>
            </a:r>
            <a:r>
              <a:rPr lang="en-US" dirty="0">
                <a:latin typeface="Times New Roman" panose="02020603050405020304" pitchFamily="18" charset="0"/>
                <a:ea typeface="Times New Roman" panose="02020603050405020304" pitchFamily="18" charset="0"/>
              </a:rPr>
              <a:t>. The reason that a </a:t>
            </a:r>
            <a:r>
              <a:rPr lang="en-US" b="1" dirty="0">
                <a:solidFill>
                  <a:srgbClr val="C00000"/>
                </a:solidFill>
                <a:latin typeface="Times New Roman" panose="02020603050405020304" pitchFamily="18" charset="0"/>
              </a:rPr>
              <a:t>pro-growth mentality remains</a:t>
            </a:r>
            <a:r>
              <a:rPr lang="en-US" dirty="0">
                <a:latin typeface="Times New Roman" panose="02020603050405020304" pitchFamily="18" charset="0"/>
                <a:ea typeface="Times New Roman" panose="02020603050405020304" pitchFamily="18" charset="0"/>
              </a:rPr>
              <a:t> the only option in this case is that multilevel governance bodies did not formulate, promote, or implement relevant policies and actions in the context, </a:t>
            </a:r>
            <a:r>
              <a:rPr lang="en-US" b="1" u="sng" dirty="0">
                <a:solidFill>
                  <a:schemeClr val="accent1"/>
                </a:solidFill>
                <a:latin typeface="Times New Roman" panose="02020603050405020304" pitchFamily="18" charset="0"/>
              </a:rPr>
              <a:t>a problem of re-contextualization</a:t>
            </a:r>
            <a:r>
              <a:rPr lang="en-US" dirty="0">
                <a:latin typeface="Times New Roman" panose="02020603050405020304" pitchFamily="18" charset="0"/>
                <a:ea typeface="Times New Roman" panose="02020603050405020304" pitchFamily="18" charset="0"/>
              </a:rPr>
              <a:t>.</a:t>
            </a:r>
            <a:endParaRPr lang="en-CN" u="sng" dirty="0">
              <a:latin typeface="Times New Roman" panose="02020603050405020304" pitchFamily="18" charset="0"/>
              <a:ea typeface="Times New Roman" panose="02020603050405020304" pitchFamily="18" charset="0"/>
            </a:endParaRPr>
          </a:p>
        </p:txBody>
      </p:sp>
      <p:sp>
        <p:nvSpPr>
          <p:cNvPr id="25" name="Curved Left Arrow 24">
            <a:extLst>
              <a:ext uri="{FF2B5EF4-FFF2-40B4-BE49-F238E27FC236}">
                <a16:creationId xmlns:a16="http://schemas.microsoft.com/office/drawing/2014/main" id="{6B68E111-0762-F14A-8CE0-EDF7E5CC0D7D}"/>
              </a:ext>
            </a:extLst>
          </p:cNvPr>
          <p:cNvSpPr/>
          <p:nvPr/>
        </p:nvSpPr>
        <p:spPr>
          <a:xfrm>
            <a:off x="4356847" y="1904104"/>
            <a:ext cx="903642" cy="276471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solidFill>
                <a:schemeClr val="tx1"/>
              </a:solidFill>
            </a:endParaRPr>
          </a:p>
        </p:txBody>
      </p:sp>
      <p:sp>
        <p:nvSpPr>
          <p:cNvPr id="35" name="Curved Left Arrow 34">
            <a:extLst>
              <a:ext uri="{FF2B5EF4-FFF2-40B4-BE49-F238E27FC236}">
                <a16:creationId xmlns:a16="http://schemas.microsoft.com/office/drawing/2014/main" id="{B46F7F8D-ADF4-364B-8B09-A6B2B3A5570A}"/>
              </a:ext>
            </a:extLst>
          </p:cNvPr>
          <p:cNvSpPr/>
          <p:nvPr/>
        </p:nvSpPr>
        <p:spPr>
          <a:xfrm rot="10800000">
            <a:off x="1075765" y="1862866"/>
            <a:ext cx="903642" cy="276471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solidFill>
                <a:schemeClr val="tx1"/>
              </a:solidFill>
            </a:endParaRPr>
          </a:p>
        </p:txBody>
      </p:sp>
      <p:sp>
        <p:nvSpPr>
          <p:cNvPr id="37" name="Zástupný symbol pro obsah 2">
            <a:extLst>
              <a:ext uri="{FF2B5EF4-FFF2-40B4-BE49-F238E27FC236}">
                <a16:creationId xmlns:a16="http://schemas.microsoft.com/office/drawing/2014/main" id="{C3F9A944-FB86-5E4F-BD9F-495640C697C0}"/>
              </a:ext>
            </a:extLst>
          </p:cNvPr>
          <p:cNvSpPr txBox="1">
            <a:spLocks/>
          </p:cNvSpPr>
          <p:nvPr/>
        </p:nvSpPr>
        <p:spPr>
          <a:xfrm>
            <a:off x="6509272" y="4226799"/>
            <a:ext cx="5604734" cy="311439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zh-CN" altLang="en-US" sz="1800" dirty="0">
                <a:latin typeface="微软雅黑" pitchFamily="34" charset="-122"/>
                <a:ea typeface="微软雅黑" pitchFamily="34" charset="-122"/>
                <a:cs typeface="+mj-cs"/>
              </a:rPr>
              <a:t>乌斯季的案例</a:t>
            </a:r>
            <a:endParaRPr lang="en-US" altLang="zh-CN" sz="1800" dirty="0">
              <a:latin typeface="微软雅黑" pitchFamily="34" charset="-122"/>
              <a:ea typeface="微软雅黑" pitchFamily="34" charset="-122"/>
              <a:cs typeface="+mj-cs"/>
            </a:endParaRPr>
          </a:p>
          <a:p>
            <a:pPr marL="0"/>
            <a:r>
              <a:rPr lang="zh-CN" altLang="en-US" sz="1800" dirty="0">
                <a:latin typeface="微软雅黑" pitchFamily="34" charset="-122"/>
                <a:ea typeface="微软雅黑" pitchFamily="34" charset="-122"/>
                <a:cs typeface="+mj-cs"/>
              </a:rPr>
              <a:t>在经济和社会的转型背景下，收缩是可以被接受的</a:t>
            </a:r>
            <a:endParaRPr lang="en-US" altLang="zh-CN" sz="1800" dirty="0">
              <a:latin typeface="微软雅黑" pitchFamily="34" charset="-122"/>
              <a:ea typeface="微软雅黑" pitchFamily="34" charset="-122"/>
              <a:cs typeface="+mj-cs"/>
            </a:endParaRPr>
          </a:p>
          <a:p>
            <a:pPr marL="0"/>
            <a:r>
              <a:rPr lang="cs-CZ" sz="1800" dirty="0" err="1">
                <a:latin typeface="微软雅黑" pitchFamily="34" charset="-122"/>
                <a:ea typeface="微软雅黑" pitchFamily="34" charset="-122"/>
                <a:cs typeface="+mj-cs"/>
              </a:rPr>
              <a:t>资源和政策</a:t>
            </a:r>
            <a:r>
              <a:rPr lang="zh-CN" altLang="en-US" sz="1800" dirty="0">
                <a:latin typeface="微软雅黑" pitchFamily="34" charset="-122"/>
                <a:ea typeface="微软雅黑" pitchFamily="34" charset="-122"/>
                <a:cs typeface="+mj-cs"/>
              </a:rPr>
              <a:t>，在多层级的政府之间传导</a:t>
            </a:r>
            <a:endParaRPr lang="cs-CZ" sz="1800" dirty="0">
              <a:latin typeface="微软雅黑" pitchFamily="34" charset="-122"/>
              <a:ea typeface="微软雅黑" pitchFamily="34" charset="-122"/>
              <a:cs typeface="+mj-cs"/>
            </a:endParaRPr>
          </a:p>
          <a:p>
            <a:pPr marL="0"/>
            <a:r>
              <a:rPr lang="cs-CZ" sz="1800" dirty="0" err="1">
                <a:latin typeface="微软雅黑" pitchFamily="34" charset="-122"/>
                <a:ea typeface="微软雅黑" pitchFamily="34" charset="-122"/>
                <a:cs typeface="+mj-cs"/>
              </a:rPr>
              <a:t>但是</a:t>
            </a:r>
            <a:r>
              <a:rPr lang="zh-CN" altLang="en-US" sz="1800" dirty="0">
                <a:latin typeface="微软雅黑" pitchFamily="34" charset="-122"/>
                <a:ea typeface="微软雅黑" pitchFamily="34" charset="-122"/>
                <a:cs typeface="+mj-cs"/>
              </a:rPr>
              <a:t>，增长主义仍然是主要的发展思路。</a:t>
            </a:r>
            <a:endParaRPr lang="en-US" altLang="zh-CN" sz="1800" dirty="0">
              <a:latin typeface="微软雅黑" pitchFamily="34" charset="-122"/>
              <a:ea typeface="微软雅黑" pitchFamily="34" charset="-122"/>
              <a:cs typeface="+mj-cs"/>
            </a:endParaRPr>
          </a:p>
          <a:p>
            <a:pPr marL="0"/>
            <a:endParaRPr lang="en-US" sz="1800" dirty="0">
              <a:latin typeface="微软雅黑" pitchFamily="34" charset="-122"/>
              <a:ea typeface="微软雅黑" pitchFamily="34" charset="-122"/>
              <a:cs typeface="+mj-cs"/>
            </a:endParaRPr>
          </a:p>
          <a:p>
            <a:pPr marL="0"/>
            <a:endParaRPr lang="cs-CZ" sz="1800" dirty="0">
              <a:latin typeface="微软雅黑" pitchFamily="34" charset="-122"/>
              <a:ea typeface="微软雅黑" pitchFamily="34" charset="-122"/>
              <a:cs typeface="+mj-cs"/>
            </a:endParaRPr>
          </a:p>
        </p:txBody>
      </p:sp>
      <p:sp>
        <p:nvSpPr>
          <p:cNvPr id="9" name="Curved Left Arrow 8">
            <a:extLst>
              <a:ext uri="{FF2B5EF4-FFF2-40B4-BE49-F238E27FC236}">
                <a16:creationId xmlns:a16="http://schemas.microsoft.com/office/drawing/2014/main" id="{F7EE1940-4A79-F740-8517-F7DF2012A54B}"/>
              </a:ext>
            </a:extLst>
          </p:cNvPr>
          <p:cNvSpPr/>
          <p:nvPr/>
        </p:nvSpPr>
        <p:spPr>
          <a:xfrm rot="10800000">
            <a:off x="2141668" y="4022464"/>
            <a:ext cx="903642" cy="1292710"/>
          </a:xfrm>
          <a:prstGeom prst="curvedLeftArrow">
            <a:avLst/>
          </a:prstGeom>
          <a:solidFill>
            <a:schemeClr val="bg1">
              <a:lumMod val="85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solidFill>
                <a:schemeClr val="tx1"/>
              </a:solidFill>
            </a:endParaRPr>
          </a:p>
        </p:txBody>
      </p:sp>
      <p:sp>
        <p:nvSpPr>
          <p:cNvPr id="10" name="Curved Left Arrow 9">
            <a:extLst>
              <a:ext uri="{FF2B5EF4-FFF2-40B4-BE49-F238E27FC236}">
                <a16:creationId xmlns:a16="http://schemas.microsoft.com/office/drawing/2014/main" id="{2F92EA1A-3FBB-5F4B-A3FF-0D3620EF60AD}"/>
              </a:ext>
            </a:extLst>
          </p:cNvPr>
          <p:cNvSpPr/>
          <p:nvPr/>
        </p:nvSpPr>
        <p:spPr>
          <a:xfrm>
            <a:off x="3207570" y="4123765"/>
            <a:ext cx="903642" cy="1292710"/>
          </a:xfrm>
          <a:prstGeom prst="curvedLeftArrow">
            <a:avLst/>
          </a:prstGeom>
          <a:solidFill>
            <a:schemeClr val="bg1">
              <a:lumMod val="85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solidFill>
                <a:schemeClr val="tx1"/>
              </a:solidFill>
            </a:endParaRPr>
          </a:p>
        </p:txBody>
      </p:sp>
    </p:spTree>
    <p:extLst>
      <p:ext uri="{BB962C8B-B14F-4D97-AF65-F5344CB8AC3E}">
        <p14:creationId xmlns:p14="http://schemas.microsoft.com/office/powerpoint/2010/main" val="854700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B465608-A7CB-C845-AB6C-7DFEBB01612D}"/>
              </a:ext>
            </a:extLst>
          </p:cNvPr>
          <p:cNvSpPr/>
          <p:nvPr/>
        </p:nvSpPr>
        <p:spPr>
          <a:xfrm>
            <a:off x="290457" y="1441525"/>
            <a:ext cx="5604734" cy="61318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N" dirty="0"/>
              <a:t>国家</a:t>
            </a:r>
            <a:r>
              <a:rPr lang="en-US" altLang="zh-CN" dirty="0"/>
              <a:t>/</a:t>
            </a:r>
            <a:r>
              <a:rPr lang="zh-CN" altLang="en-US" dirty="0"/>
              <a:t>跨国家</a:t>
            </a:r>
            <a:endParaRPr lang="en-CN" dirty="0"/>
          </a:p>
        </p:txBody>
      </p:sp>
      <p:sp>
        <p:nvSpPr>
          <p:cNvPr id="31" name="Rectangle 30">
            <a:extLst>
              <a:ext uri="{FF2B5EF4-FFF2-40B4-BE49-F238E27FC236}">
                <a16:creationId xmlns:a16="http://schemas.microsoft.com/office/drawing/2014/main" id="{A64A2ACA-821F-F74C-A5B4-0A740601F1E5}"/>
              </a:ext>
            </a:extLst>
          </p:cNvPr>
          <p:cNvSpPr/>
          <p:nvPr/>
        </p:nvSpPr>
        <p:spPr>
          <a:xfrm>
            <a:off x="290457" y="2938631"/>
            <a:ext cx="5604734" cy="61318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N" dirty="0"/>
              <a:t>区域</a:t>
            </a:r>
            <a:r>
              <a:rPr lang="en-US" altLang="zh-CN" dirty="0"/>
              <a:t>/</a:t>
            </a:r>
            <a:r>
              <a:rPr lang="zh-CN" altLang="en-US" dirty="0"/>
              <a:t>次区域</a:t>
            </a:r>
            <a:endParaRPr lang="en-CN" dirty="0"/>
          </a:p>
        </p:txBody>
      </p:sp>
      <p:sp>
        <p:nvSpPr>
          <p:cNvPr id="33" name="Rectangle 32">
            <a:extLst>
              <a:ext uri="{FF2B5EF4-FFF2-40B4-BE49-F238E27FC236}">
                <a16:creationId xmlns:a16="http://schemas.microsoft.com/office/drawing/2014/main" id="{48A412DF-68F1-A34C-8B63-ED629D5B8837}"/>
              </a:ext>
            </a:extLst>
          </p:cNvPr>
          <p:cNvSpPr/>
          <p:nvPr/>
        </p:nvSpPr>
        <p:spPr>
          <a:xfrm>
            <a:off x="290457" y="4435737"/>
            <a:ext cx="5604734" cy="61318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N" dirty="0"/>
              <a:t>地方</a:t>
            </a:r>
            <a:r>
              <a:rPr lang="en-US" altLang="zh-CN" dirty="0"/>
              <a:t>/</a:t>
            </a:r>
            <a:r>
              <a:rPr lang="zh-CN" altLang="en-US" dirty="0"/>
              <a:t>社区</a:t>
            </a:r>
            <a:endParaRPr lang="en-CN" dirty="0"/>
          </a:p>
        </p:txBody>
      </p:sp>
      <p:sp>
        <p:nvSpPr>
          <p:cNvPr id="23" name="Rectangle 22">
            <a:extLst>
              <a:ext uri="{FF2B5EF4-FFF2-40B4-BE49-F238E27FC236}">
                <a16:creationId xmlns:a16="http://schemas.microsoft.com/office/drawing/2014/main" id="{7599B2F3-C5FC-B346-9920-FA1A2DFE2A54}"/>
              </a:ext>
            </a:extLst>
          </p:cNvPr>
          <p:cNvSpPr/>
          <p:nvPr/>
        </p:nvSpPr>
        <p:spPr>
          <a:xfrm>
            <a:off x="6296809" y="564362"/>
            <a:ext cx="5604734" cy="1754326"/>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rPr>
              <a:t>Their experiences demonstrate that the governance of shrinking cities requires </a:t>
            </a:r>
            <a:r>
              <a:rPr lang="en-US" b="1" dirty="0">
                <a:solidFill>
                  <a:srgbClr val="C00000"/>
                </a:solidFill>
                <a:latin typeface="Times New Roman" panose="02020603050405020304" pitchFamily="18" charset="0"/>
              </a:rPr>
              <a:t>multilevel coordination </a:t>
            </a:r>
            <a:r>
              <a:rPr lang="en-US" dirty="0">
                <a:latin typeface="Times New Roman" panose="02020603050405020304" pitchFamily="18" charset="0"/>
                <a:ea typeface="Times New Roman" panose="02020603050405020304" pitchFamily="18" charset="0"/>
              </a:rPr>
              <a:t>to </a:t>
            </a:r>
            <a:r>
              <a:rPr lang="en-US" b="1" dirty="0">
                <a:solidFill>
                  <a:srgbClr val="C00000"/>
                </a:solidFill>
                <a:latin typeface="Times New Roman" panose="02020603050405020304" pitchFamily="18" charset="0"/>
              </a:rPr>
              <a:t>contextualize the phenomenon</a:t>
            </a:r>
            <a:r>
              <a:rPr lang="en-US" dirty="0">
                <a:latin typeface="Times New Roman" panose="02020603050405020304" pitchFamily="18" charset="0"/>
                <a:ea typeface="Times New Roman" panose="02020603050405020304" pitchFamily="18" charset="0"/>
              </a:rPr>
              <a:t>; </a:t>
            </a:r>
            <a:r>
              <a:rPr lang="en-US" b="1" dirty="0">
                <a:solidFill>
                  <a:srgbClr val="C00000"/>
                </a:solidFill>
                <a:latin typeface="Times New Roman" panose="02020603050405020304" pitchFamily="18" charset="0"/>
              </a:rPr>
              <a:t>de-contextualize the role of multilevel politics</a:t>
            </a:r>
            <a:r>
              <a:rPr lang="en-US" dirty="0">
                <a:latin typeface="Times New Roman" panose="02020603050405020304" pitchFamily="18" charset="0"/>
                <a:ea typeface="Times New Roman" panose="02020603050405020304" pitchFamily="18" charset="0"/>
              </a:rPr>
              <a:t>; and </a:t>
            </a:r>
            <a:r>
              <a:rPr lang="en-US" b="1" dirty="0">
                <a:solidFill>
                  <a:srgbClr val="C00000"/>
                </a:solidFill>
                <a:latin typeface="Times New Roman" panose="02020603050405020304" pitchFamily="18" charset="0"/>
              </a:rPr>
              <a:t>re-contextualize the national, regional, or local bodies of policies and actions</a:t>
            </a:r>
            <a:r>
              <a:rPr lang="en-US" dirty="0">
                <a:latin typeface="Times New Roman" panose="02020603050405020304" pitchFamily="18" charset="0"/>
                <a:ea typeface="Times New Roman" panose="02020603050405020304" pitchFamily="18" charset="0"/>
              </a:rPr>
              <a:t>. </a:t>
            </a:r>
            <a:endParaRPr lang="en-CN" u="sng" dirty="0">
              <a:latin typeface="Times New Roman" panose="02020603050405020304" pitchFamily="18" charset="0"/>
              <a:ea typeface="Times New Roman" panose="02020603050405020304" pitchFamily="18" charset="0"/>
            </a:endParaRPr>
          </a:p>
        </p:txBody>
      </p:sp>
      <p:sp>
        <p:nvSpPr>
          <p:cNvPr id="25" name="Curved Left Arrow 24">
            <a:extLst>
              <a:ext uri="{FF2B5EF4-FFF2-40B4-BE49-F238E27FC236}">
                <a16:creationId xmlns:a16="http://schemas.microsoft.com/office/drawing/2014/main" id="{6B68E111-0762-F14A-8CE0-EDF7E5CC0D7D}"/>
              </a:ext>
            </a:extLst>
          </p:cNvPr>
          <p:cNvSpPr/>
          <p:nvPr/>
        </p:nvSpPr>
        <p:spPr>
          <a:xfrm>
            <a:off x="4273472" y="1904104"/>
            <a:ext cx="903642" cy="276471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solidFill>
                <a:schemeClr val="tx1"/>
              </a:solidFill>
            </a:endParaRPr>
          </a:p>
        </p:txBody>
      </p:sp>
      <p:sp>
        <p:nvSpPr>
          <p:cNvPr id="35" name="Curved Left Arrow 34">
            <a:extLst>
              <a:ext uri="{FF2B5EF4-FFF2-40B4-BE49-F238E27FC236}">
                <a16:creationId xmlns:a16="http://schemas.microsoft.com/office/drawing/2014/main" id="{B46F7F8D-ADF4-364B-8B09-A6B2B3A5570A}"/>
              </a:ext>
            </a:extLst>
          </p:cNvPr>
          <p:cNvSpPr/>
          <p:nvPr/>
        </p:nvSpPr>
        <p:spPr>
          <a:xfrm rot="10800000">
            <a:off x="1075765" y="1862866"/>
            <a:ext cx="903642" cy="276471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solidFill>
                <a:schemeClr val="tx1"/>
              </a:solidFill>
            </a:endParaRPr>
          </a:p>
        </p:txBody>
      </p:sp>
      <p:sp>
        <p:nvSpPr>
          <p:cNvPr id="37" name="Zástupný symbol pro obsah 2">
            <a:extLst>
              <a:ext uri="{FF2B5EF4-FFF2-40B4-BE49-F238E27FC236}">
                <a16:creationId xmlns:a16="http://schemas.microsoft.com/office/drawing/2014/main" id="{C3F9A944-FB86-5E4F-BD9F-495640C697C0}"/>
              </a:ext>
            </a:extLst>
          </p:cNvPr>
          <p:cNvSpPr txBox="1">
            <a:spLocks/>
          </p:cNvSpPr>
          <p:nvPr/>
        </p:nvSpPr>
        <p:spPr>
          <a:xfrm>
            <a:off x="6296809" y="2878537"/>
            <a:ext cx="5729539" cy="311439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zh-CN" altLang="en-US" sz="1800" dirty="0">
                <a:latin typeface="微软雅黑" pitchFamily="34" charset="-122"/>
                <a:ea typeface="微软雅黑" pitchFamily="34" charset="-122"/>
                <a:cs typeface="+mj-cs"/>
              </a:rPr>
              <a:t>成功的收缩治理需要</a:t>
            </a:r>
            <a:r>
              <a:rPr lang="zh-CN" altLang="en-US" sz="1800" b="1" dirty="0">
                <a:solidFill>
                  <a:srgbClr val="C00000"/>
                </a:solidFill>
                <a:latin typeface="微软雅黑" pitchFamily="34" charset="-122"/>
                <a:ea typeface="微软雅黑" pitchFamily="34" charset="-122"/>
                <a:cs typeface="+mj-cs"/>
              </a:rPr>
              <a:t>多层级政府治理</a:t>
            </a:r>
            <a:r>
              <a:rPr lang="zh-CN" altLang="en-US" sz="1800" dirty="0">
                <a:latin typeface="微软雅黑" pitchFamily="34" charset="-122"/>
                <a:ea typeface="微软雅黑" pitchFamily="34" charset="-122"/>
                <a:cs typeface="+mj-cs"/>
              </a:rPr>
              <a:t>：</a:t>
            </a:r>
            <a:endParaRPr lang="en-US" altLang="zh-CN" sz="1800" dirty="0">
              <a:latin typeface="微软雅黑" pitchFamily="34" charset="-122"/>
              <a:ea typeface="微软雅黑" pitchFamily="34" charset="-122"/>
              <a:cs typeface="+mj-cs"/>
            </a:endParaRPr>
          </a:p>
          <a:p>
            <a:pPr marL="0"/>
            <a:r>
              <a:rPr lang="en-US" altLang="zh-CN" sz="1800" dirty="0">
                <a:latin typeface="微软雅黑" pitchFamily="34" charset="-122"/>
                <a:ea typeface="微软雅黑" pitchFamily="34" charset="-122"/>
                <a:cs typeface="+mj-cs"/>
              </a:rPr>
              <a:t>1</a:t>
            </a:r>
            <a:r>
              <a:rPr lang="zh-CN" altLang="en-US" sz="1800" dirty="0">
                <a:latin typeface="微软雅黑" pitchFamily="34" charset="-122"/>
                <a:ea typeface="微软雅黑" pitchFamily="34" charset="-122"/>
                <a:cs typeface="+mj-cs"/>
              </a:rPr>
              <a:t>、收缩的“现象”需要“在地化”（</a:t>
            </a:r>
            <a:r>
              <a:rPr lang="en-US" altLang="zh-CN" sz="1800" dirty="0">
                <a:latin typeface="微软雅黑" pitchFamily="34" charset="-122"/>
                <a:ea typeface="微软雅黑" pitchFamily="34" charset="-122"/>
              </a:rPr>
              <a:t>contextualized</a:t>
            </a:r>
            <a:r>
              <a:rPr lang="zh-CN" altLang="en-US" sz="1800" dirty="0">
                <a:latin typeface="微软雅黑" pitchFamily="34" charset="-122"/>
                <a:ea typeface="微软雅黑" pitchFamily="34" charset="-122"/>
                <a:cs typeface="+mj-cs"/>
              </a:rPr>
              <a:t>）的理解。</a:t>
            </a:r>
            <a:endParaRPr lang="en-US" altLang="zh-CN" sz="1800" dirty="0">
              <a:latin typeface="微软雅黑" pitchFamily="34" charset="-122"/>
              <a:ea typeface="微软雅黑" pitchFamily="34" charset="-122"/>
              <a:cs typeface="+mj-cs"/>
            </a:endParaRPr>
          </a:p>
          <a:p>
            <a:pPr marL="0"/>
            <a:r>
              <a:rPr lang="en-US" altLang="zh-CN" sz="1800" dirty="0">
                <a:latin typeface="微软雅黑" pitchFamily="34" charset="-122"/>
                <a:ea typeface="微软雅黑" pitchFamily="34" charset="-122"/>
                <a:cs typeface="+mj-cs"/>
              </a:rPr>
              <a:t>2</a:t>
            </a:r>
            <a:r>
              <a:rPr lang="zh-CN" altLang="en-US" sz="1800" dirty="0">
                <a:latin typeface="微软雅黑" pitchFamily="34" charset="-122"/>
                <a:ea typeface="微软雅黑" pitchFamily="34" charset="-122"/>
                <a:cs typeface="+mj-cs"/>
              </a:rPr>
              <a:t>、收缩的“问题”需要脱离地方的具体困境进行总结，形成“普适性”（</a:t>
            </a:r>
            <a:r>
              <a:rPr lang="en-US" altLang="zh-CN" sz="1800" dirty="0">
                <a:latin typeface="微软雅黑" pitchFamily="34" charset="-122"/>
                <a:ea typeface="微软雅黑" pitchFamily="34" charset="-122"/>
                <a:cs typeface="+mj-cs"/>
              </a:rPr>
              <a:t>decontextualize</a:t>
            </a:r>
            <a:r>
              <a:rPr lang="zh-CN" altLang="en-US" sz="1800" dirty="0">
                <a:latin typeface="微软雅黑" pitchFamily="34" charset="-122"/>
                <a:ea typeface="微软雅黑" pitchFamily="34" charset="-122"/>
                <a:cs typeface="+mj-cs"/>
              </a:rPr>
              <a:t>）</a:t>
            </a:r>
            <a:r>
              <a:rPr lang="zh-CN" altLang="cs-CZ" sz="1800" dirty="0">
                <a:latin typeface="微软雅黑" pitchFamily="34" charset="-122"/>
                <a:ea typeface="微软雅黑" pitchFamily="34" charset="-122"/>
                <a:cs typeface="+mj-cs"/>
              </a:rPr>
              <a:t>的</a:t>
            </a:r>
            <a:r>
              <a:rPr lang="zh-CN" altLang="en-US" sz="1800" dirty="0">
                <a:latin typeface="微软雅黑" pitchFamily="34" charset="-122"/>
                <a:ea typeface="微软雅黑" pitchFamily="34" charset="-122"/>
                <a:cs typeface="+mj-cs"/>
              </a:rPr>
              <a:t>政策话语和干预意图。</a:t>
            </a:r>
            <a:endParaRPr lang="cs-CZ" sz="1800" dirty="0">
              <a:latin typeface="微软雅黑" pitchFamily="34" charset="-122"/>
              <a:ea typeface="微软雅黑" pitchFamily="34" charset="-122"/>
              <a:cs typeface="+mj-cs"/>
            </a:endParaRPr>
          </a:p>
          <a:p>
            <a:pPr marL="0"/>
            <a:r>
              <a:rPr lang="en-US" altLang="zh-CN" sz="1800" dirty="0">
                <a:latin typeface="微软雅黑" pitchFamily="34" charset="-122"/>
                <a:ea typeface="微软雅黑" pitchFamily="34" charset="-122"/>
                <a:cs typeface="+mj-cs"/>
              </a:rPr>
              <a:t>3</a:t>
            </a:r>
            <a:r>
              <a:rPr lang="zh-CN" altLang="en-US" sz="1800" dirty="0">
                <a:latin typeface="微软雅黑" pitchFamily="34" charset="-122"/>
                <a:ea typeface="微软雅黑" pitchFamily="34" charset="-122"/>
                <a:cs typeface="+mj-cs"/>
              </a:rPr>
              <a:t>、收缩的“应对”需要“再地化”（</a:t>
            </a:r>
            <a:r>
              <a:rPr lang="en-US" altLang="zh-CN" sz="1800" dirty="0">
                <a:latin typeface="微软雅黑" pitchFamily="34" charset="-122"/>
                <a:ea typeface="微软雅黑" pitchFamily="34" charset="-122"/>
                <a:cs typeface="+mj-cs"/>
              </a:rPr>
              <a:t>recontextualized</a:t>
            </a:r>
            <a:r>
              <a:rPr lang="zh-CN" altLang="en-US" sz="1800" dirty="0">
                <a:latin typeface="微软雅黑" pitchFamily="34" charset="-122"/>
                <a:ea typeface="微软雅黑" pitchFamily="34" charset="-122"/>
                <a:cs typeface="+mj-cs"/>
              </a:rPr>
              <a:t>）的政策行动安排。</a:t>
            </a:r>
            <a:endParaRPr lang="en-US" altLang="zh-CN" sz="1800" dirty="0">
              <a:latin typeface="微软雅黑" pitchFamily="34" charset="-122"/>
              <a:ea typeface="微软雅黑" pitchFamily="34" charset="-122"/>
              <a:cs typeface="+mj-cs"/>
            </a:endParaRPr>
          </a:p>
          <a:p>
            <a:pPr marL="0"/>
            <a:endParaRPr lang="en-US" altLang="zh-CN" sz="1800" dirty="0">
              <a:latin typeface="微软雅黑" pitchFamily="34" charset="-122"/>
              <a:ea typeface="微软雅黑" pitchFamily="34" charset="-122"/>
              <a:cs typeface="+mj-cs"/>
            </a:endParaRPr>
          </a:p>
          <a:p>
            <a:pPr marL="0"/>
            <a:endParaRPr lang="en-US" altLang="zh-CN" sz="1800" dirty="0">
              <a:latin typeface="微软雅黑" pitchFamily="34" charset="-122"/>
              <a:ea typeface="微软雅黑" pitchFamily="34" charset="-122"/>
              <a:cs typeface="+mj-cs"/>
            </a:endParaRPr>
          </a:p>
          <a:p>
            <a:pPr marL="0"/>
            <a:endParaRPr lang="en-US" sz="1800" dirty="0">
              <a:latin typeface="微软雅黑" pitchFamily="34" charset="-122"/>
              <a:ea typeface="微软雅黑" pitchFamily="34" charset="-122"/>
              <a:cs typeface="+mj-cs"/>
            </a:endParaRPr>
          </a:p>
          <a:p>
            <a:pPr marL="0"/>
            <a:endParaRPr lang="cs-CZ" sz="1800" dirty="0">
              <a:latin typeface="微软雅黑" pitchFamily="34" charset="-122"/>
              <a:ea typeface="微软雅黑" pitchFamily="34" charset="-122"/>
              <a:cs typeface="+mj-cs"/>
            </a:endParaRPr>
          </a:p>
        </p:txBody>
      </p:sp>
      <p:sp>
        <p:nvSpPr>
          <p:cNvPr id="9" name="Curved Left Arrow 8">
            <a:extLst>
              <a:ext uri="{FF2B5EF4-FFF2-40B4-BE49-F238E27FC236}">
                <a16:creationId xmlns:a16="http://schemas.microsoft.com/office/drawing/2014/main" id="{3676756B-4406-EA4F-BE72-A1B60A3BFBC3}"/>
              </a:ext>
            </a:extLst>
          </p:cNvPr>
          <p:cNvSpPr/>
          <p:nvPr/>
        </p:nvSpPr>
        <p:spPr>
          <a:xfrm rot="10800000">
            <a:off x="2141668" y="4022464"/>
            <a:ext cx="903642" cy="129271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solidFill>
                <a:schemeClr val="tx1"/>
              </a:solidFill>
            </a:endParaRPr>
          </a:p>
        </p:txBody>
      </p:sp>
      <p:sp>
        <p:nvSpPr>
          <p:cNvPr id="10" name="Curved Left Arrow 9">
            <a:extLst>
              <a:ext uri="{FF2B5EF4-FFF2-40B4-BE49-F238E27FC236}">
                <a16:creationId xmlns:a16="http://schemas.microsoft.com/office/drawing/2014/main" id="{53713C5F-489F-6541-A675-5D89F7137328}"/>
              </a:ext>
            </a:extLst>
          </p:cNvPr>
          <p:cNvSpPr/>
          <p:nvPr/>
        </p:nvSpPr>
        <p:spPr>
          <a:xfrm>
            <a:off x="3207570" y="4123765"/>
            <a:ext cx="903642" cy="129271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solidFill>
                <a:schemeClr val="tx1"/>
              </a:solidFill>
            </a:endParaRPr>
          </a:p>
        </p:txBody>
      </p:sp>
    </p:spTree>
    <p:extLst>
      <p:ext uri="{BB962C8B-B14F-4D97-AF65-F5344CB8AC3E}">
        <p14:creationId xmlns:p14="http://schemas.microsoft.com/office/powerpoint/2010/main" val="1899323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B465608-A7CB-C845-AB6C-7DFEBB01612D}"/>
              </a:ext>
            </a:extLst>
          </p:cNvPr>
          <p:cNvSpPr/>
          <p:nvPr/>
        </p:nvSpPr>
        <p:spPr>
          <a:xfrm>
            <a:off x="290457" y="1441525"/>
            <a:ext cx="5604734" cy="61318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N" dirty="0"/>
              <a:t>国家</a:t>
            </a:r>
            <a:r>
              <a:rPr lang="en-US" altLang="zh-CN" dirty="0"/>
              <a:t>/</a:t>
            </a:r>
            <a:r>
              <a:rPr lang="zh-CN" altLang="en-US" dirty="0"/>
              <a:t>跨国家</a:t>
            </a:r>
            <a:endParaRPr lang="en-CN" dirty="0"/>
          </a:p>
        </p:txBody>
      </p:sp>
      <p:sp>
        <p:nvSpPr>
          <p:cNvPr id="31" name="Rectangle 30">
            <a:extLst>
              <a:ext uri="{FF2B5EF4-FFF2-40B4-BE49-F238E27FC236}">
                <a16:creationId xmlns:a16="http://schemas.microsoft.com/office/drawing/2014/main" id="{A64A2ACA-821F-F74C-A5B4-0A740601F1E5}"/>
              </a:ext>
            </a:extLst>
          </p:cNvPr>
          <p:cNvSpPr/>
          <p:nvPr/>
        </p:nvSpPr>
        <p:spPr>
          <a:xfrm>
            <a:off x="290457" y="2938631"/>
            <a:ext cx="5604734" cy="61318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N" dirty="0"/>
              <a:t>区域</a:t>
            </a:r>
            <a:r>
              <a:rPr lang="en-US" altLang="zh-CN" dirty="0"/>
              <a:t>/</a:t>
            </a:r>
            <a:r>
              <a:rPr lang="zh-CN" altLang="en-US" dirty="0"/>
              <a:t>次区域</a:t>
            </a:r>
            <a:endParaRPr lang="en-CN" dirty="0"/>
          </a:p>
        </p:txBody>
      </p:sp>
      <p:sp>
        <p:nvSpPr>
          <p:cNvPr id="33" name="Rectangle 32">
            <a:extLst>
              <a:ext uri="{FF2B5EF4-FFF2-40B4-BE49-F238E27FC236}">
                <a16:creationId xmlns:a16="http://schemas.microsoft.com/office/drawing/2014/main" id="{48A412DF-68F1-A34C-8B63-ED629D5B8837}"/>
              </a:ext>
            </a:extLst>
          </p:cNvPr>
          <p:cNvSpPr/>
          <p:nvPr/>
        </p:nvSpPr>
        <p:spPr>
          <a:xfrm>
            <a:off x="290457" y="4435737"/>
            <a:ext cx="5604734" cy="61318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N" dirty="0"/>
              <a:t>地方</a:t>
            </a:r>
            <a:r>
              <a:rPr lang="en-US" altLang="zh-CN" dirty="0"/>
              <a:t>/</a:t>
            </a:r>
            <a:r>
              <a:rPr lang="zh-CN" altLang="en-US" dirty="0"/>
              <a:t>社区</a:t>
            </a:r>
            <a:endParaRPr lang="en-CN" dirty="0"/>
          </a:p>
        </p:txBody>
      </p:sp>
      <p:sp>
        <p:nvSpPr>
          <p:cNvPr id="23" name="Rectangle 22">
            <a:extLst>
              <a:ext uri="{FF2B5EF4-FFF2-40B4-BE49-F238E27FC236}">
                <a16:creationId xmlns:a16="http://schemas.microsoft.com/office/drawing/2014/main" id="{7599B2F3-C5FC-B346-9920-FA1A2DFE2A54}"/>
              </a:ext>
            </a:extLst>
          </p:cNvPr>
          <p:cNvSpPr/>
          <p:nvPr/>
        </p:nvSpPr>
        <p:spPr>
          <a:xfrm>
            <a:off x="6296809" y="880383"/>
            <a:ext cx="5604734" cy="2862322"/>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rPr>
              <a:t>We observed that the political </a:t>
            </a:r>
            <a:r>
              <a:rPr lang="en-US" dirty="0">
                <a:latin typeface="Times New Roman" panose="02020603050405020304" pitchFamily="18" charset="0"/>
              </a:rPr>
              <a:t>agenda-setting for shrinking cities was more than a mayor’s</a:t>
            </a:r>
            <a:r>
              <a:rPr lang="en-US" b="1" dirty="0">
                <a:solidFill>
                  <a:srgbClr val="C00000"/>
                </a:solidFill>
                <a:latin typeface="Times New Roman" panose="02020603050405020304" pitchFamily="18" charset="0"/>
              </a:rPr>
              <a:t> ticking a box among ignore, deny, or accept</a:t>
            </a:r>
            <a:r>
              <a:rPr lang="en-US" dirty="0">
                <a:latin typeface="Times New Roman" panose="02020603050405020304" pitchFamily="18" charset="0"/>
              </a:rPr>
              <a:t>.</a:t>
            </a:r>
            <a:r>
              <a:rPr lang="en-US" dirty="0">
                <a:latin typeface="Times New Roman" panose="02020603050405020304" pitchFamily="18" charset="0"/>
                <a:ea typeface="Times New Roman" panose="02020603050405020304" pitchFamily="18" charset="0"/>
              </a:rPr>
              <a:t> By contrast, it is about how the local governments accept and </a:t>
            </a:r>
            <a:r>
              <a:rPr lang="en-US" b="1" dirty="0">
                <a:solidFill>
                  <a:srgbClr val="C00000"/>
                </a:solidFill>
                <a:latin typeface="Times New Roman" panose="02020603050405020304" pitchFamily="18" charset="0"/>
                <a:ea typeface="Times New Roman" panose="02020603050405020304" pitchFamily="18" charset="0"/>
              </a:rPr>
              <a:t>recognize the shrinking problems in context</a:t>
            </a:r>
            <a:r>
              <a:rPr lang="en-US" dirty="0">
                <a:latin typeface="Times New Roman" panose="02020603050405020304" pitchFamily="18" charset="0"/>
                <a:ea typeface="Times New Roman" panose="02020603050405020304" pitchFamily="18" charset="0"/>
              </a:rPr>
              <a:t> and then </a:t>
            </a:r>
            <a:r>
              <a:rPr lang="en-US" b="1" dirty="0">
                <a:solidFill>
                  <a:srgbClr val="C00000"/>
                </a:solidFill>
                <a:latin typeface="Times New Roman" panose="02020603050405020304" pitchFamily="18" charset="0"/>
                <a:ea typeface="Times New Roman" panose="02020603050405020304" pitchFamily="18" charset="0"/>
              </a:rPr>
              <a:t>assemble the political willpower, resources, and leadership through multilevel politics</a:t>
            </a:r>
            <a:r>
              <a:rPr lang="en-US" dirty="0">
                <a:latin typeface="Times New Roman" panose="02020603050405020304" pitchFamily="18" charset="0"/>
                <a:ea typeface="Times New Roman" panose="02020603050405020304" pitchFamily="18" charset="0"/>
              </a:rPr>
              <a:t> and finally shape the potential choices of policy and actions that comprised </a:t>
            </a:r>
            <a:r>
              <a:rPr lang="en-US" b="1" dirty="0">
                <a:solidFill>
                  <a:srgbClr val="C00000"/>
                </a:solidFill>
                <a:latin typeface="Times New Roman" panose="02020603050405020304" pitchFamily="18" charset="0"/>
                <a:ea typeface="Times New Roman" panose="02020603050405020304" pitchFamily="18" charset="0"/>
              </a:rPr>
              <a:t>the specific narrative</a:t>
            </a:r>
            <a:r>
              <a:rPr lang="en-US" dirty="0">
                <a:latin typeface="Times New Roman" panose="02020603050405020304" pitchFamily="18" charset="0"/>
                <a:ea typeface="Times New Roman" panose="02020603050405020304" pitchFamily="18" charset="0"/>
              </a:rPr>
              <a:t> at higher levels of government and the shrinking problems at the local level. </a:t>
            </a:r>
            <a:endParaRPr lang="en-CN" u="sng" dirty="0">
              <a:latin typeface="Times New Roman" panose="02020603050405020304" pitchFamily="18" charset="0"/>
              <a:ea typeface="Times New Roman" panose="02020603050405020304" pitchFamily="18" charset="0"/>
            </a:endParaRPr>
          </a:p>
        </p:txBody>
      </p:sp>
      <p:sp>
        <p:nvSpPr>
          <p:cNvPr id="25" name="Curved Left Arrow 24">
            <a:extLst>
              <a:ext uri="{FF2B5EF4-FFF2-40B4-BE49-F238E27FC236}">
                <a16:creationId xmlns:a16="http://schemas.microsoft.com/office/drawing/2014/main" id="{6B68E111-0762-F14A-8CE0-EDF7E5CC0D7D}"/>
              </a:ext>
            </a:extLst>
          </p:cNvPr>
          <p:cNvSpPr/>
          <p:nvPr/>
        </p:nvSpPr>
        <p:spPr>
          <a:xfrm>
            <a:off x="4273472" y="1904104"/>
            <a:ext cx="903642" cy="276471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solidFill>
                <a:schemeClr val="tx1"/>
              </a:solidFill>
            </a:endParaRPr>
          </a:p>
        </p:txBody>
      </p:sp>
      <p:sp>
        <p:nvSpPr>
          <p:cNvPr id="35" name="Curved Left Arrow 34">
            <a:extLst>
              <a:ext uri="{FF2B5EF4-FFF2-40B4-BE49-F238E27FC236}">
                <a16:creationId xmlns:a16="http://schemas.microsoft.com/office/drawing/2014/main" id="{B46F7F8D-ADF4-364B-8B09-A6B2B3A5570A}"/>
              </a:ext>
            </a:extLst>
          </p:cNvPr>
          <p:cNvSpPr/>
          <p:nvPr/>
        </p:nvSpPr>
        <p:spPr>
          <a:xfrm rot="10800000">
            <a:off x="1075765" y="1862866"/>
            <a:ext cx="903642" cy="276471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solidFill>
                <a:schemeClr val="tx1"/>
              </a:solidFill>
            </a:endParaRPr>
          </a:p>
        </p:txBody>
      </p:sp>
      <p:sp>
        <p:nvSpPr>
          <p:cNvPr id="37" name="Zástupný symbol pro obsah 2">
            <a:extLst>
              <a:ext uri="{FF2B5EF4-FFF2-40B4-BE49-F238E27FC236}">
                <a16:creationId xmlns:a16="http://schemas.microsoft.com/office/drawing/2014/main" id="{C3F9A944-FB86-5E4F-BD9F-495640C697C0}"/>
              </a:ext>
            </a:extLst>
          </p:cNvPr>
          <p:cNvSpPr txBox="1">
            <a:spLocks/>
          </p:cNvSpPr>
          <p:nvPr/>
        </p:nvSpPr>
        <p:spPr>
          <a:xfrm>
            <a:off x="6296809" y="3757974"/>
            <a:ext cx="5604734" cy="311439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zh-CN" altLang="en-US" sz="1800" dirty="0">
                <a:latin typeface="微软雅黑" pitchFamily="34" charset="-122"/>
                <a:ea typeface="微软雅黑" pitchFamily="34" charset="-122"/>
                <a:cs typeface="+mj-cs"/>
              </a:rPr>
              <a:t>对于地方政府来说，收缩应对不仅是在“忽视”、“拒绝”、“接受”中选择一个立场。而是</a:t>
            </a:r>
            <a:endParaRPr lang="en-US" altLang="zh-CN" sz="1800" dirty="0">
              <a:latin typeface="微软雅黑" pitchFamily="34" charset="-122"/>
              <a:ea typeface="微软雅黑" pitchFamily="34" charset="-122"/>
              <a:cs typeface="+mj-cs"/>
            </a:endParaRPr>
          </a:p>
          <a:p>
            <a:pPr marL="0"/>
            <a:r>
              <a:rPr lang="en-US" altLang="zh-CN" sz="1800" dirty="0">
                <a:latin typeface="微软雅黑" pitchFamily="34" charset="-122"/>
                <a:ea typeface="微软雅黑" pitchFamily="34" charset="-122"/>
                <a:cs typeface="+mj-cs"/>
              </a:rPr>
              <a:t>1</a:t>
            </a:r>
            <a:r>
              <a:rPr lang="zh-CN" altLang="en-US" sz="1800" dirty="0">
                <a:latin typeface="微软雅黑" pitchFamily="34" charset="-122"/>
                <a:ea typeface="微软雅黑" pitchFamily="34" charset="-122"/>
                <a:cs typeface="+mj-cs"/>
              </a:rPr>
              <a:t>、根据地方具体情况，认识和理解收缩问题。</a:t>
            </a:r>
            <a:endParaRPr lang="en-US" altLang="zh-CN" sz="1800" dirty="0">
              <a:latin typeface="微软雅黑" pitchFamily="34" charset="-122"/>
              <a:ea typeface="微软雅黑" pitchFamily="34" charset="-122"/>
              <a:cs typeface="+mj-cs"/>
            </a:endParaRPr>
          </a:p>
          <a:p>
            <a:pPr marL="0"/>
            <a:r>
              <a:rPr lang="en-US" altLang="zh-CN" sz="1800" dirty="0">
                <a:latin typeface="微软雅黑" pitchFamily="34" charset="-122"/>
                <a:ea typeface="微软雅黑" pitchFamily="34" charset="-122"/>
                <a:cs typeface="+mj-cs"/>
              </a:rPr>
              <a:t>2</a:t>
            </a:r>
            <a:r>
              <a:rPr lang="zh-CN" altLang="en-US" sz="1800" dirty="0">
                <a:latin typeface="微软雅黑" pitchFamily="34" charset="-122"/>
                <a:ea typeface="微软雅黑" pitchFamily="34" charset="-122"/>
                <a:cs typeface="+mj-cs"/>
              </a:rPr>
              <a:t>、在地方、区域、国家层面的治理框架中，获得足够的关注、资源、支持。</a:t>
            </a:r>
            <a:endParaRPr lang="cs-CZ" sz="1800" dirty="0">
              <a:latin typeface="微软雅黑" pitchFamily="34" charset="-122"/>
              <a:ea typeface="微软雅黑" pitchFamily="34" charset="-122"/>
              <a:cs typeface="+mj-cs"/>
            </a:endParaRPr>
          </a:p>
          <a:p>
            <a:pPr marL="0"/>
            <a:r>
              <a:rPr lang="en-US" altLang="zh-CN" sz="1800" dirty="0">
                <a:latin typeface="微软雅黑" pitchFamily="34" charset="-122"/>
                <a:ea typeface="微软雅黑" pitchFamily="34" charset="-122"/>
                <a:cs typeface="+mj-cs"/>
              </a:rPr>
              <a:t>3</a:t>
            </a:r>
            <a:r>
              <a:rPr lang="zh-CN" altLang="en-US" sz="1800" dirty="0">
                <a:latin typeface="微软雅黑" pitchFamily="34" charset="-122"/>
                <a:ea typeface="微软雅黑" pitchFamily="34" charset="-122"/>
                <a:cs typeface="+mj-cs"/>
              </a:rPr>
              <a:t>、再回到地方，寻求地方的力量，规划方案、形成地方政策。</a:t>
            </a:r>
            <a:endParaRPr lang="en-US" altLang="zh-CN" sz="1800" dirty="0">
              <a:latin typeface="微软雅黑" pitchFamily="34" charset="-122"/>
              <a:ea typeface="微软雅黑" pitchFamily="34" charset="-122"/>
              <a:cs typeface="+mj-cs"/>
            </a:endParaRPr>
          </a:p>
          <a:p>
            <a:pPr marL="0"/>
            <a:endParaRPr lang="en-US" altLang="zh-CN" sz="1800" dirty="0">
              <a:latin typeface="微软雅黑" pitchFamily="34" charset="-122"/>
              <a:ea typeface="微软雅黑" pitchFamily="34" charset="-122"/>
              <a:cs typeface="+mj-cs"/>
            </a:endParaRPr>
          </a:p>
          <a:p>
            <a:pPr marL="0"/>
            <a:endParaRPr lang="en-US" altLang="zh-CN" sz="1800" dirty="0">
              <a:latin typeface="微软雅黑" pitchFamily="34" charset="-122"/>
              <a:ea typeface="微软雅黑" pitchFamily="34" charset="-122"/>
              <a:cs typeface="+mj-cs"/>
            </a:endParaRPr>
          </a:p>
          <a:p>
            <a:pPr marL="0"/>
            <a:endParaRPr lang="en-US" sz="1800" dirty="0">
              <a:latin typeface="微软雅黑" pitchFamily="34" charset="-122"/>
              <a:ea typeface="微软雅黑" pitchFamily="34" charset="-122"/>
              <a:cs typeface="+mj-cs"/>
            </a:endParaRPr>
          </a:p>
          <a:p>
            <a:pPr marL="0"/>
            <a:endParaRPr lang="cs-CZ" sz="1800" dirty="0">
              <a:latin typeface="微软雅黑" pitchFamily="34" charset="-122"/>
              <a:ea typeface="微软雅黑" pitchFamily="34" charset="-122"/>
              <a:cs typeface="+mj-cs"/>
            </a:endParaRPr>
          </a:p>
        </p:txBody>
      </p:sp>
      <p:sp>
        <p:nvSpPr>
          <p:cNvPr id="9" name="Curved Left Arrow 8">
            <a:extLst>
              <a:ext uri="{FF2B5EF4-FFF2-40B4-BE49-F238E27FC236}">
                <a16:creationId xmlns:a16="http://schemas.microsoft.com/office/drawing/2014/main" id="{3676756B-4406-EA4F-BE72-A1B60A3BFBC3}"/>
              </a:ext>
            </a:extLst>
          </p:cNvPr>
          <p:cNvSpPr/>
          <p:nvPr/>
        </p:nvSpPr>
        <p:spPr>
          <a:xfrm rot="10800000">
            <a:off x="2141668" y="4022464"/>
            <a:ext cx="903642" cy="129271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solidFill>
                <a:schemeClr val="tx1"/>
              </a:solidFill>
            </a:endParaRPr>
          </a:p>
        </p:txBody>
      </p:sp>
      <p:sp>
        <p:nvSpPr>
          <p:cNvPr id="10" name="Curved Left Arrow 9">
            <a:extLst>
              <a:ext uri="{FF2B5EF4-FFF2-40B4-BE49-F238E27FC236}">
                <a16:creationId xmlns:a16="http://schemas.microsoft.com/office/drawing/2014/main" id="{53713C5F-489F-6541-A675-5D89F7137328}"/>
              </a:ext>
            </a:extLst>
          </p:cNvPr>
          <p:cNvSpPr/>
          <p:nvPr/>
        </p:nvSpPr>
        <p:spPr>
          <a:xfrm>
            <a:off x="3207570" y="4123765"/>
            <a:ext cx="903642" cy="129271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solidFill>
                <a:schemeClr val="tx1"/>
              </a:solidFill>
            </a:endParaRPr>
          </a:p>
        </p:txBody>
      </p:sp>
      <p:sp>
        <p:nvSpPr>
          <p:cNvPr id="11" name="Oval 10">
            <a:extLst>
              <a:ext uri="{FF2B5EF4-FFF2-40B4-BE49-F238E27FC236}">
                <a16:creationId xmlns:a16="http://schemas.microsoft.com/office/drawing/2014/main" id="{465FFAE4-CF95-6F47-8C70-2CD260C3FA60}"/>
              </a:ext>
            </a:extLst>
          </p:cNvPr>
          <p:cNvSpPr/>
          <p:nvPr/>
        </p:nvSpPr>
        <p:spPr>
          <a:xfrm>
            <a:off x="1775907" y="4573793"/>
            <a:ext cx="365760" cy="365760"/>
          </a:xfrm>
          <a:prstGeom prst="ellipse">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b="1" dirty="0"/>
              <a:t>1</a:t>
            </a:r>
            <a:endParaRPr lang="en-CN" b="1" dirty="0"/>
          </a:p>
        </p:txBody>
      </p:sp>
      <p:sp>
        <p:nvSpPr>
          <p:cNvPr id="12" name="Oval 11">
            <a:extLst>
              <a:ext uri="{FF2B5EF4-FFF2-40B4-BE49-F238E27FC236}">
                <a16:creationId xmlns:a16="http://schemas.microsoft.com/office/drawing/2014/main" id="{0BBD4B63-D52D-2340-B59E-C4624885F14A}"/>
              </a:ext>
            </a:extLst>
          </p:cNvPr>
          <p:cNvSpPr/>
          <p:nvPr/>
        </p:nvSpPr>
        <p:spPr>
          <a:xfrm>
            <a:off x="2950282" y="2306620"/>
            <a:ext cx="365760" cy="365760"/>
          </a:xfrm>
          <a:prstGeom prst="ellipse">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b="1" dirty="0"/>
              <a:t>2</a:t>
            </a:r>
            <a:endParaRPr lang="en-CN" b="1" dirty="0"/>
          </a:p>
        </p:txBody>
      </p:sp>
      <p:sp>
        <p:nvSpPr>
          <p:cNvPr id="13" name="Oval 12">
            <a:extLst>
              <a:ext uri="{FF2B5EF4-FFF2-40B4-BE49-F238E27FC236}">
                <a16:creationId xmlns:a16="http://schemas.microsoft.com/office/drawing/2014/main" id="{BE6155F4-EC8B-E34C-A67A-B67F57551373}"/>
              </a:ext>
            </a:extLst>
          </p:cNvPr>
          <p:cNvSpPr/>
          <p:nvPr/>
        </p:nvSpPr>
        <p:spPr>
          <a:xfrm>
            <a:off x="3961504" y="4573793"/>
            <a:ext cx="365760" cy="365760"/>
          </a:xfrm>
          <a:prstGeom prst="ellipse">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b="1" dirty="0"/>
              <a:t>3</a:t>
            </a:r>
            <a:endParaRPr lang="en-CN" b="1" dirty="0"/>
          </a:p>
        </p:txBody>
      </p:sp>
    </p:spTree>
    <p:extLst>
      <p:ext uri="{BB962C8B-B14F-4D97-AF65-F5344CB8AC3E}">
        <p14:creationId xmlns:p14="http://schemas.microsoft.com/office/powerpoint/2010/main" val="22451956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33B9858-1885-E747-AE80-498B4AA8CEEF}"/>
              </a:ext>
            </a:extLst>
          </p:cNvPr>
          <p:cNvPicPr>
            <a:picLocks noChangeAspect="1"/>
          </p:cNvPicPr>
          <p:nvPr/>
        </p:nvPicPr>
        <p:blipFill>
          <a:blip r:embed="rId2"/>
          <a:stretch>
            <a:fillRect/>
          </a:stretch>
        </p:blipFill>
        <p:spPr>
          <a:xfrm>
            <a:off x="0" y="0"/>
            <a:ext cx="8215907" cy="6858000"/>
          </a:xfrm>
          <a:prstGeom prst="rect">
            <a:avLst/>
          </a:prstGeom>
        </p:spPr>
      </p:pic>
      <p:sp>
        <p:nvSpPr>
          <p:cNvPr id="2" name="Rectangle 1">
            <a:extLst>
              <a:ext uri="{FF2B5EF4-FFF2-40B4-BE49-F238E27FC236}">
                <a16:creationId xmlns:a16="http://schemas.microsoft.com/office/drawing/2014/main" id="{4CF594D7-3C90-0346-8AA3-FB4CB23F275E}"/>
              </a:ext>
            </a:extLst>
          </p:cNvPr>
          <p:cNvSpPr/>
          <p:nvPr/>
        </p:nvSpPr>
        <p:spPr>
          <a:xfrm>
            <a:off x="8291211" y="1299984"/>
            <a:ext cx="4227755" cy="5355312"/>
          </a:xfrm>
          <a:prstGeom prst="rect">
            <a:avLst/>
          </a:prstGeom>
        </p:spPr>
        <p:txBody>
          <a:bodyPr wrap="square">
            <a:spAutoFit/>
          </a:bodyPr>
          <a:lstStyle/>
          <a:p>
            <a:r>
              <a:rPr lang="en-US" b="1" dirty="0">
                <a:latin typeface="Times New Roman" panose="02020603050405020304" pitchFamily="18" charset="0"/>
                <a:ea typeface="Times New Roman" panose="02020603050405020304" pitchFamily="18" charset="0"/>
              </a:rPr>
              <a:t>Kai ZHOU</a:t>
            </a:r>
            <a:endParaRPr lang="en-CN" sz="2400" dirty="0">
              <a:effectLst/>
              <a:latin typeface="Times New Roman" panose="02020603050405020304" pitchFamily="18" charset="0"/>
              <a:ea typeface="Times New Roman" panose="02020603050405020304" pitchFamily="18" charset="0"/>
            </a:endParaRPr>
          </a:p>
          <a:p>
            <a:r>
              <a:rPr lang="en-US" dirty="0">
                <a:latin typeface="Times New Roman" panose="02020603050405020304" pitchFamily="18" charset="0"/>
                <a:ea typeface="Times New Roman" panose="02020603050405020304" pitchFamily="18" charset="0"/>
              </a:rPr>
              <a:t>Department of Urban and Rural Planning, School of Architecture, Hunan University, Changsha, 410082, China, </a:t>
            </a:r>
            <a:r>
              <a:rPr lang="en-US" dirty="0" err="1">
                <a:latin typeface="Times New Roman" panose="02020603050405020304" pitchFamily="18" charset="0"/>
                <a:ea typeface="Times New Roman" panose="02020603050405020304" pitchFamily="18" charset="0"/>
              </a:rPr>
              <a:t>zhoukai_nju@hotmail.com</a:t>
            </a:r>
            <a:endParaRPr lang="en-CN" sz="2400" dirty="0">
              <a:effectLst/>
              <a:latin typeface="Times New Roman" panose="02020603050405020304" pitchFamily="18" charset="0"/>
              <a:ea typeface="Times New Roman" panose="02020603050405020304" pitchFamily="18" charset="0"/>
            </a:endParaRPr>
          </a:p>
          <a:p>
            <a:r>
              <a:rPr lang="en-US" dirty="0">
                <a:latin typeface="Times New Roman" panose="02020603050405020304" pitchFamily="18" charset="0"/>
                <a:ea typeface="Times New Roman" panose="02020603050405020304" pitchFamily="18" charset="0"/>
              </a:rPr>
              <a:t> </a:t>
            </a:r>
            <a:endParaRPr lang="en-CN" sz="2400" dirty="0">
              <a:effectLst/>
              <a:latin typeface="Times New Roman" panose="02020603050405020304" pitchFamily="18" charset="0"/>
              <a:ea typeface="Times New Roman" panose="02020603050405020304" pitchFamily="18" charset="0"/>
            </a:endParaRPr>
          </a:p>
          <a:p>
            <a:r>
              <a:rPr lang="en-US" b="1" dirty="0">
                <a:latin typeface="Times New Roman" panose="02020603050405020304" pitchFamily="18" charset="0"/>
                <a:ea typeface="Times New Roman" panose="02020603050405020304" pitchFamily="18" charset="0"/>
              </a:rPr>
              <a:t>Jaroslav KOUTSKY</a:t>
            </a:r>
            <a:endParaRPr lang="en-CN" sz="2400" dirty="0">
              <a:effectLst/>
              <a:latin typeface="Times New Roman" panose="02020603050405020304" pitchFamily="18" charset="0"/>
              <a:ea typeface="Times New Roman" panose="02020603050405020304" pitchFamily="18" charset="0"/>
            </a:endParaRPr>
          </a:p>
          <a:p>
            <a:r>
              <a:rPr lang="en-US" dirty="0">
                <a:latin typeface="Times New Roman" panose="02020603050405020304" pitchFamily="18" charset="0"/>
                <a:ea typeface="Times New Roman" panose="02020603050405020304" pitchFamily="18" charset="0"/>
              </a:rPr>
              <a:t>Department of Regional studies and Public Administration, Faculty of Social and Economic Studies, Jan Evangelista </a:t>
            </a:r>
            <a:r>
              <a:rPr lang="en-US" dirty="0" err="1">
                <a:latin typeface="Times New Roman" panose="02020603050405020304" pitchFamily="18" charset="0"/>
                <a:ea typeface="Times New Roman" panose="02020603050405020304" pitchFamily="18" charset="0"/>
              </a:rPr>
              <a:t>Purkyne</a:t>
            </a:r>
            <a:r>
              <a:rPr lang="en-US" dirty="0">
                <a:latin typeface="Times New Roman" panose="02020603050405020304" pitchFamily="18" charset="0"/>
                <a:ea typeface="Times New Roman" panose="02020603050405020304" pitchFamily="18" charset="0"/>
              </a:rPr>
              <a:t> University, Usti </a:t>
            </a:r>
            <a:r>
              <a:rPr lang="en-US" dirty="0" err="1">
                <a:latin typeface="Times New Roman" panose="02020603050405020304" pitchFamily="18" charset="0"/>
                <a:ea typeface="Times New Roman" panose="02020603050405020304" pitchFamily="18" charset="0"/>
              </a:rPr>
              <a:t>nad</a:t>
            </a:r>
            <a:r>
              <a:rPr lang="en-US" dirty="0">
                <a:latin typeface="Times New Roman" panose="02020603050405020304" pitchFamily="18" charset="0"/>
                <a:ea typeface="Times New Roman" panose="02020603050405020304" pitchFamily="18" charset="0"/>
              </a:rPr>
              <a:t> Labem, The Czech Republic, </a:t>
            </a:r>
            <a:r>
              <a:rPr lang="en-US" dirty="0" err="1">
                <a:latin typeface="Times New Roman" panose="02020603050405020304" pitchFamily="18" charset="0"/>
                <a:ea typeface="Times New Roman" panose="02020603050405020304" pitchFamily="18" charset="0"/>
              </a:rPr>
              <a:t>jaro.koutsky@gmail.com</a:t>
            </a:r>
            <a:r>
              <a:rPr lang="en-US" dirty="0">
                <a:latin typeface="Times New Roman" panose="02020603050405020304" pitchFamily="18" charset="0"/>
                <a:ea typeface="Times New Roman" panose="02020603050405020304" pitchFamily="18" charset="0"/>
              </a:rPr>
              <a:t> </a:t>
            </a:r>
            <a:endParaRPr lang="en-CN" sz="2400" dirty="0">
              <a:effectLst/>
              <a:latin typeface="Times New Roman" panose="02020603050405020304" pitchFamily="18" charset="0"/>
              <a:ea typeface="Times New Roman" panose="02020603050405020304" pitchFamily="18" charset="0"/>
            </a:endParaRPr>
          </a:p>
          <a:p>
            <a:r>
              <a:rPr lang="en-US" dirty="0">
                <a:latin typeface="Times New Roman" panose="02020603050405020304" pitchFamily="18" charset="0"/>
                <a:ea typeface="Times New Roman" panose="02020603050405020304" pitchFamily="18" charset="0"/>
              </a:rPr>
              <a:t> </a:t>
            </a:r>
            <a:endParaRPr lang="en-CN" sz="2400" dirty="0">
              <a:effectLst/>
              <a:latin typeface="Times New Roman" panose="02020603050405020304" pitchFamily="18" charset="0"/>
              <a:ea typeface="Times New Roman" panose="02020603050405020304" pitchFamily="18" charset="0"/>
            </a:endParaRPr>
          </a:p>
          <a:p>
            <a:r>
              <a:rPr lang="en-US" b="1" dirty="0">
                <a:latin typeface="Times New Roman" panose="02020603050405020304" pitchFamily="18" charset="0"/>
                <a:ea typeface="Times New Roman" panose="02020603050405020304" pitchFamily="18" charset="0"/>
              </a:rPr>
              <a:t>Justin B. HOLLANDER</a:t>
            </a:r>
            <a:endParaRPr lang="en-CN" sz="2400" dirty="0">
              <a:effectLst/>
              <a:latin typeface="Times New Roman" panose="02020603050405020304" pitchFamily="18" charset="0"/>
              <a:ea typeface="Times New Roman" panose="02020603050405020304" pitchFamily="18" charset="0"/>
            </a:endParaRPr>
          </a:p>
          <a:p>
            <a:r>
              <a:rPr lang="en-US" dirty="0">
                <a:latin typeface="Times New Roman" panose="02020603050405020304" pitchFamily="18" charset="0"/>
                <a:ea typeface="Times New Roman" panose="02020603050405020304" pitchFamily="18" charset="0"/>
              </a:rPr>
              <a:t>Urban and Environmental Policy and Planning, Graduate School of Arts and Sciences, Tufts University, 97 Talbot Ave</a:t>
            </a:r>
            <a:endParaRPr lang="en-CN" sz="2400" dirty="0">
              <a:effectLst/>
              <a:latin typeface="Times New Roman" panose="02020603050405020304" pitchFamily="18" charset="0"/>
              <a:ea typeface="Times New Roman" panose="02020603050405020304" pitchFamily="18" charset="0"/>
            </a:endParaRPr>
          </a:p>
          <a:p>
            <a:r>
              <a:rPr lang="en-US" dirty="0">
                <a:latin typeface="Times New Roman" panose="02020603050405020304" pitchFamily="18" charset="0"/>
                <a:ea typeface="Times New Roman" panose="02020603050405020304" pitchFamily="18" charset="0"/>
              </a:rPr>
              <a:t>Medford, MA 02155, United States of America, </a:t>
            </a:r>
            <a:r>
              <a:rPr lang="en-US" dirty="0" err="1">
                <a:latin typeface="Times New Roman" panose="02020603050405020304" pitchFamily="18" charset="0"/>
                <a:ea typeface="Times New Roman" panose="02020603050405020304" pitchFamily="18" charset="0"/>
              </a:rPr>
              <a:t>justin.hollander@tufts.edu</a:t>
            </a:r>
            <a:endParaRPr lang="en-CN" sz="2400" dirty="0">
              <a:effectLst/>
              <a:latin typeface="Times New Roman" panose="02020603050405020304" pitchFamily="18" charset="0"/>
              <a:ea typeface="Times New Roman" panose="02020603050405020304" pitchFamily="18" charset="0"/>
            </a:endParaRPr>
          </a:p>
        </p:txBody>
      </p:sp>
      <p:sp>
        <p:nvSpPr>
          <p:cNvPr id="5" name="Title 3">
            <a:extLst>
              <a:ext uri="{FF2B5EF4-FFF2-40B4-BE49-F238E27FC236}">
                <a16:creationId xmlns:a16="http://schemas.microsoft.com/office/drawing/2014/main" id="{BF983BD0-227A-7444-A064-4637A205780E}"/>
              </a:ext>
            </a:extLst>
          </p:cNvPr>
          <p:cNvSpPr>
            <a:spLocks noGrp="1"/>
          </p:cNvSpPr>
          <p:nvPr>
            <p:ph type="title"/>
          </p:nvPr>
        </p:nvSpPr>
        <p:spPr>
          <a:xfrm>
            <a:off x="8291211" y="377376"/>
            <a:ext cx="2735377" cy="566647"/>
          </a:xfrm>
        </p:spPr>
        <p:txBody>
          <a:bodyPr anchor="b" anchorCtr="0">
            <a:normAutofit/>
          </a:bodyPr>
          <a:lstStyle/>
          <a:p>
            <a:r>
              <a:rPr lang="en-CN" b="1" dirty="0">
                <a:latin typeface="HEITI TC MEDIUM" pitchFamily="2" charset="-128"/>
                <a:ea typeface="HEITI TC MEDIUM" pitchFamily="2" charset="-128"/>
              </a:rPr>
              <a:t>谢谢</a:t>
            </a:r>
            <a:r>
              <a:rPr lang="zh-CN" altLang="en-US" b="1" dirty="0">
                <a:latin typeface="HEITI TC MEDIUM" pitchFamily="2" charset="-128"/>
                <a:ea typeface="HEITI TC MEDIUM" pitchFamily="2" charset="-128"/>
              </a:rPr>
              <a:t>！！</a:t>
            </a:r>
            <a:endParaRPr lang="en-US" b="1" dirty="0">
              <a:solidFill>
                <a:schemeClr val="accent1"/>
              </a:solidFill>
              <a:latin typeface="HEITI TC MEDIUM" pitchFamily="2" charset="-128"/>
              <a:ea typeface="HEITI TC MEDIUM" pitchFamily="2" charset="-128"/>
            </a:endParaRPr>
          </a:p>
        </p:txBody>
      </p:sp>
    </p:spTree>
    <p:extLst>
      <p:ext uri="{BB962C8B-B14F-4D97-AF65-F5344CB8AC3E}">
        <p14:creationId xmlns:p14="http://schemas.microsoft.com/office/powerpoint/2010/main" val="1577675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5C7EF05E-6B3D-424C-A3E2-E1D7489470A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14073" y="484491"/>
            <a:ext cx="10957847" cy="4471822"/>
          </a:xfrm>
          <a:prstGeom prst="rect">
            <a:avLst/>
          </a:prstGeom>
        </p:spPr>
      </p:pic>
      <p:sp>
        <p:nvSpPr>
          <p:cNvPr id="22" name="Rectangle 21">
            <a:extLst>
              <a:ext uri="{FF2B5EF4-FFF2-40B4-BE49-F238E27FC236}">
                <a16:creationId xmlns:a16="http://schemas.microsoft.com/office/drawing/2014/main" id="{F8FEC9C6-A42E-3E48-91D2-0BB10E11560B}"/>
              </a:ext>
            </a:extLst>
          </p:cNvPr>
          <p:cNvSpPr/>
          <p:nvPr/>
        </p:nvSpPr>
        <p:spPr>
          <a:xfrm>
            <a:off x="720080" y="4956313"/>
            <a:ext cx="10398494" cy="1177438"/>
          </a:xfrm>
          <a:prstGeom prst="rect">
            <a:avLst/>
          </a:prstGeom>
        </p:spPr>
        <p:txBody>
          <a:bodyPr wrap="square">
            <a:spAutoFit/>
          </a:bodyPr>
          <a:lstStyle/>
          <a:p>
            <a:pPr>
              <a:lnSpc>
                <a:spcPct val="200000"/>
              </a:lnSpc>
            </a:pPr>
            <a:r>
              <a:rPr lang="en-US" sz="2000" b="1" dirty="0" err="1">
                <a:latin typeface="Times New Roman" panose="02020603050405020304" pitchFamily="18" charset="0"/>
                <a:ea typeface="Times New Roman" panose="02020603050405020304" pitchFamily="18" charset="0"/>
              </a:rPr>
              <a:t>三个案例</a:t>
            </a:r>
            <a:r>
              <a:rPr lang="zh-CN" altLang="en-US" sz="2000" b="1" dirty="0">
                <a:latin typeface="Times New Roman" panose="02020603050405020304" pitchFamily="18" charset="0"/>
                <a:ea typeface="Times New Roman" panose="02020603050405020304" pitchFamily="18" charset="0"/>
              </a:rPr>
              <a:t>：中国辽宁阜新、美国麻省新贝福德、捷克拉贝河畔乌斯季 </a:t>
            </a:r>
            <a:endParaRPr lang="en-US" sz="2000" b="1" dirty="0">
              <a:latin typeface="Times New Roman" panose="02020603050405020304" pitchFamily="18" charset="0"/>
              <a:ea typeface="Times New Roman" panose="02020603050405020304" pitchFamily="18" charset="0"/>
            </a:endParaRPr>
          </a:p>
          <a:p>
            <a:pPr>
              <a:lnSpc>
                <a:spcPct val="200000"/>
              </a:lnSpc>
            </a:pPr>
            <a:r>
              <a:rPr lang="en-US" b="1" dirty="0">
                <a:latin typeface="Times New Roman" panose="02020603050405020304" pitchFamily="18" charset="0"/>
                <a:ea typeface="Times New Roman" panose="02020603050405020304" pitchFamily="18" charset="0"/>
              </a:rPr>
              <a:t>Figure 1. Maps of Fu </a:t>
            </a:r>
            <a:r>
              <a:rPr lang="en-US" b="1" dirty="0">
                <a:latin typeface="Times New Roman" panose="02020603050405020304" pitchFamily="18" charset="0"/>
                <a:ea typeface="SimSun" panose="02010600030101010101" pitchFamily="2" charset="-122"/>
              </a:rPr>
              <a:t>X</a:t>
            </a:r>
            <a:r>
              <a:rPr lang="en-US" b="1" dirty="0">
                <a:latin typeface="Times New Roman" panose="02020603050405020304" pitchFamily="18" charset="0"/>
                <a:ea typeface="Times New Roman" panose="02020603050405020304" pitchFamily="18" charset="0"/>
              </a:rPr>
              <a:t>in (left), New Bedford (middle), and </a:t>
            </a:r>
            <a:r>
              <a:rPr lang="en-US" b="1" dirty="0" err="1">
                <a:latin typeface="Times New Roman" panose="02020603050405020304" pitchFamily="18" charset="0"/>
                <a:ea typeface="Times New Roman" panose="02020603050405020304" pitchFamily="18" charset="0"/>
              </a:rPr>
              <a:t>Ústí</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nad</a:t>
            </a:r>
            <a:r>
              <a:rPr lang="en-US" b="1" dirty="0">
                <a:latin typeface="Times New Roman" panose="02020603050405020304" pitchFamily="18" charset="0"/>
                <a:ea typeface="Times New Roman" panose="02020603050405020304" pitchFamily="18" charset="0"/>
              </a:rPr>
              <a:t> Labem (right)</a:t>
            </a:r>
            <a:endParaRPr lang="en-CN"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37181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3">
            <a:extLst>
              <a:ext uri="{FF2B5EF4-FFF2-40B4-BE49-F238E27FC236}">
                <a16:creationId xmlns:a16="http://schemas.microsoft.com/office/drawing/2014/main" id="{D94A7D06-DC53-B04A-9332-6EA9D3A68A72}"/>
              </a:ext>
            </a:extLst>
          </p:cNvPr>
          <p:cNvSpPr>
            <a:spLocks noGrp="1"/>
          </p:cNvSpPr>
          <p:nvPr>
            <p:ph type="title"/>
          </p:nvPr>
        </p:nvSpPr>
        <p:spPr>
          <a:xfrm>
            <a:off x="150166" y="162223"/>
            <a:ext cx="10876422" cy="566647"/>
          </a:xfrm>
        </p:spPr>
        <p:txBody>
          <a:bodyPr anchor="b" anchorCtr="0">
            <a:normAutofit/>
          </a:bodyPr>
          <a:lstStyle/>
          <a:p>
            <a:r>
              <a:rPr lang="en-CN" b="1" dirty="0">
                <a:latin typeface="HEITI TC MEDIUM" pitchFamily="2" charset="-128"/>
                <a:ea typeface="HEITI TC MEDIUM" pitchFamily="2" charset="-128"/>
              </a:rPr>
              <a:t>文献综述</a:t>
            </a:r>
            <a:r>
              <a:rPr lang="zh-CN" altLang="en-US" b="1" dirty="0">
                <a:latin typeface="HEITI TC MEDIUM" pitchFamily="2" charset="-128"/>
                <a:ea typeface="HEITI TC MEDIUM" pitchFamily="2" charset="-128"/>
              </a:rPr>
              <a:t>（</a:t>
            </a:r>
            <a:r>
              <a:rPr lang="en-US" altLang="zh-CN" b="1" dirty="0">
                <a:latin typeface="HEITI TC MEDIUM" pitchFamily="2" charset="-128"/>
                <a:ea typeface="HEITI TC MEDIUM" pitchFamily="2" charset="-128"/>
              </a:rPr>
              <a:t>1</a:t>
            </a:r>
            <a:r>
              <a:rPr lang="zh-CN" altLang="en-US" b="1" dirty="0">
                <a:latin typeface="HEITI TC MEDIUM" pitchFamily="2" charset="-128"/>
                <a:ea typeface="HEITI TC MEDIUM" pitchFamily="2" charset="-128"/>
              </a:rPr>
              <a:t>）</a:t>
            </a:r>
            <a:r>
              <a:rPr lang="en-US" altLang="zh-CN" b="1" dirty="0">
                <a:latin typeface="HEITI TC MEDIUM" pitchFamily="2" charset="-128"/>
                <a:ea typeface="HEITI TC MEDIUM" pitchFamily="2" charset="-128"/>
              </a:rPr>
              <a:t>——</a:t>
            </a:r>
            <a:r>
              <a:rPr lang="zh-CN" altLang="en-US" b="1" dirty="0">
                <a:solidFill>
                  <a:schemeClr val="accent1"/>
                </a:solidFill>
                <a:latin typeface="HEITI TC MEDIUM" pitchFamily="2" charset="-128"/>
                <a:ea typeface="HEITI TC MEDIUM" pitchFamily="2" charset="-128"/>
              </a:rPr>
              <a:t>接受度、认知度、多层级政府治理</a:t>
            </a:r>
            <a:endParaRPr lang="en-US" b="1" dirty="0">
              <a:solidFill>
                <a:schemeClr val="accent1"/>
              </a:solidFill>
              <a:latin typeface="HEITI TC MEDIUM" pitchFamily="2" charset="-128"/>
              <a:ea typeface="HEITI TC MEDIUM" pitchFamily="2" charset="-128"/>
            </a:endParaRPr>
          </a:p>
        </p:txBody>
      </p:sp>
      <p:sp>
        <p:nvSpPr>
          <p:cNvPr id="31" name="Rectangle 30">
            <a:extLst>
              <a:ext uri="{FF2B5EF4-FFF2-40B4-BE49-F238E27FC236}">
                <a16:creationId xmlns:a16="http://schemas.microsoft.com/office/drawing/2014/main" id="{A28FB2ED-C972-1D4D-A570-FD3C4B1DCFB9}"/>
              </a:ext>
            </a:extLst>
          </p:cNvPr>
          <p:cNvSpPr/>
          <p:nvPr/>
        </p:nvSpPr>
        <p:spPr>
          <a:xfrm>
            <a:off x="388599" y="1435205"/>
            <a:ext cx="11074531" cy="2308324"/>
          </a:xfrm>
          <a:prstGeom prst="rect">
            <a:avLst/>
          </a:prstGeom>
        </p:spPr>
        <p:txBody>
          <a:bodyPr wrap="square">
            <a:spAutoFit/>
          </a:bodyPr>
          <a:lstStyle/>
          <a:p>
            <a:pPr marL="342900" indent="-342900">
              <a:buFont typeface="Arial" panose="020B0604020202020204" pitchFamily="34" charset="0"/>
              <a:buChar char="•"/>
            </a:pPr>
            <a:r>
              <a:rPr lang="en-CN" sz="2400" dirty="0">
                <a:latin typeface="Heiti TC Medium" pitchFamily="2" charset="-128"/>
                <a:ea typeface="Heiti TC Medium" pitchFamily="2" charset="-128"/>
              </a:rPr>
              <a:t>虽然收缩城市研究在国内和国际</a:t>
            </a:r>
            <a:r>
              <a:rPr lang="en-CN" sz="2400" dirty="0">
                <a:solidFill>
                  <a:srgbClr val="C00000"/>
                </a:solidFill>
                <a:latin typeface="Heiti TC Medium" pitchFamily="2" charset="-128"/>
                <a:ea typeface="Heiti TC Medium" pitchFamily="2" charset="-128"/>
              </a:rPr>
              <a:t>学界</a:t>
            </a:r>
            <a:r>
              <a:rPr lang="en-CN" sz="2400" dirty="0">
                <a:latin typeface="Heiti TC Medium" pitchFamily="2" charset="-128"/>
                <a:ea typeface="Heiti TC Medium" pitchFamily="2" charset="-128"/>
              </a:rPr>
              <a:t>上都是热点话题</a:t>
            </a:r>
            <a:r>
              <a:rPr lang="zh-CN" altLang="en-US" sz="2400" dirty="0">
                <a:latin typeface="Heiti TC Medium" pitchFamily="2" charset="-128"/>
                <a:ea typeface="Heiti TC Medium" pitchFamily="2" charset="-128"/>
              </a:rPr>
              <a:t>，但是，“收缩城市”这一概念在</a:t>
            </a:r>
            <a:r>
              <a:rPr lang="zh-CN" altLang="en-US" sz="2400" dirty="0">
                <a:solidFill>
                  <a:srgbClr val="C00000"/>
                </a:solidFill>
                <a:latin typeface="Heiti TC Medium" pitchFamily="2" charset="-128"/>
                <a:ea typeface="Heiti TC Medium" pitchFamily="2" charset="-128"/>
              </a:rPr>
              <a:t>政治家、决策者和规划业界</a:t>
            </a:r>
            <a:r>
              <a:rPr lang="zh-CN" altLang="en-US" sz="2400" dirty="0">
                <a:latin typeface="Heiti TC Medium" pitchFamily="2" charset="-128"/>
                <a:ea typeface="Heiti TC Medium" pitchFamily="2" charset="-128"/>
              </a:rPr>
              <a:t>（设计</a:t>
            </a:r>
            <a:r>
              <a:rPr lang="en-US" altLang="zh-CN" sz="2400" dirty="0">
                <a:latin typeface="Heiti TC Medium" pitchFamily="2" charset="-128"/>
                <a:ea typeface="Heiti TC Medium" pitchFamily="2" charset="-128"/>
              </a:rPr>
              <a:t>+</a:t>
            </a:r>
            <a:r>
              <a:rPr lang="zh-CN" altLang="en-US" sz="2400" dirty="0">
                <a:latin typeface="Heiti TC Medium" pitchFamily="2" charset="-128"/>
                <a:ea typeface="Heiti TC Medium" pitchFamily="2" charset="-128"/>
              </a:rPr>
              <a:t>管理）中还并不受欢迎。</a:t>
            </a:r>
            <a:endParaRPr lang="en-US" altLang="zh-CN" sz="2400" dirty="0">
              <a:latin typeface="Heiti TC Medium" pitchFamily="2" charset="-128"/>
              <a:ea typeface="Heiti TC Medium" pitchFamily="2" charset="-128"/>
            </a:endParaRPr>
          </a:p>
          <a:p>
            <a:pPr marL="342900" indent="-342900">
              <a:buFont typeface="Arial" panose="020B0604020202020204" pitchFamily="34" charset="0"/>
              <a:buChar char="•"/>
            </a:pPr>
            <a:endParaRPr lang="en-US" sz="2400" dirty="0">
              <a:latin typeface="Heiti TC Medium" pitchFamily="2" charset="-128"/>
              <a:ea typeface="Heiti TC Medium" pitchFamily="2" charset="-128"/>
            </a:endParaRPr>
          </a:p>
          <a:p>
            <a:pPr marL="342900" indent="-342900">
              <a:buFont typeface="Arial" panose="020B0604020202020204" pitchFamily="34" charset="0"/>
              <a:buChar char="•"/>
            </a:pPr>
            <a:r>
              <a:rPr lang="en-CN" sz="2400" dirty="0">
                <a:latin typeface="Heiti TC Medium" pitchFamily="2" charset="-128"/>
                <a:ea typeface="Heiti TC Medium" pitchFamily="2" charset="-128"/>
              </a:rPr>
              <a:t>现有研究将其归结为</a:t>
            </a:r>
            <a:r>
              <a:rPr lang="zh-CN" altLang="en-US" sz="2400" dirty="0">
                <a:solidFill>
                  <a:srgbClr val="C00000"/>
                </a:solidFill>
                <a:latin typeface="Heiti TC Medium" pitchFamily="2" charset="-128"/>
                <a:ea typeface="Heiti TC Medium" pitchFamily="2" charset="-128"/>
              </a:rPr>
              <a:t>“接受”和“认知”</a:t>
            </a:r>
            <a:r>
              <a:rPr lang="zh-CN" altLang="en-US" sz="2400" dirty="0">
                <a:latin typeface="Heiti TC Medium" pitchFamily="2" charset="-128"/>
                <a:ea typeface="Heiti TC Medium" pitchFamily="2" charset="-128"/>
              </a:rPr>
              <a:t>问题，即“</a:t>
            </a:r>
            <a:r>
              <a:rPr lang="zh-CN" altLang="en-US" sz="2400" dirty="0">
                <a:solidFill>
                  <a:srgbClr val="C00000"/>
                </a:solidFill>
                <a:latin typeface="Heiti TC Medium" pitchFamily="2" charset="-128"/>
                <a:ea typeface="Heiti TC Medium" pitchFamily="2" charset="-128"/>
              </a:rPr>
              <a:t>是否能够</a:t>
            </a:r>
            <a:r>
              <a:rPr lang="zh-CN" altLang="en-US" sz="2400" dirty="0">
                <a:latin typeface="Heiti TC Medium" pitchFamily="2" charset="-128"/>
                <a:ea typeface="Heiti TC Medium" pitchFamily="2" charset="-128"/>
              </a:rPr>
              <a:t>清晰认识到收缩的现实”，“是否愿意接受并且主动的应对收缩的问题”。</a:t>
            </a:r>
            <a:endParaRPr lang="en-US" altLang="zh-CN" sz="2400" dirty="0">
              <a:latin typeface="Heiti TC Medium" pitchFamily="2" charset="-128"/>
              <a:ea typeface="Heiti TC Medium" pitchFamily="2" charset="-128"/>
            </a:endParaRPr>
          </a:p>
          <a:p>
            <a:pPr marL="342900" indent="-342900">
              <a:buFont typeface="Arial" panose="020B0604020202020204" pitchFamily="34" charset="0"/>
              <a:buChar char="•"/>
            </a:pPr>
            <a:endParaRPr lang="en-US" sz="2400" dirty="0">
              <a:latin typeface="Heiti TC Medium" pitchFamily="2" charset="-128"/>
              <a:ea typeface="Heiti TC Medium" pitchFamily="2" charset="-128"/>
            </a:endParaRPr>
          </a:p>
        </p:txBody>
      </p:sp>
      <p:sp>
        <p:nvSpPr>
          <p:cNvPr id="2" name="Rectangle 1">
            <a:extLst>
              <a:ext uri="{FF2B5EF4-FFF2-40B4-BE49-F238E27FC236}">
                <a16:creationId xmlns:a16="http://schemas.microsoft.com/office/drawing/2014/main" id="{8DF8467B-E35A-EB43-9E51-BE1953817190}"/>
              </a:ext>
            </a:extLst>
          </p:cNvPr>
          <p:cNvSpPr/>
          <p:nvPr/>
        </p:nvSpPr>
        <p:spPr>
          <a:xfrm>
            <a:off x="150165" y="521403"/>
            <a:ext cx="7993373" cy="567271"/>
          </a:xfrm>
          <a:prstGeom prst="rect">
            <a:avLst/>
          </a:prstGeom>
        </p:spPr>
        <p:txBody>
          <a:bodyPr wrap="square">
            <a:spAutoFit/>
          </a:bodyPr>
          <a:lstStyle/>
          <a:p>
            <a:pPr>
              <a:lnSpc>
                <a:spcPct val="200000"/>
              </a:lnSpc>
              <a:spcBef>
                <a:spcPts val="1300"/>
              </a:spcBef>
              <a:spcAft>
                <a:spcPts val="1300"/>
              </a:spcAft>
            </a:pPr>
            <a:r>
              <a:rPr lang="en-US" b="1" i="1" dirty="0">
                <a:latin typeface="Times New Roman" panose="02020603050405020304" pitchFamily="18" charset="0"/>
                <a:ea typeface="DengXian Light" panose="02010600030101010101" pitchFamily="2" charset="-122"/>
                <a:cs typeface="Mangal" panose="02040503050203030202" pitchFamily="18" charset="0"/>
              </a:rPr>
              <a:t>Acceptance, recognition, and multilevel governance of urban shrinkage</a:t>
            </a:r>
            <a:endParaRPr lang="en-CN" sz="2800" b="1" dirty="0">
              <a:effectLst/>
              <a:latin typeface="Calibri Light" panose="020F0302020204030204" pitchFamily="34" charset="0"/>
              <a:ea typeface="DengXian Light" panose="02010600030101010101" pitchFamily="2" charset="-122"/>
              <a:cs typeface="Mangal" panose="02040503050203030202" pitchFamily="18" charset="0"/>
            </a:endParaRPr>
          </a:p>
        </p:txBody>
      </p:sp>
      <p:sp>
        <p:nvSpPr>
          <p:cNvPr id="3" name="Rectangle 2">
            <a:extLst>
              <a:ext uri="{FF2B5EF4-FFF2-40B4-BE49-F238E27FC236}">
                <a16:creationId xmlns:a16="http://schemas.microsoft.com/office/drawing/2014/main" id="{8C0F5EF7-8C59-A648-9D9C-5A5F7E6424BD}"/>
              </a:ext>
            </a:extLst>
          </p:cNvPr>
          <p:cNvSpPr/>
          <p:nvPr/>
        </p:nvSpPr>
        <p:spPr>
          <a:xfrm>
            <a:off x="388599" y="3679482"/>
            <a:ext cx="6216596" cy="3046988"/>
          </a:xfrm>
          <a:prstGeom prst="rect">
            <a:avLst/>
          </a:prstGeom>
        </p:spPr>
        <p:txBody>
          <a:bodyPr wrap="square">
            <a:spAutoFit/>
          </a:bodyPr>
          <a:lstStyle/>
          <a:p>
            <a:pPr marL="342900" indent="-342900">
              <a:buFont typeface="Arial" panose="020B0604020202020204" pitchFamily="34" charset="0"/>
              <a:buChar char="•"/>
            </a:pPr>
            <a:r>
              <a:rPr lang="en-US" sz="2400" dirty="0" err="1">
                <a:latin typeface="Heiti TC Medium" pitchFamily="2" charset="-128"/>
                <a:ea typeface="Heiti TC Medium" pitchFamily="2" charset="-128"/>
              </a:rPr>
              <a:t>Haase</a:t>
            </a:r>
            <a:r>
              <a:rPr lang="en-US" sz="2400" dirty="0">
                <a:latin typeface="Heiti TC Medium" pitchFamily="2" charset="-128"/>
                <a:ea typeface="Heiti TC Medium" pitchFamily="2" charset="-128"/>
              </a:rPr>
              <a:t> et al. (2014, 2016, and 2017) </a:t>
            </a:r>
            <a:r>
              <a:rPr lang="en-US" sz="2400" dirty="0" err="1">
                <a:latin typeface="Heiti TC Medium" pitchFamily="2" charset="-128"/>
                <a:ea typeface="Heiti TC Medium" pitchFamily="2" charset="-128"/>
              </a:rPr>
              <a:t>将</a:t>
            </a:r>
            <a:r>
              <a:rPr lang="zh-CN" altLang="en-US" sz="2400" dirty="0">
                <a:latin typeface="Heiti TC Medium" pitchFamily="2" charset="-128"/>
                <a:ea typeface="Heiti TC Medium" pitchFamily="2" charset="-128"/>
              </a:rPr>
              <a:t>“</a:t>
            </a:r>
            <a:r>
              <a:rPr lang="en-US" sz="2400" dirty="0" err="1">
                <a:latin typeface="Heiti TC Medium" pitchFamily="2" charset="-128"/>
                <a:ea typeface="Heiti TC Medium" pitchFamily="2" charset="-128"/>
              </a:rPr>
              <a:t>收缩应对</a:t>
            </a:r>
            <a:r>
              <a:rPr lang="zh-CN" altLang="en-US" sz="2400" dirty="0">
                <a:latin typeface="Heiti TC Medium" pitchFamily="2" charset="-128"/>
                <a:ea typeface="Heiti TC Medium" pitchFamily="2" charset="-128"/>
              </a:rPr>
              <a:t>”</a:t>
            </a:r>
            <a:r>
              <a:rPr lang="en-US" sz="2400" dirty="0" err="1">
                <a:latin typeface="Heiti TC Medium" pitchFamily="2" charset="-128"/>
                <a:ea typeface="Heiti TC Medium" pitchFamily="2" charset="-128"/>
              </a:rPr>
              <a:t>理论化为</a:t>
            </a:r>
            <a:r>
              <a:rPr lang="zh-CN" altLang="en-US" sz="2400" dirty="0">
                <a:latin typeface="Heiti TC Medium" pitchFamily="2" charset="-128"/>
                <a:ea typeface="Heiti TC Medium" pitchFamily="2" charset="-128"/>
              </a:rPr>
              <a:t>“不同空间尺度下（全球</a:t>
            </a:r>
            <a:r>
              <a:rPr lang="en-US" altLang="zh-CN" sz="2400" dirty="0">
                <a:latin typeface="Heiti TC Medium" pitchFamily="2" charset="-128"/>
                <a:ea typeface="Heiti TC Medium" pitchFamily="2" charset="-128"/>
              </a:rPr>
              <a:t>/</a:t>
            </a:r>
            <a:r>
              <a:rPr lang="zh-CN" altLang="en-US" sz="2400" dirty="0">
                <a:latin typeface="Heiti TC Medium" pitchFamily="2" charset="-128"/>
                <a:ea typeface="Heiti TC Medium" pitchFamily="2" charset="-128"/>
              </a:rPr>
              <a:t>地方）的公共部门（</a:t>
            </a:r>
            <a:r>
              <a:rPr lang="en-US" altLang="zh-CN" sz="2400" dirty="0" err="1">
                <a:latin typeface="Heiti TC Medium" pitchFamily="2" charset="-128"/>
                <a:ea typeface="Heiti TC Medium" pitchFamily="2" charset="-128"/>
              </a:rPr>
              <a:t>puiblic</a:t>
            </a:r>
            <a:r>
              <a:rPr lang="zh-CN" altLang="en-US" sz="2400" dirty="0">
                <a:latin typeface="Heiti TC Medium" pitchFamily="2" charset="-128"/>
                <a:ea typeface="Heiti TC Medium" pitchFamily="2" charset="-128"/>
              </a:rPr>
              <a:t>）和私营部门（</a:t>
            </a:r>
            <a:r>
              <a:rPr lang="en-US" altLang="zh-CN" sz="2400" dirty="0">
                <a:latin typeface="Heiti TC Medium" pitchFamily="2" charset="-128"/>
                <a:ea typeface="Heiti TC Medium" pitchFamily="2" charset="-128"/>
              </a:rPr>
              <a:t>private</a:t>
            </a:r>
            <a:r>
              <a:rPr lang="zh-CN" altLang="en-US" sz="2400" dirty="0">
                <a:latin typeface="Heiti TC Medium" pitchFamily="2" charset="-128"/>
                <a:ea typeface="Heiti TC Medium" pitchFamily="2" charset="-128"/>
              </a:rPr>
              <a:t>）的协调行动”，成为一种</a:t>
            </a:r>
            <a:r>
              <a:rPr lang="zh-CN" altLang="en-US" sz="2400" dirty="0">
                <a:solidFill>
                  <a:srgbClr val="C00000"/>
                </a:solidFill>
                <a:latin typeface="Heiti TC Medium" pitchFamily="2" charset="-128"/>
                <a:ea typeface="Heiti TC Medium" pitchFamily="2" charset="-128"/>
              </a:rPr>
              <a:t>“多层级政府治理”</a:t>
            </a:r>
            <a:endParaRPr lang="en-US" altLang="zh-CN" sz="2400" dirty="0">
              <a:solidFill>
                <a:srgbClr val="C00000"/>
              </a:solidFill>
              <a:latin typeface="Heiti TC Medium" pitchFamily="2" charset="-128"/>
              <a:ea typeface="Heiti TC Medium" pitchFamily="2" charset="-128"/>
            </a:endParaRPr>
          </a:p>
          <a:p>
            <a:pPr marL="342900" indent="-342900">
              <a:buFont typeface="Arial" panose="020B0604020202020204" pitchFamily="34" charset="0"/>
              <a:buChar char="•"/>
            </a:pPr>
            <a:r>
              <a:rPr lang="zh-CN" altLang="en-US" sz="2400" dirty="0">
                <a:solidFill>
                  <a:srgbClr val="C00000"/>
                </a:solidFill>
                <a:latin typeface="Heiti TC Medium" pitchFamily="2" charset="-128"/>
                <a:ea typeface="Heiti TC Medium" pitchFamily="2" charset="-128"/>
              </a:rPr>
              <a:t>国家层面</a:t>
            </a:r>
            <a:endParaRPr lang="en-US" altLang="zh-CN" sz="2400" dirty="0">
              <a:solidFill>
                <a:srgbClr val="C00000"/>
              </a:solidFill>
              <a:latin typeface="Heiti TC Medium" pitchFamily="2" charset="-128"/>
              <a:ea typeface="Heiti TC Medium" pitchFamily="2" charset="-128"/>
            </a:endParaRPr>
          </a:p>
          <a:p>
            <a:pPr marL="342900" indent="-342900">
              <a:buFont typeface="Arial" panose="020B0604020202020204" pitchFamily="34" charset="0"/>
              <a:buChar char="•"/>
            </a:pPr>
            <a:r>
              <a:rPr lang="zh-CN" altLang="en-US" sz="2400" dirty="0">
                <a:solidFill>
                  <a:srgbClr val="C00000"/>
                </a:solidFill>
                <a:latin typeface="Heiti TC Medium" pitchFamily="2" charset="-128"/>
                <a:ea typeface="Heiti TC Medium" pitchFamily="2" charset="-128"/>
              </a:rPr>
              <a:t>区域层面</a:t>
            </a:r>
            <a:endParaRPr lang="en-US" altLang="zh-CN" sz="2400" dirty="0">
              <a:solidFill>
                <a:srgbClr val="C00000"/>
              </a:solidFill>
              <a:latin typeface="Heiti TC Medium" pitchFamily="2" charset="-128"/>
              <a:ea typeface="Heiti TC Medium" pitchFamily="2" charset="-128"/>
            </a:endParaRPr>
          </a:p>
          <a:p>
            <a:pPr marL="342900" indent="-342900">
              <a:buFont typeface="Arial" panose="020B0604020202020204" pitchFamily="34" charset="0"/>
              <a:buChar char="•"/>
            </a:pPr>
            <a:r>
              <a:rPr lang="zh-CN" altLang="en-US" sz="2400" dirty="0">
                <a:solidFill>
                  <a:srgbClr val="C00000"/>
                </a:solidFill>
                <a:latin typeface="Heiti TC Medium" pitchFamily="2" charset="-128"/>
                <a:ea typeface="Heiti TC Medium" pitchFamily="2" charset="-128"/>
              </a:rPr>
              <a:t>地方层面</a:t>
            </a:r>
            <a:endParaRPr lang="en-CN" sz="2400" dirty="0">
              <a:solidFill>
                <a:srgbClr val="C00000"/>
              </a:solidFill>
              <a:latin typeface="Heiti TC Medium" pitchFamily="2" charset="-128"/>
              <a:ea typeface="Heiti TC Medium" pitchFamily="2" charset="-128"/>
            </a:endParaRPr>
          </a:p>
        </p:txBody>
      </p:sp>
      <p:pic>
        <p:nvPicPr>
          <p:cNvPr id="4" name="Picture 3">
            <a:extLst>
              <a:ext uri="{FF2B5EF4-FFF2-40B4-BE49-F238E27FC236}">
                <a16:creationId xmlns:a16="http://schemas.microsoft.com/office/drawing/2014/main" id="{58114923-1EFD-1B45-84BA-8615CBD8FDFD}"/>
              </a:ext>
            </a:extLst>
          </p:cNvPr>
          <p:cNvPicPr>
            <a:picLocks noChangeAspect="1"/>
          </p:cNvPicPr>
          <p:nvPr/>
        </p:nvPicPr>
        <p:blipFill>
          <a:blip r:embed="rId2"/>
          <a:stretch>
            <a:fillRect/>
          </a:stretch>
        </p:blipFill>
        <p:spPr>
          <a:xfrm>
            <a:off x="7168692" y="3441912"/>
            <a:ext cx="4294438" cy="3114471"/>
          </a:xfrm>
          <a:prstGeom prst="rect">
            <a:avLst/>
          </a:prstGeom>
        </p:spPr>
      </p:pic>
      <p:sp>
        <p:nvSpPr>
          <p:cNvPr id="5" name="Right Brace 4">
            <a:extLst>
              <a:ext uri="{FF2B5EF4-FFF2-40B4-BE49-F238E27FC236}">
                <a16:creationId xmlns:a16="http://schemas.microsoft.com/office/drawing/2014/main" id="{6DE42C9D-F1F6-A943-A694-0E20473BEBD8}"/>
              </a:ext>
            </a:extLst>
          </p:cNvPr>
          <p:cNvSpPr/>
          <p:nvPr/>
        </p:nvSpPr>
        <p:spPr>
          <a:xfrm>
            <a:off x="2269864" y="5781832"/>
            <a:ext cx="258183" cy="774551"/>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CN"/>
          </a:p>
        </p:txBody>
      </p:sp>
      <p:sp>
        <p:nvSpPr>
          <p:cNvPr id="6" name="Rectangle 5">
            <a:extLst>
              <a:ext uri="{FF2B5EF4-FFF2-40B4-BE49-F238E27FC236}">
                <a16:creationId xmlns:a16="http://schemas.microsoft.com/office/drawing/2014/main" id="{0DF8B0A0-6756-E84A-8324-032B18EFDC41}"/>
              </a:ext>
            </a:extLst>
          </p:cNvPr>
          <p:cNvSpPr/>
          <p:nvPr/>
        </p:nvSpPr>
        <p:spPr>
          <a:xfrm>
            <a:off x="2619734" y="5962087"/>
            <a:ext cx="3647152" cy="369332"/>
          </a:xfrm>
          <a:prstGeom prst="rect">
            <a:avLst/>
          </a:prstGeom>
        </p:spPr>
        <p:txBody>
          <a:bodyPr wrap="none">
            <a:spAutoFit/>
          </a:bodyPr>
          <a:lstStyle/>
          <a:p>
            <a:r>
              <a:rPr lang="zh-CN" altLang="en-US" dirty="0">
                <a:latin typeface="Heiti TC Medium" pitchFamily="2" charset="-128"/>
                <a:ea typeface="Heiti TC Medium" pitchFamily="2" charset="-128"/>
              </a:rPr>
              <a:t>是否理解？能否接受？如何行动？</a:t>
            </a:r>
            <a:endParaRPr lang="en-CN" dirty="0"/>
          </a:p>
        </p:txBody>
      </p:sp>
    </p:spTree>
    <p:extLst>
      <p:ext uri="{BB962C8B-B14F-4D97-AF65-F5344CB8AC3E}">
        <p14:creationId xmlns:p14="http://schemas.microsoft.com/office/powerpoint/2010/main" val="2571278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3">
            <a:extLst>
              <a:ext uri="{FF2B5EF4-FFF2-40B4-BE49-F238E27FC236}">
                <a16:creationId xmlns:a16="http://schemas.microsoft.com/office/drawing/2014/main" id="{D94A7D06-DC53-B04A-9332-6EA9D3A68A72}"/>
              </a:ext>
            </a:extLst>
          </p:cNvPr>
          <p:cNvSpPr>
            <a:spLocks noGrp="1"/>
          </p:cNvSpPr>
          <p:nvPr>
            <p:ph type="title"/>
          </p:nvPr>
        </p:nvSpPr>
        <p:spPr>
          <a:xfrm>
            <a:off x="150166" y="162223"/>
            <a:ext cx="10876422" cy="566647"/>
          </a:xfrm>
        </p:spPr>
        <p:txBody>
          <a:bodyPr anchor="b" anchorCtr="0">
            <a:normAutofit/>
          </a:bodyPr>
          <a:lstStyle/>
          <a:p>
            <a:r>
              <a:rPr lang="en-CN" b="1" dirty="0">
                <a:latin typeface="HEITI TC MEDIUM" pitchFamily="2" charset="-128"/>
                <a:ea typeface="HEITI TC MEDIUM" pitchFamily="2" charset="-128"/>
              </a:rPr>
              <a:t>文献综述</a:t>
            </a:r>
            <a:r>
              <a:rPr lang="zh-CN" altLang="en-US" b="1" dirty="0">
                <a:latin typeface="HEITI TC MEDIUM" pitchFamily="2" charset="-128"/>
                <a:ea typeface="HEITI TC MEDIUM" pitchFamily="2" charset="-128"/>
              </a:rPr>
              <a:t>（</a:t>
            </a:r>
            <a:r>
              <a:rPr lang="en-US" altLang="zh-CN" b="1" dirty="0">
                <a:latin typeface="HEITI TC MEDIUM" pitchFamily="2" charset="-128"/>
                <a:ea typeface="HEITI TC MEDIUM" pitchFamily="2" charset="-128"/>
              </a:rPr>
              <a:t>1</a:t>
            </a:r>
            <a:r>
              <a:rPr lang="zh-CN" altLang="en-US" b="1" dirty="0">
                <a:latin typeface="HEITI TC MEDIUM" pitchFamily="2" charset="-128"/>
                <a:ea typeface="HEITI TC MEDIUM" pitchFamily="2" charset="-128"/>
              </a:rPr>
              <a:t>）</a:t>
            </a:r>
            <a:r>
              <a:rPr lang="en-US" altLang="zh-CN" b="1" dirty="0">
                <a:latin typeface="HEITI TC MEDIUM" pitchFamily="2" charset="-128"/>
                <a:ea typeface="HEITI TC MEDIUM" pitchFamily="2" charset="-128"/>
              </a:rPr>
              <a:t>——</a:t>
            </a:r>
            <a:r>
              <a:rPr lang="zh-CN" altLang="en-US" b="1" dirty="0">
                <a:solidFill>
                  <a:schemeClr val="accent1"/>
                </a:solidFill>
                <a:latin typeface="HEITI TC MEDIUM" pitchFamily="2" charset="-128"/>
                <a:ea typeface="HEITI TC MEDIUM" pitchFamily="2" charset="-128"/>
              </a:rPr>
              <a:t>接受度、认知度、多层级政府治理</a:t>
            </a:r>
            <a:endParaRPr lang="en-US" b="1" dirty="0">
              <a:solidFill>
                <a:schemeClr val="accent1"/>
              </a:solidFill>
              <a:latin typeface="HEITI TC MEDIUM" pitchFamily="2" charset="-128"/>
              <a:ea typeface="HEITI TC MEDIUM" pitchFamily="2" charset="-128"/>
            </a:endParaRPr>
          </a:p>
        </p:txBody>
      </p:sp>
      <p:sp>
        <p:nvSpPr>
          <p:cNvPr id="31" name="Rectangle 30">
            <a:extLst>
              <a:ext uri="{FF2B5EF4-FFF2-40B4-BE49-F238E27FC236}">
                <a16:creationId xmlns:a16="http://schemas.microsoft.com/office/drawing/2014/main" id="{A28FB2ED-C972-1D4D-A570-FD3C4B1DCFB9}"/>
              </a:ext>
            </a:extLst>
          </p:cNvPr>
          <p:cNvSpPr/>
          <p:nvPr/>
        </p:nvSpPr>
        <p:spPr>
          <a:xfrm>
            <a:off x="388599" y="1435205"/>
            <a:ext cx="11074531" cy="5078313"/>
          </a:xfrm>
          <a:prstGeom prst="rect">
            <a:avLst/>
          </a:prstGeom>
        </p:spPr>
        <p:txBody>
          <a:bodyPr wrap="square">
            <a:spAutoFit/>
          </a:bodyPr>
          <a:lstStyle/>
          <a:p>
            <a:pPr marL="342900" indent="-342900">
              <a:buFont typeface="Arial" panose="020B0604020202020204" pitchFamily="34" charset="0"/>
              <a:buChar char="•"/>
            </a:pPr>
            <a:r>
              <a:rPr lang="zh-CN" altLang="en-US" sz="2400" dirty="0">
                <a:latin typeface="Heiti TC Medium" pitchFamily="2" charset="-128"/>
                <a:ea typeface="Heiti TC Medium" pitchFamily="2" charset="-128"/>
              </a:rPr>
              <a:t>在现有的研究讨论中，用人口、经济、就业数据来度量和评价城市是否收缩还是相对常见的。然而，解释“</a:t>
            </a:r>
            <a:r>
              <a:rPr lang="zh-CN" altLang="en-US" sz="2400" dirty="0">
                <a:solidFill>
                  <a:srgbClr val="C00000"/>
                </a:solidFill>
                <a:latin typeface="Heiti TC Medium" pitchFamily="2" charset="-128"/>
                <a:ea typeface="Heiti TC Medium" pitchFamily="2" charset="-128"/>
              </a:rPr>
              <a:t>地方政府如何适应收缩？如何能够形成相应的政策？</a:t>
            </a:r>
            <a:r>
              <a:rPr lang="zh-CN" altLang="en-US" sz="2400" dirty="0">
                <a:latin typeface="Heiti TC Medium" pitchFamily="2" charset="-128"/>
                <a:ea typeface="Heiti TC Medium" pitchFamily="2" charset="-128"/>
              </a:rPr>
              <a:t>”成为</a:t>
            </a:r>
            <a:r>
              <a:rPr lang="zh-CN" altLang="en-US" sz="2400" dirty="0">
                <a:solidFill>
                  <a:srgbClr val="C00000"/>
                </a:solidFill>
                <a:latin typeface="Heiti TC Medium" pitchFamily="2" charset="-128"/>
                <a:ea typeface="Heiti TC Medium" pitchFamily="2" charset="-128"/>
              </a:rPr>
              <a:t>更为复杂</a:t>
            </a:r>
            <a:r>
              <a:rPr lang="zh-CN" altLang="en-US" sz="2400" dirty="0">
                <a:latin typeface="Heiti TC Medium" pitchFamily="2" charset="-128"/>
                <a:ea typeface="Heiti TC Medium" pitchFamily="2" charset="-128"/>
              </a:rPr>
              <a:t>的学术问题，充满相互冲突矛盾的影响因子。</a:t>
            </a:r>
            <a:endParaRPr lang="en-US" altLang="zh-CN" sz="2400" dirty="0">
              <a:latin typeface="Heiti TC Medium" pitchFamily="2" charset="-128"/>
              <a:ea typeface="Heiti TC Medium" pitchFamily="2" charset="-128"/>
            </a:endParaRPr>
          </a:p>
          <a:p>
            <a:pPr marL="342900" indent="-342900">
              <a:buFont typeface="Arial" panose="020B0604020202020204" pitchFamily="34" charset="0"/>
              <a:buChar char="•"/>
            </a:pPr>
            <a:endParaRPr lang="en-US" altLang="zh-CN" sz="2400" dirty="0">
              <a:latin typeface="Heiti TC Medium" pitchFamily="2" charset="-128"/>
              <a:ea typeface="Heiti TC Medium" pitchFamily="2" charset="-128"/>
            </a:endParaRPr>
          </a:p>
          <a:p>
            <a:pPr marL="342900" indent="-342900">
              <a:buFont typeface="Arial" panose="020B0604020202020204" pitchFamily="34" charset="0"/>
              <a:buChar char="•"/>
            </a:pPr>
            <a:r>
              <a:rPr lang="zh-CN" altLang="en-US" sz="2400" dirty="0">
                <a:latin typeface="Heiti TC Medium" pitchFamily="2" charset="-128"/>
                <a:ea typeface="Heiti TC Medium" pitchFamily="2" charset="-128"/>
              </a:rPr>
              <a:t>如</a:t>
            </a:r>
            <a:r>
              <a:rPr lang="en-US" altLang="zh-CN" sz="2400" dirty="0">
                <a:latin typeface="Heiti TC Medium" pitchFamily="2" charset="-128"/>
                <a:ea typeface="Heiti TC Medium" pitchFamily="2" charset="-128"/>
              </a:rPr>
              <a:t>Brent</a:t>
            </a:r>
            <a:r>
              <a:rPr lang="zh-CN" altLang="en-US" sz="2400" dirty="0">
                <a:latin typeface="Heiti TC Medium" pitchFamily="2" charset="-128"/>
                <a:ea typeface="Heiti TC Medium" pitchFamily="2" charset="-128"/>
              </a:rPr>
              <a:t> </a:t>
            </a:r>
            <a:r>
              <a:rPr lang="en-US" altLang="zh-CN" sz="2400" dirty="0">
                <a:latin typeface="Heiti TC Medium" pitchFamily="2" charset="-128"/>
                <a:ea typeface="Heiti TC Medium" pitchFamily="2" charset="-128"/>
              </a:rPr>
              <a:t>et al. (2014: 1765) </a:t>
            </a:r>
            <a:r>
              <a:rPr lang="zh-CN" altLang="en-US" sz="2400" dirty="0">
                <a:latin typeface="Heiti TC Medium" pitchFamily="2" charset="-128"/>
                <a:ea typeface="Heiti TC Medium" pitchFamily="2" charset="-128"/>
              </a:rPr>
              <a:t>所说：</a:t>
            </a:r>
            <a:endParaRPr lang="en-US" altLang="zh-CN" sz="2400" dirty="0">
              <a:latin typeface="Heiti TC Medium" pitchFamily="2" charset="-128"/>
              <a:ea typeface="Heiti TC Medium" pitchFamily="2" charset="-128"/>
            </a:endParaRPr>
          </a:p>
          <a:p>
            <a:pPr marL="342900" indent="-342900">
              <a:buFont typeface="Arial" panose="020B0604020202020204" pitchFamily="34" charset="0"/>
              <a:buChar char="•"/>
            </a:pPr>
            <a:r>
              <a:rPr lang="zh-CN" altLang="en-US" sz="2400" i="1" dirty="0">
                <a:latin typeface="Heiti TC Medium" pitchFamily="2" charset="-128"/>
                <a:ea typeface="Heiti TC Medium" pitchFamily="2" charset="-128"/>
              </a:rPr>
              <a:t>“仅要求规划师‘接受’收缩是不够的。我们需要</a:t>
            </a:r>
            <a:r>
              <a:rPr lang="zh-CN" altLang="en-US" sz="2400" i="1" dirty="0">
                <a:solidFill>
                  <a:srgbClr val="C00000"/>
                </a:solidFill>
                <a:latin typeface="Heiti TC Medium" pitchFamily="2" charset="-128"/>
                <a:ea typeface="Heiti TC Medium" pitchFamily="2" charset="-128"/>
              </a:rPr>
              <a:t>更加关注能</a:t>
            </a:r>
            <a:r>
              <a:rPr lang="en-US" altLang="zh-CN" sz="2400" i="1" dirty="0">
                <a:solidFill>
                  <a:srgbClr val="C00000"/>
                </a:solidFill>
                <a:latin typeface="Heiti TC Medium" pitchFamily="2" charset="-128"/>
                <a:ea typeface="Heiti TC Medium" pitchFamily="2" charset="-128"/>
              </a:rPr>
              <a:t>[</a:t>
            </a:r>
            <a:r>
              <a:rPr lang="zh-CN" altLang="en-US" sz="2400" i="1" dirty="0">
                <a:solidFill>
                  <a:srgbClr val="C00000"/>
                </a:solidFill>
                <a:latin typeface="Heiti TC Medium" pitchFamily="2" charset="-128"/>
                <a:ea typeface="Heiti TC Medium" pitchFamily="2" charset="-128"/>
              </a:rPr>
              <a:t>推动收缩转化为行动</a:t>
            </a:r>
            <a:r>
              <a:rPr lang="en-US" altLang="zh-CN" sz="2400" i="1" dirty="0">
                <a:solidFill>
                  <a:srgbClr val="C00000"/>
                </a:solidFill>
                <a:latin typeface="Heiti TC Medium" pitchFamily="2" charset="-128"/>
                <a:ea typeface="Heiti TC Medium" pitchFamily="2" charset="-128"/>
              </a:rPr>
              <a:t>]</a:t>
            </a:r>
            <a:r>
              <a:rPr lang="zh-CN" altLang="en-US" sz="2400" i="1" dirty="0">
                <a:solidFill>
                  <a:srgbClr val="C00000"/>
                </a:solidFill>
                <a:latin typeface="Heiti TC Medium" pitchFamily="2" charset="-128"/>
                <a:ea typeface="Heiti TC Medium" pitchFamily="2" charset="-128"/>
              </a:rPr>
              <a:t>的政策制定和政治权力</a:t>
            </a:r>
            <a:r>
              <a:rPr lang="zh-CN" altLang="en-US" sz="2400" i="1" dirty="0">
                <a:latin typeface="Heiti TC Medium" pitchFamily="2" charset="-128"/>
                <a:ea typeface="Heiti TC Medium" pitchFamily="2" charset="-128"/>
              </a:rPr>
              <a:t>”。“我们需要提出新的研究框架，从新的角度分析收缩城市中的政治和实践问题。</a:t>
            </a:r>
            <a:endParaRPr lang="en-US" sz="2400" i="1" dirty="0">
              <a:latin typeface="Heiti TC Medium" pitchFamily="2" charset="-128"/>
              <a:ea typeface="Heiti TC Medium" pitchFamily="2" charset="-128"/>
            </a:endParaRPr>
          </a:p>
          <a:p>
            <a:endParaRPr lang="en-US" dirty="0"/>
          </a:p>
          <a:p>
            <a:r>
              <a:rPr lang="en-US" dirty="0"/>
              <a:t>Brent</a:t>
            </a:r>
            <a:r>
              <a:rPr lang="en-US" i="1" dirty="0"/>
              <a:t> et al</a:t>
            </a:r>
            <a:r>
              <a:rPr lang="en-US" dirty="0"/>
              <a:t>. (2014: 1765) stated,</a:t>
            </a:r>
            <a:endParaRPr lang="en-CN" dirty="0"/>
          </a:p>
          <a:p>
            <a:r>
              <a:rPr lang="en-US" dirty="0"/>
              <a:t> “</a:t>
            </a:r>
            <a:r>
              <a:rPr lang="en-US" i="1" dirty="0"/>
              <a:t>…[the] idea of planners simply needing to ‘accept’ shrinkage might be short-sighted. Rather, we believe that more sensitivity towards policymaking and power could bring the issue forward…rather to make a humble plea for developing analytical frameworks that have a solid grounding and look at political and practical issues around shrinkage in a more differentiated way.</a:t>
            </a:r>
            <a:r>
              <a:rPr lang="en-US" dirty="0"/>
              <a:t>”</a:t>
            </a:r>
            <a:endParaRPr lang="en-CN" dirty="0"/>
          </a:p>
          <a:p>
            <a:pPr marL="342900" indent="-342900">
              <a:buFont typeface="Arial" panose="020B0604020202020204" pitchFamily="34" charset="0"/>
              <a:buChar char="•"/>
            </a:pPr>
            <a:endParaRPr lang="en-US" sz="2400" dirty="0">
              <a:latin typeface="Heiti TC Medium" pitchFamily="2" charset="-128"/>
              <a:ea typeface="Heiti TC Medium" pitchFamily="2" charset="-128"/>
            </a:endParaRPr>
          </a:p>
        </p:txBody>
      </p:sp>
      <p:sp>
        <p:nvSpPr>
          <p:cNvPr id="2" name="Rectangle 1">
            <a:extLst>
              <a:ext uri="{FF2B5EF4-FFF2-40B4-BE49-F238E27FC236}">
                <a16:creationId xmlns:a16="http://schemas.microsoft.com/office/drawing/2014/main" id="{8DF8467B-E35A-EB43-9E51-BE1953817190}"/>
              </a:ext>
            </a:extLst>
          </p:cNvPr>
          <p:cNvSpPr/>
          <p:nvPr/>
        </p:nvSpPr>
        <p:spPr>
          <a:xfrm>
            <a:off x="150165" y="521403"/>
            <a:ext cx="7993373" cy="567271"/>
          </a:xfrm>
          <a:prstGeom prst="rect">
            <a:avLst/>
          </a:prstGeom>
        </p:spPr>
        <p:txBody>
          <a:bodyPr wrap="square">
            <a:spAutoFit/>
          </a:bodyPr>
          <a:lstStyle/>
          <a:p>
            <a:pPr>
              <a:lnSpc>
                <a:spcPct val="200000"/>
              </a:lnSpc>
              <a:spcBef>
                <a:spcPts val="1300"/>
              </a:spcBef>
              <a:spcAft>
                <a:spcPts val="1300"/>
              </a:spcAft>
            </a:pPr>
            <a:r>
              <a:rPr lang="en-US" b="1" i="1" dirty="0">
                <a:latin typeface="Times New Roman" panose="02020603050405020304" pitchFamily="18" charset="0"/>
                <a:ea typeface="DengXian Light" panose="02010600030101010101" pitchFamily="2" charset="-122"/>
                <a:cs typeface="Mangal" panose="02040503050203030202" pitchFamily="18" charset="0"/>
              </a:rPr>
              <a:t>Acceptance, recognition, and multilevel governance of urban shrinkage</a:t>
            </a:r>
            <a:endParaRPr lang="en-CN" sz="2800" b="1" dirty="0">
              <a:effectLst/>
              <a:latin typeface="Calibri Light" panose="020F0302020204030204" pitchFamily="34" charset="0"/>
              <a:ea typeface="DengXian Light" panose="02010600030101010101" pitchFamily="2" charset="-122"/>
              <a:cs typeface="Mangal" panose="02040503050203030202" pitchFamily="18" charset="0"/>
            </a:endParaRPr>
          </a:p>
        </p:txBody>
      </p:sp>
    </p:spTree>
    <p:extLst>
      <p:ext uri="{BB962C8B-B14F-4D97-AF65-F5344CB8AC3E}">
        <p14:creationId xmlns:p14="http://schemas.microsoft.com/office/powerpoint/2010/main" val="306091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3">
            <a:extLst>
              <a:ext uri="{FF2B5EF4-FFF2-40B4-BE49-F238E27FC236}">
                <a16:creationId xmlns:a16="http://schemas.microsoft.com/office/drawing/2014/main" id="{D94A7D06-DC53-B04A-9332-6EA9D3A68A72}"/>
              </a:ext>
            </a:extLst>
          </p:cNvPr>
          <p:cNvSpPr>
            <a:spLocks noGrp="1"/>
          </p:cNvSpPr>
          <p:nvPr>
            <p:ph type="title"/>
          </p:nvPr>
        </p:nvSpPr>
        <p:spPr>
          <a:xfrm>
            <a:off x="150166" y="162223"/>
            <a:ext cx="10876422" cy="566647"/>
          </a:xfrm>
        </p:spPr>
        <p:txBody>
          <a:bodyPr anchor="b" anchorCtr="0">
            <a:normAutofit/>
          </a:bodyPr>
          <a:lstStyle/>
          <a:p>
            <a:r>
              <a:rPr lang="en-CN" b="1" dirty="0">
                <a:latin typeface="HEITI TC MEDIUM" pitchFamily="2" charset="-128"/>
                <a:ea typeface="HEITI TC MEDIUM" pitchFamily="2" charset="-128"/>
              </a:rPr>
              <a:t>文献综述</a:t>
            </a:r>
            <a:r>
              <a:rPr lang="zh-CN" altLang="en-US" b="1" dirty="0">
                <a:latin typeface="HEITI TC MEDIUM" pitchFamily="2" charset="-128"/>
                <a:ea typeface="HEITI TC MEDIUM" pitchFamily="2" charset="-128"/>
              </a:rPr>
              <a:t>（</a:t>
            </a:r>
            <a:r>
              <a:rPr lang="en-US" altLang="zh-CN" b="1" dirty="0">
                <a:latin typeface="HEITI TC MEDIUM" pitchFamily="2" charset="-128"/>
                <a:ea typeface="HEITI TC MEDIUM" pitchFamily="2" charset="-128"/>
              </a:rPr>
              <a:t>2</a:t>
            </a:r>
            <a:r>
              <a:rPr lang="zh-CN" altLang="en-US" b="1" dirty="0">
                <a:latin typeface="HEITI TC MEDIUM" pitchFamily="2" charset="-128"/>
                <a:ea typeface="HEITI TC MEDIUM" pitchFamily="2" charset="-128"/>
              </a:rPr>
              <a:t>）</a:t>
            </a:r>
            <a:r>
              <a:rPr lang="en-US" altLang="zh-CN" b="1" dirty="0">
                <a:latin typeface="HEITI TC MEDIUM" pitchFamily="2" charset="-128"/>
                <a:ea typeface="HEITI TC MEDIUM" pitchFamily="2" charset="-128"/>
              </a:rPr>
              <a:t>——</a:t>
            </a:r>
            <a:r>
              <a:rPr lang="zh-CN" altLang="en-US" b="1" dirty="0">
                <a:solidFill>
                  <a:schemeClr val="accent1"/>
                </a:solidFill>
                <a:latin typeface="HEITI TC MEDIUM" pitchFamily="2" charset="-128"/>
                <a:ea typeface="HEITI TC MEDIUM" pitchFamily="2" charset="-128"/>
              </a:rPr>
              <a:t>增长主义、接受收缩为何“进退两难”</a:t>
            </a:r>
            <a:endParaRPr lang="en-US" b="1" dirty="0">
              <a:solidFill>
                <a:schemeClr val="accent1"/>
              </a:solidFill>
              <a:latin typeface="HEITI TC MEDIUM" pitchFamily="2" charset="-128"/>
              <a:ea typeface="HEITI TC MEDIUM" pitchFamily="2" charset="-128"/>
            </a:endParaRPr>
          </a:p>
        </p:txBody>
      </p:sp>
      <p:sp>
        <p:nvSpPr>
          <p:cNvPr id="31" name="Rectangle 30">
            <a:extLst>
              <a:ext uri="{FF2B5EF4-FFF2-40B4-BE49-F238E27FC236}">
                <a16:creationId xmlns:a16="http://schemas.microsoft.com/office/drawing/2014/main" id="{A28FB2ED-C972-1D4D-A570-FD3C4B1DCFB9}"/>
              </a:ext>
            </a:extLst>
          </p:cNvPr>
          <p:cNvSpPr/>
          <p:nvPr/>
        </p:nvSpPr>
        <p:spPr>
          <a:xfrm>
            <a:off x="388599" y="1435205"/>
            <a:ext cx="11074531" cy="5262979"/>
          </a:xfrm>
          <a:prstGeom prst="rect">
            <a:avLst/>
          </a:prstGeom>
        </p:spPr>
        <p:txBody>
          <a:bodyPr wrap="square">
            <a:spAutoFit/>
          </a:bodyPr>
          <a:lstStyle/>
          <a:p>
            <a:pPr marL="342900" indent="-342900">
              <a:buFont typeface="Arial" panose="020B0604020202020204" pitchFamily="34" charset="0"/>
              <a:buChar char="•"/>
            </a:pPr>
            <a:r>
              <a:rPr lang="zh-CN" altLang="en-CN" sz="2400" dirty="0">
                <a:latin typeface="Heiti TC Medium" pitchFamily="2" charset="-128"/>
                <a:ea typeface="Heiti TC Medium" pitchFamily="2" charset="-128"/>
              </a:rPr>
              <a:t>即便</a:t>
            </a:r>
            <a:r>
              <a:rPr lang="zh-CN" altLang="en-US" sz="2400" dirty="0">
                <a:latin typeface="Heiti TC Medium" pitchFamily="2" charset="-128"/>
                <a:ea typeface="Heiti TC Medium" pitchFamily="2" charset="-128"/>
              </a:rPr>
              <a:t>是认识到了城市在收缩，地方政府在公开的场合和政策文件中，仍然比较坚持“增长主义”的话语，描绘不断增长的未来。</a:t>
            </a:r>
            <a:endParaRPr lang="en-US" altLang="zh-CN" sz="2400" dirty="0">
              <a:latin typeface="Heiti TC Medium" pitchFamily="2" charset="-128"/>
              <a:ea typeface="Heiti TC Medium" pitchFamily="2" charset="-128"/>
            </a:endParaRPr>
          </a:p>
          <a:p>
            <a:pPr marL="342900" indent="-342900">
              <a:buFont typeface="Arial" panose="020B0604020202020204" pitchFamily="34" charset="0"/>
              <a:buChar char="•"/>
            </a:pPr>
            <a:endParaRPr lang="en-US" altLang="zh-CN" sz="2400" dirty="0">
              <a:latin typeface="Heiti TC Medium" pitchFamily="2" charset="-128"/>
              <a:ea typeface="Heiti TC Medium" pitchFamily="2" charset="-128"/>
            </a:endParaRPr>
          </a:p>
          <a:p>
            <a:pPr marL="342900" indent="-342900">
              <a:buFont typeface="Arial" panose="020B0604020202020204" pitchFamily="34" charset="0"/>
              <a:buChar char="•"/>
            </a:pPr>
            <a:r>
              <a:rPr lang="zh-CN" altLang="en-US" sz="2400" dirty="0">
                <a:latin typeface="Heiti TC Medium" pitchFamily="2" charset="-128"/>
                <a:ea typeface="Heiti TC Medium" pitchFamily="2" charset="-128"/>
              </a:rPr>
              <a:t>这不能简单归纳为“无知”、“面子问题”或者“旧思想太顽固”。</a:t>
            </a:r>
            <a:r>
              <a:rPr lang="en-CN" sz="2400" dirty="0">
                <a:latin typeface="Heiti TC Medium" pitchFamily="2" charset="-128"/>
                <a:ea typeface="Heiti TC Medium" pitchFamily="2" charset="-128"/>
              </a:rPr>
              <a:t>现实中收缩城市决策</a:t>
            </a:r>
            <a:r>
              <a:rPr lang="zh-CN" altLang="en-US" sz="2400" dirty="0">
                <a:latin typeface="Heiti TC Medium" pitchFamily="2" charset="-128"/>
                <a:ea typeface="Heiti TC Medium" pitchFamily="2" charset="-128"/>
              </a:rPr>
              <a:t>，常常是“</a:t>
            </a:r>
            <a:r>
              <a:rPr lang="zh-CN" altLang="en-US" sz="2400" dirty="0">
                <a:solidFill>
                  <a:srgbClr val="C00000"/>
                </a:solidFill>
                <a:latin typeface="Heiti TC Medium" pitchFamily="2" charset="-128"/>
                <a:ea typeface="Heiti TC Medium" pitchFamily="2" charset="-128"/>
              </a:rPr>
              <a:t>促增长吸引投资，小心的管理衰退，两者并行的</a:t>
            </a:r>
            <a:r>
              <a:rPr lang="zh-CN" altLang="en-US" sz="2400" dirty="0">
                <a:latin typeface="Heiti TC Medium" pitchFamily="2" charset="-128"/>
                <a:ea typeface="Heiti TC Medium" pitchFamily="2" charset="-128"/>
              </a:rPr>
              <a:t>”</a:t>
            </a:r>
            <a:endParaRPr lang="en-US" altLang="zh-CN" sz="2400" dirty="0">
              <a:latin typeface="Heiti TC Medium" pitchFamily="2" charset="-128"/>
              <a:ea typeface="Heiti TC Medium" pitchFamily="2" charset="-128"/>
            </a:endParaRPr>
          </a:p>
          <a:p>
            <a:pPr marL="342900" indent="-342900">
              <a:buFont typeface="Arial" panose="020B0604020202020204" pitchFamily="34" charset="0"/>
              <a:buChar char="•"/>
            </a:pPr>
            <a:endParaRPr lang="en-US" sz="2400" dirty="0">
              <a:latin typeface="Heiti TC Medium" pitchFamily="2" charset="-128"/>
              <a:ea typeface="Heiti TC Medium" pitchFamily="2" charset="-128"/>
            </a:endParaRPr>
          </a:p>
          <a:p>
            <a:pPr marL="342900" indent="-342900">
              <a:buFont typeface="Arial" panose="020B0604020202020204" pitchFamily="34" charset="0"/>
              <a:buChar char="•"/>
            </a:pPr>
            <a:r>
              <a:rPr lang="zh-CN" altLang="en-US" sz="2400" dirty="0">
                <a:latin typeface="Heiti TC Medium" pitchFamily="2" charset="-128"/>
                <a:ea typeface="Heiti TC Medium" pitchFamily="2" charset="-128"/>
              </a:rPr>
              <a:t>收缩城市在接受收缩上的</a:t>
            </a:r>
            <a:r>
              <a:rPr lang="zh-CN" altLang="en-US" sz="2400" dirty="0">
                <a:solidFill>
                  <a:srgbClr val="C00000"/>
                </a:solidFill>
                <a:latin typeface="Heiti TC Medium" pitchFamily="2" charset="-128"/>
                <a:ea typeface="Heiti TC Medium" pitchFamily="2" charset="-128"/>
              </a:rPr>
              <a:t>“进退两难”</a:t>
            </a:r>
            <a:r>
              <a:rPr lang="zh-CN" altLang="en-US" sz="2400" dirty="0">
                <a:latin typeface="Heiti TC Medium" pitchFamily="2" charset="-128"/>
                <a:ea typeface="Heiti TC Medium" pitchFamily="2" charset="-128"/>
              </a:rPr>
              <a:t>：</a:t>
            </a:r>
            <a:endParaRPr lang="en-US" altLang="zh-CN" sz="2400" dirty="0">
              <a:latin typeface="Heiti TC Medium" pitchFamily="2" charset="-128"/>
              <a:ea typeface="Heiti TC Medium" pitchFamily="2" charset="-128"/>
            </a:endParaRPr>
          </a:p>
          <a:p>
            <a:pPr marL="800100" lvl="1" indent="-342900">
              <a:buFont typeface="Arial" panose="020B0604020202020204" pitchFamily="34" charset="0"/>
              <a:buChar char="•"/>
            </a:pPr>
            <a:r>
              <a:rPr lang="zh-CN" altLang="en-US" sz="2400" dirty="0">
                <a:latin typeface="Heiti TC Medium" pitchFamily="2" charset="-128"/>
                <a:ea typeface="Heiti TC Medium" pitchFamily="2" charset="-128"/>
              </a:rPr>
              <a:t>一方面，制定合理附和实际的发展政策，必须基于人口经济收缩的事实，尊重已经出现的现实情况。</a:t>
            </a:r>
            <a:endParaRPr lang="en-US" altLang="zh-CN" sz="2400" dirty="0">
              <a:latin typeface="Heiti TC Medium" pitchFamily="2" charset="-128"/>
              <a:ea typeface="Heiti TC Medium" pitchFamily="2" charset="-128"/>
            </a:endParaRPr>
          </a:p>
          <a:p>
            <a:pPr marL="800100" lvl="1" indent="-342900">
              <a:buFont typeface="Arial" panose="020B0604020202020204" pitchFamily="34" charset="0"/>
              <a:buChar char="•"/>
            </a:pPr>
            <a:r>
              <a:rPr lang="zh-CN" altLang="en-US" sz="2400" dirty="0">
                <a:latin typeface="Heiti TC Medium" pitchFamily="2" charset="-128"/>
                <a:ea typeface="Heiti TC Medium" pitchFamily="2" charset="-128"/>
              </a:rPr>
              <a:t>另一方面，收缩是一种“污名”，承认收缩或过于强调衰退，将会个人、企业失去信心，打击迁入、投资的意愿。</a:t>
            </a:r>
            <a:endParaRPr lang="en-US" altLang="zh-CN" sz="2400" dirty="0">
              <a:latin typeface="Heiti TC Medium" pitchFamily="2" charset="-128"/>
              <a:ea typeface="Heiti TC Medium" pitchFamily="2" charset="-128"/>
            </a:endParaRPr>
          </a:p>
          <a:p>
            <a:pPr marL="800100" lvl="1" indent="-342900">
              <a:buFont typeface="Arial" panose="020B0604020202020204" pitchFamily="34" charset="0"/>
              <a:buChar char="•"/>
            </a:pPr>
            <a:endParaRPr lang="en-US" altLang="zh-CN" sz="2400" dirty="0">
              <a:latin typeface="Heiti TC Medium" pitchFamily="2" charset="-128"/>
              <a:ea typeface="Heiti TC Medium" pitchFamily="2" charset="-128"/>
            </a:endParaRPr>
          </a:p>
          <a:p>
            <a:pPr marL="342900" lvl="1" indent="-342900">
              <a:buFont typeface="Arial" panose="020B0604020202020204" pitchFamily="34" charset="0"/>
              <a:buChar char="•"/>
            </a:pPr>
            <a:r>
              <a:rPr lang="zh-CN" altLang="en-US" sz="2400" dirty="0">
                <a:latin typeface="Heiti TC Medium" pitchFamily="2" charset="-128"/>
                <a:ea typeface="Heiti TC Medium" pitchFamily="2" charset="-128"/>
              </a:rPr>
              <a:t>“增长主义”的旧办法，在各方面上都看上去更加</a:t>
            </a:r>
            <a:r>
              <a:rPr lang="zh-CN" altLang="en-US" sz="2400" dirty="0">
                <a:solidFill>
                  <a:srgbClr val="C00000"/>
                </a:solidFill>
                <a:latin typeface="Heiti TC Medium" pitchFamily="2" charset="-128"/>
                <a:ea typeface="Heiti TC Medium" pitchFamily="2" charset="-128"/>
              </a:rPr>
              <a:t>“稳妥”、“安全”和“政治正确”</a:t>
            </a:r>
            <a:endParaRPr lang="en-US" altLang="zh-CN" sz="2400" dirty="0">
              <a:solidFill>
                <a:srgbClr val="C00000"/>
              </a:solidFill>
              <a:latin typeface="Heiti TC Medium" pitchFamily="2" charset="-128"/>
              <a:ea typeface="Heiti TC Medium" pitchFamily="2" charset="-128"/>
            </a:endParaRPr>
          </a:p>
        </p:txBody>
      </p:sp>
      <p:sp>
        <p:nvSpPr>
          <p:cNvPr id="2" name="Rectangle 1">
            <a:extLst>
              <a:ext uri="{FF2B5EF4-FFF2-40B4-BE49-F238E27FC236}">
                <a16:creationId xmlns:a16="http://schemas.microsoft.com/office/drawing/2014/main" id="{8DF8467B-E35A-EB43-9E51-BE1953817190}"/>
              </a:ext>
            </a:extLst>
          </p:cNvPr>
          <p:cNvSpPr/>
          <p:nvPr/>
        </p:nvSpPr>
        <p:spPr>
          <a:xfrm>
            <a:off x="150165" y="521403"/>
            <a:ext cx="7993373" cy="567271"/>
          </a:xfrm>
          <a:prstGeom prst="rect">
            <a:avLst/>
          </a:prstGeom>
        </p:spPr>
        <p:txBody>
          <a:bodyPr wrap="square">
            <a:spAutoFit/>
          </a:bodyPr>
          <a:lstStyle/>
          <a:p>
            <a:pPr>
              <a:lnSpc>
                <a:spcPct val="200000"/>
              </a:lnSpc>
              <a:spcBef>
                <a:spcPts val="1300"/>
              </a:spcBef>
              <a:spcAft>
                <a:spcPts val="1300"/>
              </a:spcAft>
            </a:pPr>
            <a:r>
              <a:rPr lang="en-US" b="1" i="1" dirty="0">
                <a:latin typeface="Times New Roman" panose="02020603050405020304" pitchFamily="18" charset="0"/>
                <a:ea typeface="DengXian Light" panose="02010600030101010101" pitchFamily="2" charset="-122"/>
                <a:cs typeface="Mangal" panose="02040503050203030202" pitchFamily="18" charset="0"/>
              </a:rPr>
              <a:t>Pro-growth mindset and paradox of confession</a:t>
            </a:r>
            <a:endParaRPr lang="en-CN" sz="2800" b="1" dirty="0">
              <a:effectLst/>
              <a:latin typeface="Calibri Light" panose="020F0302020204030204" pitchFamily="34" charset="0"/>
              <a:ea typeface="DengXian Light" panose="02010600030101010101" pitchFamily="2" charset="-122"/>
              <a:cs typeface="Mangal" panose="02040503050203030202" pitchFamily="18" charset="0"/>
            </a:endParaRPr>
          </a:p>
        </p:txBody>
      </p:sp>
    </p:spTree>
    <p:extLst>
      <p:ext uri="{BB962C8B-B14F-4D97-AF65-F5344CB8AC3E}">
        <p14:creationId xmlns:p14="http://schemas.microsoft.com/office/powerpoint/2010/main" val="2031284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3">
            <a:extLst>
              <a:ext uri="{FF2B5EF4-FFF2-40B4-BE49-F238E27FC236}">
                <a16:creationId xmlns:a16="http://schemas.microsoft.com/office/drawing/2014/main" id="{D94A7D06-DC53-B04A-9332-6EA9D3A68A72}"/>
              </a:ext>
            </a:extLst>
          </p:cNvPr>
          <p:cNvSpPr>
            <a:spLocks noGrp="1"/>
          </p:cNvSpPr>
          <p:nvPr>
            <p:ph type="title"/>
          </p:nvPr>
        </p:nvSpPr>
        <p:spPr>
          <a:xfrm>
            <a:off x="150166" y="162223"/>
            <a:ext cx="10876422" cy="566647"/>
          </a:xfrm>
        </p:spPr>
        <p:txBody>
          <a:bodyPr anchor="b" anchorCtr="0">
            <a:normAutofit/>
          </a:bodyPr>
          <a:lstStyle/>
          <a:p>
            <a:r>
              <a:rPr lang="en-CN" b="1" dirty="0">
                <a:latin typeface="HEITI TC MEDIUM" pitchFamily="2" charset="-128"/>
                <a:ea typeface="HEITI TC MEDIUM" pitchFamily="2" charset="-128"/>
              </a:rPr>
              <a:t>文献综述</a:t>
            </a:r>
            <a:r>
              <a:rPr lang="zh-CN" altLang="en-US" b="1" dirty="0">
                <a:latin typeface="HEITI TC MEDIUM" pitchFamily="2" charset="-128"/>
                <a:ea typeface="HEITI TC MEDIUM" pitchFamily="2" charset="-128"/>
              </a:rPr>
              <a:t>（</a:t>
            </a:r>
            <a:r>
              <a:rPr lang="en-US" altLang="zh-CN" b="1" dirty="0">
                <a:latin typeface="HEITI TC MEDIUM" pitchFamily="2" charset="-128"/>
                <a:ea typeface="HEITI TC MEDIUM" pitchFamily="2" charset="-128"/>
              </a:rPr>
              <a:t>2</a:t>
            </a:r>
            <a:r>
              <a:rPr lang="zh-CN" altLang="en-US" b="1" dirty="0">
                <a:latin typeface="HEITI TC MEDIUM" pitchFamily="2" charset="-128"/>
                <a:ea typeface="HEITI TC MEDIUM" pitchFamily="2" charset="-128"/>
              </a:rPr>
              <a:t>）</a:t>
            </a:r>
            <a:r>
              <a:rPr lang="en-US" altLang="zh-CN" b="1" dirty="0">
                <a:latin typeface="HEITI TC MEDIUM" pitchFamily="2" charset="-128"/>
                <a:ea typeface="HEITI TC MEDIUM" pitchFamily="2" charset="-128"/>
              </a:rPr>
              <a:t>——</a:t>
            </a:r>
            <a:r>
              <a:rPr lang="zh-CN" altLang="en-US" b="1" dirty="0">
                <a:solidFill>
                  <a:schemeClr val="accent1"/>
                </a:solidFill>
                <a:latin typeface="HEITI TC MEDIUM" pitchFamily="2" charset="-128"/>
                <a:ea typeface="HEITI TC MEDIUM" pitchFamily="2" charset="-128"/>
              </a:rPr>
              <a:t>增长主义、接受收缩为何“进退两难”</a:t>
            </a:r>
            <a:endParaRPr lang="en-US" b="1" dirty="0">
              <a:solidFill>
                <a:schemeClr val="accent1"/>
              </a:solidFill>
              <a:latin typeface="HEITI TC MEDIUM" pitchFamily="2" charset="-128"/>
              <a:ea typeface="HEITI TC MEDIUM" pitchFamily="2" charset="-128"/>
            </a:endParaRPr>
          </a:p>
        </p:txBody>
      </p:sp>
      <p:sp>
        <p:nvSpPr>
          <p:cNvPr id="31" name="Rectangle 30">
            <a:extLst>
              <a:ext uri="{FF2B5EF4-FFF2-40B4-BE49-F238E27FC236}">
                <a16:creationId xmlns:a16="http://schemas.microsoft.com/office/drawing/2014/main" id="{A28FB2ED-C972-1D4D-A570-FD3C4B1DCFB9}"/>
              </a:ext>
            </a:extLst>
          </p:cNvPr>
          <p:cNvSpPr/>
          <p:nvPr/>
        </p:nvSpPr>
        <p:spPr>
          <a:xfrm>
            <a:off x="388599" y="1435205"/>
            <a:ext cx="11074531" cy="5262979"/>
          </a:xfrm>
          <a:prstGeom prst="rect">
            <a:avLst/>
          </a:prstGeom>
        </p:spPr>
        <p:txBody>
          <a:bodyPr wrap="square">
            <a:spAutoFit/>
          </a:bodyPr>
          <a:lstStyle/>
          <a:p>
            <a:pPr marL="342900" indent="-342900">
              <a:buFont typeface="Arial" panose="020B0604020202020204" pitchFamily="34" charset="0"/>
              <a:buChar char="•"/>
            </a:pPr>
            <a:r>
              <a:rPr lang="zh-CN" altLang="en-CN" sz="2400" dirty="0">
                <a:latin typeface="Heiti TC Medium" pitchFamily="2" charset="-128"/>
                <a:ea typeface="Heiti TC Medium" pitchFamily="2" charset="-128"/>
              </a:rPr>
              <a:t>因此</a:t>
            </a:r>
            <a:r>
              <a:rPr lang="zh-CN" altLang="en-US" sz="2400" dirty="0">
                <a:latin typeface="Heiti TC Medium" pitchFamily="2" charset="-128"/>
                <a:ea typeface="Heiti TC Medium" pitchFamily="2" charset="-128"/>
              </a:rPr>
              <a:t>，值得我们重新去理解地方政府如此痴迷于“增长主义”政策的根本动机。</a:t>
            </a:r>
            <a:endParaRPr lang="en-US" altLang="zh-CN" sz="2400" dirty="0">
              <a:latin typeface="Heiti TC Medium" pitchFamily="2" charset="-128"/>
              <a:ea typeface="Heiti TC Medium" pitchFamily="2" charset="-128"/>
            </a:endParaRPr>
          </a:p>
          <a:p>
            <a:pPr marL="342900" indent="-342900">
              <a:buFont typeface="Arial" panose="020B0604020202020204" pitchFamily="34" charset="0"/>
              <a:buChar char="•"/>
            </a:pPr>
            <a:endParaRPr lang="en-US" altLang="zh-CN" sz="2400" dirty="0">
              <a:latin typeface="Heiti TC Medium" pitchFamily="2" charset="-128"/>
              <a:ea typeface="Heiti TC Medium" pitchFamily="2" charset="-128"/>
            </a:endParaRPr>
          </a:p>
          <a:p>
            <a:pPr marL="342900" indent="-342900">
              <a:buFont typeface="Arial" panose="020B0604020202020204" pitchFamily="34" charset="0"/>
              <a:buChar char="•"/>
            </a:pPr>
            <a:r>
              <a:rPr lang="zh-CN" altLang="en-US" sz="2400" dirty="0">
                <a:solidFill>
                  <a:srgbClr val="C00000"/>
                </a:solidFill>
                <a:latin typeface="Heiti TC Medium" pitchFamily="2" charset="-128"/>
                <a:ea typeface="Heiti TC Medium" pitchFamily="2" charset="-128"/>
              </a:rPr>
              <a:t>财政收入</a:t>
            </a:r>
            <a:r>
              <a:rPr lang="zh-CN" altLang="en-US" sz="2400" dirty="0">
                <a:latin typeface="Heiti TC Medium" pitchFamily="2" charset="-128"/>
                <a:ea typeface="Heiti TC Medium" pitchFamily="2" charset="-128"/>
              </a:rPr>
              <a:t>与</a:t>
            </a:r>
            <a:r>
              <a:rPr lang="zh-CN" altLang="en-US" sz="2400" dirty="0">
                <a:solidFill>
                  <a:srgbClr val="C00000"/>
                </a:solidFill>
                <a:latin typeface="Heiti TC Medium" pitchFamily="2" charset="-128"/>
                <a:ea typeface="Heiti TC Medium" pitchFamily="2" charset="-128"/>
              </a:rPr>
              <a:t>地方利益</a:t>
            </a:r>
            <a:endParaRPr lang="en-US" altLang="zh-CN" sz="2400" dirty="0">
              <a:latin typeface="Heiti TC Medium" pitchFamily="2" charset="-128"/>
              <a:ea typeface="Heiti TC Medium" pitchFamily="2" charset="-128"/>
            </a:endParaRPr>
          </a:p>
          <a:p>
            <a:pPr marL="342900" indent="-342900">
              <a:buFont typeface="Arial" panose="020B0604020202020204" pitchFamily="34" charset="0"/>
              <a:buChar char="•"/>
            </a:pPr>
            <a:endParaRPr lang="en-US" altLang="zh-CN" sz="2400" dirty="0">
              <a:latin typeface="Heiti TC Medium" pitchFamily="2" charset="-128"/>
              <a:ea typeface="Heiti TC Medium" pitchFamily="2" charset="-128"/>
            </a:endParaRPr>
          </a:p>
          <a:p>
            <a:pPr marL="342900" indent="-342900">
              <a:buFont typeface="Arial" panose="020B0604020202020204" pitchFamily="34" charset="0"/>
              <a:buChar char="•"/>
            </a:pPr>
            <a:endParaRPr lang="en-US" altLang="zh-CN" sz="2400" dirty="0">
              <a:latin typeface="Heiti TC Medium" pitchFamily="2" charset="-128"/>
              <a:ea typeface="Heiti TC Medium" pitchFamily="2" charset="-128"/>
            </a:endParaRPr>
          </a:p>
          <a:p>
            <a:pPr lvl="1"/>
            <a:r>
              <a:rPr lang="zh-CN" altLang="en-US" sz="2400" dirty="0">
                <a:latin typeface="Heiti TC Medium" pitchFamily="2" charset="-128"/>
                <a:ea typeface="Heiti TC Medium" pitchFamily="2" charset="-128"/>
              </a:rPr>
              <a:t>如果地方政府的基本预算收入与常住人口数量相关，那么，承认人口减少就会进一步减少收缩城市本已经十分紧张的财政收入，以增长为目标的发展政策就称为唯一合理的选择。</a:t>
            </a:r>
            <a:endParaRPr lang="en-US" altLang="zh-CN" sz="2400" dirty="0">
              <a:latin typeface="Heiti TC Medium" pitchFamily="2" charset="-128"/>
              <a:ea typeface="Heiti TC Medium" pitchFamily="2" charset="-128"/>
            </a:endParaRPr>
          </a:p>
          <a:p>
            <a:pPr lvl="1"/>
            <a:endParaRPr lang="en-US" altLang="zh-CN" sz="2400" dirty="0">
              <a:latin typeface="Heiti TC Medium" pitchFamily="2" charset="-128"/>
              <a:ea typeface="Heiti TC Medium" pitchFamily="2" charset="-128"/>
            </a:endParaRPr>
          </a:p>
          <a:p>
            <a:pPr lvl="1"/>
            <a:r>
              <a:rPr lang="zh-CN" altLang="en-US" sz="2400" dirty="0">
                <a:latin typeface="Heiti TC Medium" pitchFamily="2" charset="-128"/>
                <a:ea typeface="Heiti TC Medium" pitchFamily="2" charset="-128"/>
              </a:rPr>
              <a:t>“补助收入、转移支付收入”；</a:t>
            </a:r>
            <a:endParaRPr lang="en-US" altLang="zh-CN" sz="2400" dirty="0">
              <a:latin typeface="Heiti TC Medium" pitchFamily="2" charset="-128"/>
              <a:ea typeface="Heiti TC Medium" pitchFamily="2" charset="-128"/>
            </a:endParaRPr>
          </a:p>
          <a:p>
            <a:pPr lvl="1"/>
            <a:r>
              <a:rPr lang="zh-CN" altLang="en-US" sz="2400" dirty="0">
                <a:latin typeface="Heiti TC Medium" pitchFamily="2" charset="-128"/>
                <a:ea typeface="Heiti TC Medium" pitchFamily="2" charset="-128"/>
              </a:rPr>
              <a:t>“房产税收入、商业税收入”；</a:t>
            </a:r>
            <a:endParaRPr lang="en-US" altLang="zh-CN" sz="2400" dirty="0">
              <a:latin typeface="Heiti TC Medium" pitchFamily="2" charset="-128"/>
              <a:ea typeface="Heiti TC Medium" pitchFamily="2" charset="-128"/>
            </a:endParaRPr>
          </a:p>
          <a:p>
            <a:pPr lvl="1"/>
            <a:r>
              <a:rPr lang="zh-CN" altLang="en-US" sz="2400" dirty="0">
                <a:latin typeface="Heiti TC Medium" pitchFamily="2" charset="-128"/>
                <a:ea typeface="Heiti TC Medium" pitchFamily="2" charset="-128"/>
              </a:rPr>
              <a:t>“扶贫基金”、“结构基金”、“专项基金”；</a:t>
            </a:r>
            <a:endParaRPr lang="en-US" altLang="zh-CN" sz="2400" dirty="0">
              <a:latin typeface="Heiti TC Medium" pitchFamily="2" charset="-128"/>
              <a:ea typeface="Heiti TC Medium" pitchFamily="2" charset="-128"/>
            </a:endParaRPr>
          </a:p>
          <a:p>
            <a:pPr marL="342900" indent="-342900">
              <a:buFont typeface="Arial" panose="020B0604020202020204" pitchFamily="34" charset="0"/>
              <a:buChar char="•"/>
            </a:pPr>
            <a:endParaRPr lang="en-US" altLang="zh-CN" sz="2400" dirty="0">
              <a:latin typeface="Heiti TC Medium" pitchFamily="2" charset="-128"/>
              <a:ea typeface="Heiti TC Medium" pitchFamily="2" charset="-128"/>
            </a:endParaRPr>
          </a:p>
          <a:p>
            <a:pPr marL="342900" indent="-342900">
              <a:buFont typeface="Arial" panose="020B0604020202020204" pitchFamily="34" charset="0"/>
              <a:buChar char="•"/>
            </a:pPr>
            <a:endParaRPr lang="en-US" altLang="zh-CN" sz="2400" dirty="0">
              <a:latin typeface="Heiti TC Medium" pitchFamily="2" charset="-128"/>
              <a:ea typeface="Heiti TC Medium" pitchFamily="2" charset="-128"/>
            </a:endParaRPr>
          </a:p>
        </p:txBody>
      </p:sp>
      <p:sp>
        <p:nvSpPr>
          <p:cNvPr id="2" name="Rectangle 1">
            <a:extLst>
              <a:ext uri="{FF2B5EF4-FFF2-40B4-BE49-F238E27FC236}">
                <a16:creationId xmlns:a16="http://schemas.microsoft.com/office/drawing/2014/main" id="{8DF8467B-E35A-EB43-9E51-BE1953817190}"/>
              </a:ext>
            </a:extLst>
          </p:cNvPr>
          <p:cNvSpPr/>
          <p:nvPr/>
        </p:nvSpPr>
        <p:spPr>
          <a:xfrm>
            <a:off x="150165" y="521403"/>
            <a:ext cx="7993373" cy="567271"/>
          </a:xfrm>
          <a:prstGeom prst="rect">
            <a:avLst/>
          </a:prstGeom>
        </p:spPr>
        <p:txBody>
          <a:bodyPr wrap="square">
            <a:spAutoFit/>
          </a:bodyPr>
          <a:lstStyle/>
          <a:p>
            <a:pPr>
              <a:lnSpc>
                <a:spcPct val="200000"/>
              </a:lnSpc>
              <a:spcBef>
                <a:spcPts val="1300"/>
              </a:spcBef>
              <a:spcAft>
                <a:spcPts val="1300"/>
              </a:spcAft>
            </a:pPr>
            <a:r>
              <a:rPr lang="en-US" b="1" i="1" dirty="0">
                <a:latin typeface="Times New Roman" panose="02020603050405020304" pitchFamily="18" charset="0"/>
                <a:ea typeface="DengXian Light" panose="02010600030101010101" pitchFamily="2" charset="-122"/>
                <a:cs typeface="Mangal" panose="02040503050203030202" pitchFamily="18" charset="0"/>
              </a:rPr>
              <a:t>Pro-growth mindset and paradox of confession</a:t>
            </a:r>
            <a:endParaRPr lang="en-CN" sz="2800" b="1" dirty="0">
              <a:effectLst/>
              <a:latin typeface="Calibri Light" panose="020F0302020204030204" pitchFamily="34" charset="0"/>
              <a:ea typeface="DengXian Light" panose="02010600030101010101" pitchFamily="2" charset="-122"/>
              <a:cs typeface="Mangal" panose="02040503050203030202" pitchFamily="18" charset="0"/>
            </a:endParaRPr>
          </a:p>
        </p:txBody>
      </p:sp>
    </p:spTree>
    <p:extLst>
      <p:ext uri="{BB962C8B-B14F-4D97-AF65-F5344CB8AC3E}">
        <p14:creationId xmlns:p14="http://schemas.microsoft.com/office/powerpoint/2010/main" val="706990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3">
            <a:extLst>
              <a:ext uri="{FF2B5EF4-FFF2-40B4-BE49-F238E27FC236}">
                <a16:creationId xmlns:a16="http://schemas.microsoft.com/office/drawing/2014/main" id="{D94A7D06-DC53-B04A-9332-6EA9D3A68A72}"/>
              </a:ext>
            </a:extLst>
          </p:cNvPr>
          <p:cNvSpPr>
            <a:spLocks noGrp="1"/>
          </p:cNvSpPr>
          <p:nvPr>
            <p:ph type="title"/>
          </p:nvPr>
        </p:nvSpPr>
        <p:spPr>
          <a:xfrm>
            <a:off x="150166" y="162223"/>
            <a:ext cx="10876422" cy="566647"/>
          </a:xfrm>
        </p:spPr>
        <p:txBody>
          <a:bodyPr anchor="b" anchorCtr="0">
            <a:normAutofit/>
          </a:bodyPr>
          <a:lstStyle/>
          <a:p>
            <a:r>
              <a:rPr lang="en-CN" b="1" dirty="0">
                <a:latin typeface="HEITI TC MEDIUM" pitchFamily="2" charset="-128"/>
                <a:ea typeface="HEITI TC MEDIUM" pitchFamily="2" charset="-128"/>
              </a:rPr>
              <a:t>文献综述</a:t>
            </a:r>
            <a:r>
              <a:rPr lang="zh-CN" altLang="en-US" b="1" dirty="0">
                <a:latin typeface="HEITI TC MEDIUM" pitchFamily="2" charset="-128"/>
                <a:ea typeface="HEITI TC MEDIUM" pitchFamily="2" charset="-128"/>
              </a:rPr>
              <a:t>（</a:t>
            </a:r>
            <a:r>
              <a:rPr lang="en-US" altLang="zh-CN" b="1" dirty="0">
                <a:latin typeface="HEITI TC MEDIUM" pitchFamily="2" charset="-128"/>
                <a:ea typeface="HEITI TC MEDIUM" pitchFamily="2" charset="-128"/>
              </a:rPr>
              <a:t>3</a:t>
            </a:r>
            <a:r>
              <a:rPr lang="zh-CN" altLang="en-US" b="1" dirty="0">
                <a:latin typeface="HEITI TC MEDIUM" pitchFamily="2" charset="-128"/>
                <a:ea typeface="HEITI TC MEDIUM" pitchFamily="2" charset="-128"/>
              </a:rPr>
              <a:t>）</a:t>
            </a:r>
            <a:r>
              <a:rPr lang="en-US" altLang="zh-CN" b="1" dirty="0">
                <a:latin typeface="HEITI TC MEDIUM" pitchFamily="2" charset="-128"/>
                <a:ea typeface="HEITI TC MEDIUM" pitchFamily="2" charset="-128"/>
              </a:rPr>
              <a:t>——</a:t>
            </a:r>
            <a:r>
              <a:rPr lang="zh-CN" altLang="en-US" b="1" dirty="0">
                <a:solidFill>
                  <a:schemeClr val="accent1"/>
                </a:solidFill>
                <a:latin typeface="HEITI TC MEDIUM" pitchFamily="2" charset="-128"/>
                <a:ea typeface="HEITI TC MEDIUM" pitchFamily="2" charset="-128"/>
              </a:rPr>
              <a:t>新自由主义，权力整合</a:t>
            </a:r>
            <a:endParaRPr lang="en-US" b="1" dirty="0">
              <a:solidFill>
                <a:schemeClr val="accent1"/>
              </a:solidFill>
              <a:latin typeface="HEITI TC MEDIUM" pitchFamily="2" charset="-128"/>
              <a:ea typeface="HEITI TC MEDIUM" pitchFamily="2" charset="-128"/>
            </a:endParaRPr>
          </a:p>
        </p:txBody>
      </p:sp>
      <p:sp>
        <p:nvSpPr>
          <p:cNvPr id="31" name="Rectangle 30">
            <a:extLst>
              <a:ext uri="{FF2B5EF4-FFF2-40B4-BE49-F238E27FC236}">
                <a16:creationId xmlns:a16="http://schemas.microsoft.com/office/drawing/2014/main" id="{A28FB2ED-C972-1D4D-A570-FD3C4B1DCFB9}"/>
              </a:ext>
            </a:extLst>
          </p:cNvPr>
          <p:cNvSpPr/>
          <p:nvPr/>
        </p:nvSpPr>
        <p:spPr>
          <a:xfrm>
            <a:off x="388599" y="1435205"/>
            <a:ext cx="11074531" cy="5262979"/>
          </a:xfrm>
          <a:prstGeom prst="rect">
            <a:avLst/>
          </a:prstGeom>
        </p:spPr>
        <p:txBody>
          <a:bodyPr wrap="square">
            <a:spAutoFit/>
          </a:bodyPr>
          <a:lstStyle/>
          <a:p>
            <a:pPr marL="342900" indent="-342900">
              <a:buFont typeface="Arial" panose="020B0604020202020204" pitchFamily="34" charset="0"/>
              <a:buChar char="•"/>
            </a:pPr>
            <a:r>
              <a:rPr lang="zh-CN" altLang="en-US" sz="2400" dirty="0">
                <a:latin typeface="Heiti TC Medium" pitchFamily="2" charset="-128"/>
                <a:ea typeface="Heiti TC Medium" pitchFamily="2" charset="-128"/>
              </a:rPr>
              <a:t>收缩城市治理中，也存在“</a:t>
            </a:r>
            <a:r>
              <a:rPr lang="zh-CN" altLang="en-US" sz="2400" dirty="0">
                <a:solidFill>
                  <a:srgbClr val="C00000"/>
                </a:solidFill>
                <a:latin typeface="Heiti TC Medium" pitchFamily="2" charset="-128"/>
                <a:ea typeface="Heiti TC Medium" pitchFamily="2" charset="-128"/>
              </a:rPr>
              <a:t>个体理性</a:t>
            </a:r>
            <a:r>
              <a:rPr lang="zh-CN" altLang="en-US" sz="2400" dirty="0">
                <a:latin typeface="Heiti TC Medium" pitchFamily="2" charset="-128"/>
                <a:ea typeface="Heiti TC Medium" pitchFamily="2" charset="-128"/>
              </a:rPr>
              <a:t>”和“</a:t>
            </a:r>
            <a:r>
              <a:rPr lang="zh-CN" altLang="en-US" sz="2400" dirty="0">
                <a:solidFill>
                  <a:srgbClr val="C00000"/>
                </a:solidFill>
                <a:latin typeface="Heiti TC Medium" pitchFamily="2" charset="-128"/>
                <a:ea typeface="Heiti TC Medium" pitchFamily="2" charset="-128"/>
              </a:rPr>
              <a:t>集体理性</a:t>
            </a:r>
            <a:r>
              <a:rPr lang="zh-CN" altLang="en-US" sz="2400" dirty="0">
                <a:latin typeface="Heiti TC Medium" pitchFamily="2" charset="-128"/>
                <a:ea typeface="Heiti TC Medium" pitchFamily="2" charset="-128"/>
              </a:rPr>
              <a:t>”两种路线的争论。</a:t>
            </a:r>
            <a:endParaRPr lang="en-US" altLang="zh-CN" sz="2400" dirty="0">
              <a:latin typeface="Heiti TC Medium" pitchFamily="2" charset="-128"/>
              <a:ea typeface="Heiti TC Medium" pitchFamily="2" charset="-128"/>
            </a:endParaRPr>
          </a:p>
          <a:p>
            <a:pPr marL="342900" indent="-342900">
              <a:buFont typeface="Arial" panose="020B0604020202020204" pitchFamily="34" charset="0"/>
              <a:buChar char="•"/>
            </a:pPr>
            <a:endParaRPr lang="en-US" altLang="zh-CN" sz="2400" dirty="0">
              <a:latin typeface="Heiti TC Medium" pitchFamily="2" charset="-128"/>
              <a:ea typeface="Heiti TC Medium" pitchFamily="2" charset="-128"/>
            </a:endParaRPr>
          </a:p>
          <a:p>
            <a:pPr marL="342900" indent="-342900">
              <a:buFont typeface="Arial" panose="020B0604020202020204" pitchFamily="34" charset="0"/>
              <a:buChar char="•"/>
            </a:pPr>
            <a:r>
              <a:rPr lang="zh-CN" altLang="en-US" sz="2400" dirty="0">
                <a:latin typeface="Heiti TC Medium" pitchFamily="2" charset="-128"/>
                <a:ea typeface="Heiti TC Medium" pitchFamily="2" charset="-128"/>
              </a:rPr>
              <a:t>“</a:t>
            </a:r>
            <a:r>
              <a:rPr lang="en-US" sz="2400" dirty="0" err="1">
                <a:solidFill>
                  <a:srgbClr val="C00000"/>
                </a:solidFill>
                <a:latin typeface="Heiti TC Medium" pitchFamily="2" charset="-128"/>
                <a:ea typeface="Heiti TC Medium" pitchFamily="2" charset="-128"/>
              </a:rPr>
              <a:t>福利治理</a:t>
            </a:r>
            <a:r>
              <a:rPr lang="zh-CN" altLang="en-US" sz="2400" dirty="0">
                <a:latin typeface="Heiti TC Medium" pitchFamily="2" charset="-128"/>
                <a:ea typeface="Heiti TC Medium" pitchFamily="2" charset="-128"/>
              </a:rPr>
              <a:t>（</a:t>
            </a:r>
            <a:r>
              <a:rPr lang="en-US" altLang="zh-CN" sz="2400" dirty="0">
                <a:latin typeface="Heiti TC Medium" pitchFamily="2" charset="-128"/>
                <a:ea typeface="Heiti TC Medium" pitchFamily="2" charset="-128"/>
              </a:rPr>
              <a:t>welfare governance </a:t>
            </a:r>
            <a:r>
              <a:rPr lang="zh-CN" altLang="en-US" sz="2400" dirty="0">
                <a:latin typeface="Heiti TC Medium" pitchFamily="2" charset="-128"/>
                <a:ea typeface="Heiti TC Medium" pitchFamily="2" charset="-128"/>
              </a:rPr>
              <a:t>）”是一种强调集体理性，主张权力整合，通过对公共资源再分配来解决衰退的问题</a:t>
            </a:r>
            <a:r>
              <a:rPr lang="en-US" altLang="zh-CN" sz="2400" dirty="0">
                <a:latin typeface="Heiti TC Medium" pitchFamily="2" charset="-128"/>
                <a:ea typeface="Heiti TC Medium" pitchFamily="2" charset="-128"/>
              </a:rPr>
              <a:t>(Pierre, 2011)</a:t>
            </a:r>
            <a:r>
              <a:rPr lang="zh-CN" altLang="en-US" sz="2400" dirty="0">
                <a:latin typeface="Heiti TC Medium" pitchFamily="2" charset="-128"/>
                <a:ea typeface="Heiti TC Medium" pitchFamily="2" charset="-128"/>
              </a:rPr>
              <a:t>。即国家和区域政府，不断向困难的地方政府提供资金、项目、政策上的援助。</a:t>
            </a:r>
            <a:endParaRPr lang="en-US" altLang="zh-CN" sz="2400" dirty="0">
              <a:latin typeface="Heiti TC Medium" pitchFamily="2" charset="-128"/>
              <a:ea typeface="Heiti TC Medium" pitchFamily="2" charset="-128"/>
            </a:endParaRPr>
          </a:p>
          <a:p>
            <a:pPr marL="342900" indent="-342900">
              <a:buFont typeface="Arial" panose="020B0604020202020204" pitchFamily="34" charset="0"/>
              <a:buChar char="•"/>
            </a:pPr>
            <a:endParaRPr lang="en-US" sz="2400" dirty="0">
              <a:latin typeface="Heiti TC Medium" pitchFamily="2" charset="-128"/>
              <a:ea typeface="Heiti TC Medium" pitchFamily="2" charset="-128"/>
            </a:endParaRPr>
          </a:p>
          <a:p>
            <a:pPr marL="342900" indent="-342900">
              <a:buFont typeface="Arial" panose="020B0604020202020204" pitchFamily="34" charset="0"/>
              <a:buChar char="•"/>
            </a:pPr>
            <a:r>
              <a:rPr lang="en-US" sz="2400" dirty="0" err="1">
                <a:latin typeface="Heiti TC Medium" pitchFamily="2" charset="-128"/>
                <a:ea typeface="Heiti TC Medium" pitchFamily="2" charset="-128"/>
              </a:rPr>
              <a:t>战后对福利社会的批判</a:t>
            </a:r>
            <a:r>
              <a:rPr lang="zh-CN" altLang="en-US" sz="2400" dirty="0">
                <a:latin typeface="Heiti TC Medium" pitchFamily="2" charset="-128"/>
                <a:ea typeface="Heiti TC Medium" pitchFamily="2" charset="-128"/>
              </a:rPr>
              <a:t>（英美</a:t>
            </a:r>
            <a:r>
              <a:rPr lang="en-US" altLang="zh-CN" sz="2400" dirty="0">
                <a:latin typeface="Heiti TC Medium" pitchFamily="2" charset="-128"/>
                <a:ea typeface="Heiti TC Medium" pitchFamily="2" charset="-128"/>
              </a:rPr>
              <a:t>urban</a:t>
            </a:r>
            <a:r>
              <a:rPr lang="zh-CN" altLang="en-US" sz="2400" dirty="0">
                <a:latin typeface="Heiti TC Medium" pitchFamily="2" charset="-128"/>
                <a:ea typeface="Heiti TC Medium" pitchFamily="2" charset="-128"/>
              </a:rPr>
              <a:t> </a:t>
            </a:r>
            <a:r>
              <a:rPr lang="en-US" altLang="zh-CN" sz="2400" dirty="0">
                <a:latin typeface="Heiti TC Medium" pitchFamily="2" charset="-128"/>
                <a:ea typeface="Heiti TC Medium" pitchFamily="2" charset="-128"/>
              </a:rPr>
              <a:t>renewal</a:t>
            </a:r>
            <a:r>
              <a:rPr lang="zh-CN" altLang="en-US" sz="2400" dirty="0">
                <a:latin typeface="Heiti TC Medium" pitchFamily="2" charset="-128"/>
                <a:ea typeface="Heiti TC Medium" pitchFamily="2" charset="-128"/>
              </a:rPr>
              <a:t>），以及新自由主义思想的流行。</a:t>
            </a:r>
            <a:endParaRPr lang="en-US" sz="2400" dirty="0">
              <a:latin typeface="Heiti TC Medium" pitchFamily="2" charset="-128"/>
              <a:ea typeface="Heiti TC Medium" pitchFamily="2" charset="-128"/>
            </a:endParaRPr>
          </a:p>
          <a:p>
            <a:pPr marL="342900" indent="-342900">
              <a:buFont typeface="Arial" panose="020B0604020202020204" pitchFamily="34" charset="0"/>
              <a:buChar char="•"/>
            </a:pPr>
            <a:endParaRPr lang="en-US" sz="2400" dirty="0">
              <a:latin typeface="Heiti TC Medium" pitchFamily="2" charset="-128"/>
              <a:ea typeface="Heiti TC Medium" pitchFamily="2" charset="-128"/>
            </a:endParaRPr>
          </a:p>
          <a:p>
            <a:pPr marL="342900" indent="-342900">
              <a:buFont typeface="Arial" panose="020B0604020202020204" pitchFamily="34" charset="0"/>
              <a:buChar char="•"/>
            </a:pPr>
            <a:r>
              <a:rPr lang="zh-CN" altLang="en-US" sz="2400" dirty="0">
                <a:latin typeface="Heiti TC Medium" pitchFamily="2" charset="-128"/>
                <a:ea typeface="Heiti TC Medium" pitchFamily="2" charset="-128"/>
              </a:rPr>
              <a:t>“</a:t>
            </a:r>
            <a:r>
              <a:rPr lang="zh-CN" altLang="en-US" sz="2400" dirty="0">
                <a:solidFill>
                  <a:srgbClr val="C00000"/>
                </a:solidFill>
                <a:latin typeface="Heiti TC Medium" pitchFamily="2" charset="-128"/>
                <a:ea typeface="Heiti TC Medium" pitchFamily="2" charset="-128"/>
              </a:rPr>
              <a:t>地方治理</a:t>
            </a:r>
            <a:r>
              <a:rPr lang="zh-CN" altLang="en-US" sz="2400" dirty="0">
                <a:latin typeface="Heiti TC Medium" pitchFamily="2" charset="-128"/>
                <a:ea typeface="Heiti TC Medium" pitchFamily="2" charset="-128"/>
              </a:rPr>
              <a:t>（</a:t>
            </a:r>
            <a:r>
              <a:rPr lang="en-US" altLang="zh-CN" sz="2400" dirty="0">
                <a:latin typeface="Heiti TC Medium" pitchFamily="2" charset="-128"/>
                <a:ea typeface="Heiti TC Medium" pitchFamily="2" charset="-128"/>
              </a:rPr>
              <a:t>localism</a:t>
            </a:r>
            <a:r>
              <a:rPr lang="zh-CN" altLang="en-US" sz="2400" dirty="0">
                <a:latin typeface="Heiti TC Medium" pitchFamily="2" charset="-128"/>
                <a:ea typeface="Heiti TC Medium" pitchFamily="2" charset="-128"/>
              </a:rPr>
              <a:t> </a:t>
            </a:r>
            <a:r>
              <a:rPr lang="en-US" altLang="zh-CN" sz="2400" dirty="0">
                <a:latin typeface="Heiti TC Medium" pitchFamily="2" charset="-128"/>
                <a:ea typeface="Heiti TC Medium" pitchFamily="2" charset="-128"/>
              </a:rPr>
              <a:t>governance</a:t>
            </a:r>
            <a:r>
              <a:rPr lang="zh-CN" altLang="en-US" sz="2400" dirty="0">
                <a:latin typeface="Heiti TC Medium" pitchFamily="2" charset="-128"/>
                <a:ea typeface="Heiti TC Medium" pitchFamily="2" charset="-128"/>
              </a:rPr>
              <a:t>）”城市衰退的新逻辑是，寻找商业企业的内生动力，通过中央权力向地方下放，不再进行直接干预，通过公私合作进行地方的开发和再开发。</a:t>
            </a:r>
            <a:endParaRPr lang="en-US" altLang="zh-CN" sz="2400" dirty="0">
              <a:latin typeface="Heiti TC Medium" pitchFamily="2" charset="-128"/>
              <a:ea typeface="Heiti TC Medium" pitchFamily="2" charset="-128"/>
            </a:endParaRPr>
          </a:p>
          <a:p>
            <a:pPr marL="342900" indent="-342900">
              <a:buFont typeface="Arial" panose="020B0604020202020204" pitchFamily="34" charset="0"/>
              <a:buChar char="•"/>
            </a:pPr>
            <a:endParaRPr lang="en-US" sz="2400" dirty="0">
              <a:latin typeface="Heiti TC Medium" pitchFamily="2" charset="-128"/>
              <a:ea typeface="Heiti TC Medium" pitchFamily="2" charset="-128"/>
            </a:endParaRPr>
          </a:p>
          <a:p>
            <a:pPr marL="342900" indent="-342900">
              <a:buFont typeface="Arial" panose="020B0604020202020204" pitchFamily="34" charset="0"/>
              <a:buChar char="•"/>
            </a:pPr>
            <a:r>
              <a:rPr lang="zh-CN" altLang="en-US" sz="2400" dirty="0">
                <a:latin typeface="Heiti TC Medium" pitchFamily="2" charset="-128"/>
                <a:ea typeface="Heiti TC Medium" pitchFamily="2" charset="-128"/>
              </a:rPr>
              <a:t>以美国为代表，发展困境中的城市和地区越来难获得直接的经济援助和政策支持。收缩城市不再能够引起国家层面的关注，而更多是个地方政府的问题。</a:t>
            </a:r>
            <a:endParaRPr lang="en-US" sz="2400" dirty="0">
              <a:latin typeface="Heiti TC Medium" pitchFamily="2" charset="-128"/>
              <a:ea typeface="Heiti TC Medium" pitchFamily="2" charset="-128"/>
            </a:endParaRPr>
          </a:p>
        </p:txBody>
      </p:sp>
      <p:sp>
        <p:nvSpPr>
          <p:cNvPr id="2" name="Rectangle 1">
            <a:extLst>
              <a:ext uri="{FF2B5EF4-FFF2-40B4-BE49-F238E27FC236}">
                <a16:creationId xmlns:a16="http://schemas.microsoft.com/office/drawing/2014/main" id="{8DF8467B-E35A-EB43-9E51-BE1953817190}"/>
              </a:ext>
            </a:extLst>
          </p:cNvPr>
          <p:cNvSpPr/>
          <p:nvPr/>
        </p:nvSpPr>
        <p:spPr>
          <a:xfrm>
            <a:off x="150165" y="521403"/>
            <a:ext cx="7993373" cy="567271"/>
          </a:xfrm>
          <a:prstGeom prst="rect">
            <a:avLst/>
          </a:prstGeom>
        </p:spPr>
        <p:txBody>
          <a:bodyPr wrap="square">
            <a:spAutoFit/>
          </a:bodyPr>
          <a:lstStyle/>
          <a:p>
            <a:pPr>
              <a:lnSpc>
                <a:spcPct val="200000"/>
              </a:lnSpc>
              <a:spcBef>
                <a:spcPts val="1300"/>
              </a:spcBef>
              <a:spcAft>
                <a:spcPts val="1300"/>
              </a:spcAft>
            </a:pPr>
            <a:r>
              <a:rPr lang="en-US" b="1" i="1" dirty="0">
                <a:latin typeface="Times New Roman" panose="02020603050405020304" pitchFamily="18" charset="0"/>
                <a:ea typeface="DengXian Light" panose="02010600030101010101" pitchFamily="2" charset="-122"/>
                <a:cs typeface="Mangal" panose="02040503050203030202" pitchFamily="18" charset="0"/>
              </a:rPr>
              <a:t>The neoliberal approach or </a:t>
            </a:r>
            <a:r>
              <a:rPr lang="en-US" b="1" i="1" dirty="0" err="1">
                <a:latin typeface="Times New Roman" panose="02020603050405020304" pitchFamily="18" charset="0"/>
                <a:ea typeface="DengXian Light" panose="02010600030101010101" pitchFamily="2" charset="-122"/>
                <a:cs typeface="Mangal" panose="02040503050203030202" pitchFamily="18" charset="0"/>
              </a:rPr>
              <a:t>consolidationist</a:t>
            </a:r>
            <a:r>
              <a:rPr lang="en-US" b="1" i="1" dirty="0">
                <a:latin typeface="Times New Roman" panose="02020603050405020304" pitchFamily="18" charset="0"/>
                <a:ea typeface="DengXian Light" panose="02010600030101010101" pitchFamily="2" charset="-122"/>
                <a:cs typeface="Mangal" panose="02040503050203030202" pitchFamily="18" charset="0"/>
              </a:rPr>
              <a:t> policy</a:t>
            </a:r>
            <a:endParaRPr lang="en-CN" sz="2800" b="1" dirty="0">
              <a:effectLst/>
              <a:latin typeface="Calibri Light" panose="020F0302020204030204" pitchFamily="34" charset="0"/>
              <a:ea typeface="DengXian Light" panose="02010600030101010101" pitchFamily="2" charset="-122"/>
              <a:cs typeface="Mangal" panose="02040503050203030202" pitchFamily="18" charset="0"/>
            </a:endParaRPr>
          </a:p>
        </p:txBody>
      </p:sp>
    </p:spTree>
    <p:extLst>
      <p:ext uri="{BB962C8B-B14F-4D97-AF65-F5344CB8AC3E}">
        <p14:creationId xmlns:p14="http://schemas.microsoft.com/office/powerpoint/2010/main" val="1116185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3">
            <a:extLst>
              <a:ext uri="{FF2B5EF4-FFF2-40B4-BE49-F238E27FC236}">
                <a16:creationId xmlns:a16="http://schemas.microsoft.com/office/drawing/2014/main" id="{D94A7D06-DC53-B04A-9332-6EA9D3A68A72}"/>
              </a:ext>
            </a:extLst>
          </p:cNvPr>
          <p:cNvSpPr>
            <a:spLocks noGrp="1"/>
          </p:cNvSpPr>
          <p:nvPr>
            <p:ph type="title"/>
          </p:nvPr>
        </p:nvSpPr>
        <p:spPr>
          <a:xfrm>
            <a:off x="150166" y="162223"/>
            <a:ext cx="10876422" cy="566647"/>
          </a:xfrm>
        </p:spPr>
        <p:txBody>
          <a:bodyPr anchor="b" anchorCtr="0">
            <a:normAutofit/>
          </a:bodyPr>
          <a:lstStyle/>
          <a:p>
            <a:r>
              <a:rPr lang="en-CN" b="1" dirty="0">
                <a:latin typeface="HEITI TC MEDIUM" pitchFamily="2" charset="-128"/>
                <a:ea typeface="HEITI TC MEDIUM" pitchFamily="2" charset="-128"/>
              </a:rPr>
              <a:t>文献综述</a:t>
            </a:r>
            <a:r>
              <a:rPr lang="zh-CN" altLang="en-US" b="1" dirty="0">
                <a:latin typeface="HEITI TC MEDIUM" pitchFamily="2" charset="-128"/>
                <a:ea typeface="HEITI TC MEDIUM" pitchFamily="2" charset="-128"/>
              </a:rPr>
              <a:t>（</a:t>
            </a:r>
            <a:r>
              <a:rPr lang="en-US" altLang="zh-CN" b="1" dirty="0">
                <a:latin typeface="HEITI TC MEDIUM" pitchFamily="2" charset="-128"/>
                <a:ea typeface="HEITI TC MEDIUM" pitchFamily="2" charset="-128"/>
              </a:rPr>
              <a:t>3</a:t>
            </a:r>
            <a:r>
              <a:rPr lang="zh-CN" altLang="en-US" b="1" dirty="0">
                <a:latin typeface="HEITI TC MEDIUM" pitchFamily="2" charset="-128"/>
                <a:ea typeface="HEITI TC MEDIUM" pitchFamily="2" charset="-128"/>
              </a:rPr>
              <a:t>）</a:t>
            </a:r>
            <a:r>
              <a:rPr lang="en-US" altLang="zh-CN" b="1" dirty="0">
                <a:latin typeface="HEITI TC MEDIUM" pitchFamily="2" charset="-128"/>
                <a:ea typeface="HEITI TC MEDIUM" pitchFamily="2" charset="-128"/>
              </a:rPr>
              <a:t>——</a:t>
            </a:r>
            <a:r>
              <a:rPr lang="zh-CN" altLang="en-US" b="1" dirty="0">
                <a:solidFill>
                  <a:schemeClr val="accent1"/>
                </a:solidFill>
                <a:latin typeface="HEITI TC MEDIUM" pitchFamily="2" charset="-128"/>
                <a:ea typeface="HEITI TC MEDIUM" pitchFamily="2" charset="-128"/>
              </a:rPr>
              <a:t>新自由主义，权力整合</a:t>
            </a:r>
            <a:endParaRPr lang="en-US" b="1" dirty="0">
              <a:solidFill>
                <a:schemeClr val="accent1"/>
              </a:solidFill>
              <a:latin typeface="HEITI TC MEDIUM" pitchFamily="2" charset="-128"/>
              <a:ea typeface="HEITI TC MEDIUM" pitchFamily="2" charset="-128"/>
            </a:endParaRPr>
          </a:p>
        </p:txBody>
      </p:sp>
      <p:sp>
        <p:nvSpPr>
          <p:cNvPr id="31" name="Rectangle 30">
            <a:extLst>
              <a:ext uri="{FF2B5EF4-FFF2-40B4-BE49-F238E27FC236}">
                <a16:creationId xmlns:a16="http://schemas.microsoft.com/office/drawing/2014/main" id="{A28FB2ED-C972-1D4D-A570-FD3C4B1DCFB9}"/>
              </a:ext>
            </a:extLst>
          </p:cNvPr>
          <p:cNvSpPr/>
          <p:nvPr/>
        </p:nvSpPr>
        <p:spPr>
          <a:xfrm>
            <a:off x="388599" y="1435205"/>
            <a:ext cx="11074531" cy="5262979"/>
          </a:xfrm>
          <a:prstGeom prst="rect">
            <a:avLst/>
          </a:prstGeom>
        </p:spPr>
        <p:txBody>
          <a:bodyPr wrap="square">
            <a:spAutoFit/>
          </a:bodyPr>
          <a:lstStyle/>
          <a:p>
            <a:pPr marL="342900" indent="-342900">
              <a:buFont typeface="Arial" panose="020B0604020202020204" pitchFamily="34" charset="0"/>
              <a:buChar char="•"/>
            </a:pPr>
            <a:r>
              <a:rPr lang="zh-CN" altLang="en-US" sz="2400" dirty="0">
                <a:latin typeface="Heiti TC Medium" pitchFamily="2" charset="-128"/>
                <a:ea typeface="Heiti TC Medium" pitchFamily="2" charset="-128"/>
              </a:rPr>
              <a:t>“</a:t>
            </a:r>
            <a:r>
              <a:rPr lang="zh-CN" altLang="en-US" sz="2400" dirty="0">
                <a:solidFill>
                  <a:srgbClr val="C00000"/>
                </a:solidFill>
                <a:latin typeface="Heiti TC Medium" pitchFamily="2" charset="-128"/>
                <a:ea typeface="Heiti TC Medium" pitchFamily="2" charset="-128"/>
              </a:rPr>
              <a:t>权力整合主义</a:t>
            </a:r>
            <a:r>
              <a:rPr lang="zh-CN" altLang="en-US" sz="2400" dirty="0">
                <a:latin typeface="Heiti TC Medium" pitchFamily="2" charset="-128"/>
                <a:ea typeface="Heiti TC Medium" pitchFamily="2" charset="-128"/>
              </a:rPr>
              <a:t>”下的收缩治理案例。</a:t>
            </a:r>
            <a:endParaRPr lang="en-US" altLang="zh-CN" sz="2400" dirty="0">
              <a:latin typeface="Heiti TC Medium" pitchFamily="2" charset="-128"/>
              <a:ea typeface="Heiti TC Medium" pitchFamily="2" charset="-128"/>
            </a:endParaRPr>
          </a:p>
          <a:p>
            <a:pPr marL="342900" indent="-342900">
              <a:buFont typeface="Arial" panose="020B0604020202020204" pitchFamily="34" charset="0"/>
              <a:buChar char="•"/>
            </a:pPr>
            <a:endParaRPr lang="en-US" altLang="zh-CN" sz="2400" dirty="0">
              <a:latin typeface="Heiti TC Medium" pitchFamily="2" charset="-128"/>
              <a:ea typeface="Heiti TC Medium" pitchFamily="2" charset="-128"/>
            </a:endParaRPr>
          </a:p>
          <a:p>
            <a:pPr marL="342900" indent="-342900">
              <a:buFont typeface="Arial" panose="020B0604020202020204" pitchFamily="34" charset="0"/>
              <a:buChar char="•"/>
            </a:pPr>
            <a:r>
              <a:rPr lang="zh-CN" altLang="en-US" sz="2400" dirty="0">
                <a:latin typeface="Heiti TC Medium" pitchFamily="2" charset="-128"/>
                <a:ea typeface="Heiti TC Medium" pitchFamily="2" charset="-128"/>
              </a:rPr>
              <a:t>福利国家（社会主义制度）</a:t>
            </a:r>
            <a:r>
              <a:rPr lang="en-US" altLang="zh-CN" sz="2400" dirty="0">
                <a:latin typeface="Heiti TC Medium" pitchFamily="2" charset="-128"/>
                <a:ea typeface="Heiti TC Medium" pitchFamily="2" charset="-128"/>
              </a:rPr>
              <a:t>——</a:t>
            </a:r>
            <a:r>
              <a:rPr lang="zh-CN" altLang="en-US" sz="2400" dirty="0">
                <a:solidFill>
                  <a:srgbClr val="C00000"/>
                </a:solidFill>
                <a:latin typeface="Heiti TC Medium" pitchFamily="2" charset="-128"/>
                <a:ea typeface="Heiti TC Medium" pitchFamily="2" charset="-128"/>
              </a:rPr>
              <a:t>瑞典、德国、日本、中国</a:t>
            </a:r>
            <a:r>
              <a:rPr lang="zh-CN" altLang="en-US" sz="2400" dirty="0">
                <a:latin typeface="Heiti TC Medium" pitchFamily="2" charset="-128"/>
                <a:ea typeface="Heiti TC Medium" pitchFamily="2" charset="-128"/>
              </a:rPr>
              <a:t>。</a:t>
            </a:r>
            <a:endParaRPr lang="en-US" altLang="zh-CN" sz="2400" dirty="0">
              <a:latin typeface="Heiti TC Medium" pitchFamily="2" charset="-128"/>
              <a:ea typeface="Heiti TC Medium" pitchFamily="2" charset="-128"/>
            </a:endParaRPr>
          </a:p>
          <a:p>
            <a:pPr marL="342900" indent="-342900">
              <a:buFont typeface="Arial" panose="020B0604020202020204" pitchFamily="34" charset="0"/>
              <a:buChar char="•"/>
            </a:pPr>
            <a:endParaRPr lang="en-US" altLang="zh-CN" sz="2400" dirty="0">
              <a:latin typeface="Heiti TC Medium" pitchFamily="2" charset="-128"/>
              <a:ea typeface="Heiti TC Medium" pitchFamily="2" charset="-128"/>
            </a:endParaRPr>
          </a:p>
          <a:p>
            <a:pPr marL="342900" indent="-342900">
              <a:buFont typeface="Arial" panose="020B0604020202020204" pitchFamily="34" charset="0"/>
              <a:buChar char="•"/>
            </a:pPr>
            <a:r>
              <a:rPr lang="zh-CN" altLang="en-US" sz="2400" dirty="0">
                <a:latin typeface="Heiti TC Medium" pitchFamily="2" charset="-128"/>
                <a:ea typeface="Heiti TC Medium" pitchFamily="2" charset="-128"/>
              </a:rPr>
              <a:t>东德国振兴计划</a:t>
            </a:r>
            <a:r>
              <a:rPr lang="en-US" altLang="zh-CN" sz="2400" dirty="0">
                <a:latin typeface="Heiti TC Medium" pitchFamily="2" charset="-128"/>
                <a:ea typeface="Heiti TC Medium" pitchFamily="2" charset="-128"/>
              </a:rPr>
              <a:t>/</a:t>
            </a:r>
            <a:r>
              <a:rPr lang="en-US" altLang="zh-CN" sz="2400" dirty="0" err="1">
                <a:latin typeface="Heiti TC Medium" pitchFamily="2" charset="-128"/>
                <a:ea typeface="Heiti TC Medium" pitchFamily="2" charset="-128"/>
              </a:rPr>
              <a:t>Righsizing</a:t>
            </a:r>
            <a:r>
              <a:rPr lang="zh-CN" altLang="en-US" sz="2400" dirty="0">
                <a:latin typeface="Heiti TC Medium" pitchFamily="2" charset="-128"/>
                <a:ea typeface="Heiti TC Medium" pitchFamily="2" charset="-128"/>
              </a:rPr>
              <a:t>，实际上是给两德统一之后失败的房地产开发“解套”（</a:t>
            </a:r>
            <a:r>
              <a:rPr lang="en-US" altLang="zh-CN" sz="2400" dirty="0">
                <a:latin typeface="Heiti TC Medium" pitchFamily="2" charset="-128"/>
                <a:ea typeface="Heiti TC Medium" pitchFamily="2" charset="-128"/>
              </a:rPr>
              <a:t>bail</a:t>
            </a:r>
            <a:r>
              <a:rPr lang="zh-CN" altLang="en-US" sz="2400" dirty="0">
                <a:latin typeface="Heiti TC Medium" pitchFamily="2" charset="-128"/>
                <a:ea typeface="Heiti TC Medium" pitchFamily="2" charset="-128"/>
              </a:rPr>
              <a:t> </a:t>
            </a:r>
            <a:r>
              <a:rPr lang="en-US" altLang="zh-CN" sz="2400" dirty="0">
                <a:latin typeface="Heiti TC Medium" pitchFamily="2" charset="-128"/>
                <a:ea typeface="Heiti TC Medium" pitchFamily="2" charset="-128"/>
              </a:rPr>
              <a:t>out</a:t>
            </a:r>
            <a:r>
              <a:rPr lang="zh-CN" altLang="en-US" sz="2400" dirty="0">
                <a:latin typeface="Heiti TC Medium" pitchFamily="2" charset="-128"/>
                <a:ea typeface="Heiti TC Medium" pitchFamily="2" charset="-128"/>
              </a:rPr>
              <a:t>）</a:t>
            </a:r>
            <a:r>
              <a:rPr lang="en-US" altLang="zh-CN" sz="2400" dirty="0">
                <a:latin typeface="Heiti TC Medium" pitchFamily="2" charset="-128"/>
                <a:ea typeface="Heiti TC Medium" pitchFamily="2" charset="-128"/>
              </a:rPr>
              <a:t>(</a:t>
            </a:r>
            <a:r>
              <a:rPr lang="en-US" altLang="zh-CN" sz="2400" dirty="0" err="1">
                <a:latin typeface="Heiti TC Medium" pitchFamily="2" charset="-128"/>
                <a:ea typeface="Heiti TC Medium" pitchFamily="2" charset="-128"/>
              </a:rPr>
              <a:t>Bernt</a:t>
            </a:r>
            <a:r>
              <a:rPr lang="en-US" altLang="zh-CN" sz="2400" dirty="0">
                <a:latin typeface="Heiti TC Medium" pitchFamily="2" charset="-128"/>
                <a:ea typeface="Heiti TC Medium" pitchFamily="2" charset="-128"/>
              </a:rPr>
              <a:t>, 2019)</a:t>
            </a:r>
          </a:p>
          <a:p>
            <a:pPr marL="342900" indent="-342900">
              <a:buFont typeface="Arial" panose="020B0604020202020204" pitchFamily="34" charset="0"/>
              <a:buChar char="•"/>
            </a:pPr>
            <a:endParaRPr lang="en-US" altLang="zh-CN" sz="2400" dirty="0">
              <a:latin typeface="Heiti TC Medium" pitchFamily="2" charset="-128"/>
              <a:ea typeface="Heiti TC Medium" pitchFamily="2" charset="-128"/>
            </a:endParaRPr>
          </a:p>
          <a:p>
            <a:pPr marL="342900" indent="-342900">
              <a:buFont typeface="Arial" panose="020B0604020202020204" pitchFamily="34" charset="0"/>
              <a:buChar char="•"/>
            </a:pPr>
            <a:r>
              <a:rPr lang="zh-CN" altLang="en-US" sz="2400" dirty="0">
                <a:latin typeface="Heiti TC Medium" pitchFamily="2" charset="-128"/>
                <a:ea typeface="Heiti TC Medium" pitchFamily="2" charset="-128"/>
              </a:rPr>
              <a:t>日本政府实施的老年支撑、儿童支持政策，也是在老龄化、</a:t>
            </a:r>
            <a:r>
              <a:rPr lang="zh-CN" altLang="en-CN" sz="2400" dirty="0">
                <a:latin typeface="Heiti TC Medium" pitchFamily="2" charset="-128"/>
                <a:ea typeface="Heiti TC Medium" pitchFamily="2" charset="-128"/>
              </a:rPr>
              <a:t>少</a:t>
            </a:r>
            <a:r>
              <a:rPr lang="zh-CN" altLang="en-US" sz="2400" dirty="0">
                <a:latin typeface="Heiti TC Medium" pitchFamily="2" charset="-128"/>
                <a:ea typeface="Heiti TC Medium" pitchFamily="2" charset="-128"/>
              </a:rPr>
              <a:t>子化人口趋势下的收缩应对。</a:t>
            </a:r>
            <a:endParaRPr lang="en-US" altLang="zh-CN" sz="2400" dirty="0">
              <a:latin typeface="Heiti TC Medium" pitchFamily="2" charset="-128"/>
              <a:ea typeface="Heiti TC Medium" pitchFamily="2" charset="-128"/>
            </a:endParaRPr>
          </a:p>
          <a:p>
            <a:pPr marL="342900" indent="-342900">
              <a:buFont typeface="Arial" panose="020B0604020202020204" pitchFamily="34" charset="0"/>
              <a:buChar char="•"/>
            </a:pPr>
            <a:endParaRPr lang="en-US" altLang="zh-CN" sz="2400" dirty="0">
              <a:latin typeface="Heiti TC Medium" pitchFamily="2" charset="-128"/>
              <a:ea typeface="Heiti TC Medium" pitchFamily="2" charset="-128"/>
            </a:endParaRPr>
          </a:p>
          <a:p>
            <a:pPr marL="342900" indent="-342900">
              <a:buFont typeface="Arial" panose="020B0604020202020204" pitchFamily="34" charset="0"/>
              <a:buChar char="•"/>
            </a:pPr>
            <a:r>
              <a:rPr lang="zh-CN" altLang="en-US" sz="2400" dirty="0">
                <a:latin typeface="Heiti TC Medium" pitchFamily="2" charset="-128"/>
                <a:ea typeface="Heiti TC Medium" pitchFamily="2" charset="-128"/>
              </a:rPr>
              <a:t>中国资源型城市、</a:t>
            </a:r>
            <a:r>
              <a:rPr lang="zh-CN" altLang="en-CN" sz="2400" dirty="0">
                <a:latin typeface="Heiti TC Medium" pitchFamily="2" charset="-128"/>
                <a:ea typeface="Heiti TC Medium" pitchFamily="2" charset="-128"/>
              </a:rPr>
              <a:t>三</a:t>
            </a:r>
            <a:r>
              <a:rPr lang="zh-CN" altLang="en-US" sz="2400" dirty="0">
                <a:latin typeface="Heiti TC Medium" pitchFamily="2" charset="-128"/>
                <a:ea typeface="Heiti TC Medium" pitchFamily="2" charset="-128"/>
              </a:rPr>
              <a:t>旧改造等衰退地区振兴工作中的“国家政策角色”，国家企业主义</a:t>
            </a:r>
            <a:r>
              <a:rPr lang="en-US" altLang="zh-CN" sz="2400" dirty="0">
                <a:latin typeface="Heiti TC Medium" pitchFamily="2" charset="-128"/>
                <a:ea typeface="Heiti TC Medium" pitchFamily="2" charset="-128"/>
              </a:rPr>
              <a:t>“state entrepreneurialism”</a:t>
            </a:r>
            <a:r>
              <a:rPr lang="zh-CN" altLang="en-US" sz="2400" dirty="0">
                <a:latin typeface="Heiti TC Medium" pitchFamily="2" charset="-128"/>
                <a:ea typeface="Heiti TC Medium" pitchFamily="2" charset="-128"/>
              </a:rPr>
              <a:t>，利用市场</a:t>
            </a:r>
            <a:r>
              <a:rPr lang="en-US" altLang="zh-CN" sz="2400" dirty="0">
                <a:latin typeface="Heiti TC Medium" pitchFamily="2" charset="-128"/>
                <a:ea typeface="Heiti TC Medium" pitchFamily="2" charset="-128"/>
              </a:rPr>
              <a:t>/</a:t>
            </a:r>
            <a:r>
              <a:rPr lang="zh-CN" altLang="en-US" sz="2400" dirty="0">
                <a:latin typeface="Heiti TC Medium" pitchFamily="2" charset="-128"/>
                <a:ea typeface="Heiti TC Medium" pitchFamily="2" charset="-128"/>
              </a:rPr>
              <a:t>非市场的手段直接进行发展的“再平衡”。</a:t>
            </a:r>
            <a:r>
              <a:rPr lang="en-US" altLang="zh-CN" sz="2400" dirty="0">
                <a:latin typeface="Heiti TC Medium" pitchFamily="2" charset="-128"/>
                <a:ea typeface="Heiti TC Medium" pitchFamily="2" charset="-128"/>
              </a:rPr>
              <a:t> </a:t>
            </a:r>
          </a:p>
          <a:p>
            <a:pPr marL="342900" indent="-342900">
              <a:buFont typeface="Arial" panose="020B0604020202020204" pitchFamily="34" charset="0"/>
              <a:buChar char="•"/>
            </a:pPr>
            <a:endParaRPr lang="en-US" sz="2400" dirty="0">
              <a:latin typeface="Heiti TC Medium" pitchFamily="2" charset="-128"/>
              <a:ea typeface="Heiti TC Medium" pitchFamily="2" charset="-128"/>
            </a:endParaRPr>
          </a:p>
        </p:txBody>
      </p:sp>
      <p:sp>
        <p:nvSpPr>
          <p:cNvPr id="2" name="Rectangle 1">
            <a:extLst>
              <a:ext uri="{FF2B5EF4-FFF2-40B4-BE49-F238E27FC236}">
                <a16:creationId xmlns:a16="http://schemas.microsoft.com/office/drawing/2014/main" id="{8DF8467B-E35A-EB43-9E51-BE1953817190}"/>
              </a:ext>
            </a:extLst>
          </p:cNvPr>
          <p:cNvSpPr/>
          <p:nvPr/>
        </p:nvSpPr>
        <p:spPr>
          <a:xfrm>
            <a:off x="150165" y="521403"/>
            <a:ext cx="7993373" cy="567271"/>
          </a:xfrm>
          <a:prstGeom prst="rect">
            <a:avLst/>
          </a:prstGeom>
        </p:spPr>
        <p:txBody>
          <a:bodyPr wrap="square">
            <a:spAutoFit/>
          </a:bodyPr>
          <a:lstStyle/>
          <a:p>
            <a:pPr>
              <a:lnSpc>
                <a:spcPct val="200000"/>
              </a:lnSpc>
              <a:spcBef>
                <a:spcPts val="1300"/>
              </a:spcBef>
              <a:spcAft>
                <a:spcPts val="1300"/>
              </a:spcAft>
            </a:pPr>
            <a:r>
              <a:rPr lang="en-US" b="1" i="1" dirty="0">
                <a:latin typeface="Times New Roman" panose="02020603050405020304" pitchFamily="18" charset="0"/>
                <a:ea typeface="DengXian Light" panose="02010600030101010101" pitchFamily="2" charset="-122"/>
                <a:cs typeface="Mangal" panose="02040503050203030202" pitchFamily="18" charset="0"/>
              </a:rPr>
              <a:t>The neoliberal approach or </a:t>
            </a:r>
            <a:r>
              <a:rPr lang="en-US" b="1" i="1" dirty="0" err="1">
                <a:latin typeface="Times New Roman" panose="02020603050405020304" pitchFamily="18" charset="0"/>
                <a:ea typeface="DengXian Light" panose="02010600030101010101" pitchFamily="2" charset="-122"/>
                <a:cs typeface="Mangal" panose="02040503050203030202" pitchFamily="18" charset="0"/>
              </a:rPr>
              <a:t>consolidationist</a:t>
            </a:r>
            <a:r>
              <a:rPr lang="en-US" b="1" i="1" dirty="0">
                <a:latin typeface="Times New Roman" panose="02020603050405020304" pitchFamily="18" charset="0"/>
                <a:ea typeface="DengXian Light" panose="02010600030101010101" pitchFamily="2" charset="-122"/>
                <a:cs typeface="Mangal" panose="02040503050203030202" pitchFamily="18" charset="0"/>
              </a:rPr>
              <a:t> policy</a:t>
            </a:r>
            <a:endParaRPr lang="en-CN" sz="2800" b="1" dirty="0">
              <a:effectLst/>
              <a:latin typeface="Calibri Light" panose="020F0302020204030204" pitchFamily="34" charset="0"/>
              <a:ea typeface="DengXian Light" panose="02010600030101010101" pitchFamily="2" charset="-122"/>
              <a:cs typeface="Mangal" panose="02040503050203030202" pitchFamily="18" charset="0"/>
            </a:endParaRPr>
          </a:p>
        </p:txBody>
      </p:sp>
    </p:spTree>
    <p:extLst>
      <p:ext uri="{BB962C8B-B14F-4D97-AF65-F5344CB8AC3E}">
        <p14:creationId xmlns:p14="http://schemas.microsoft.com/office/powerpoint/2010/main" val="3790436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4802</TotalTime>
  <Words>3204</Words>
  <Application>Microsoft Macintosh PowerPoint</Application>
  <PresentationFormat>Widescreen</PresentationFormat>
  <Paragraphs>290</Paragraphs>
  <Slides>24</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HEITI TC MEDIUM</vt:lpstr>
      <vt:lpstr>HEITI TC MEDIUM</vt:lpstr>
      <vt:lpstr>微软雅黑</vt:lpstr>
      <vt:lpstr>黑体</vt:lpstr>
      <vt:lpstr>Songti SC</vt:lpstr>
      <vt:lpstr>Arial</vt:lpstr>
      <vt:lpstr>Calibri</vt:lpstr>
      <vt:lpstr>Calibri Light</vt:lpstr>
      <vt:lpstr>Times New Roman</vt:lpstr>
      <vt:lpstr>Office Theme</vt:lpstr>
      <vt:lpstr>多层级政府治理视角下的中国、美国、捷克收缩城市比较研究</vt:lpstr>
      <vt:lpstr>引言</vt:lpstr>
      <vt:lpstr>PowerPoint Presentation</vt:lpstr>
      <vt:lpstr>文献综述（1）——接受度、认知度、多层级政府治理</vt:lpstr>
      <vt:lpstr>文献综述（1）——接受度、认知度、多层级政府治理</vt:lpstr>
      <vt:lpstr>文献综述（2）——增长主义、接受收缩为何“进退两难”</vt:lpstr>
      <vt:lpstr>文献综述（2）——增长主义、接受收缩为何“进退两难”</vt:lpstr>
      <vt:lpstr>文献综述（3）——新自由主义，权力整合</vt:lpstr>
      <vt:lpstr>文献综述（3）——新自由主义，权力整合</vt:lpstr>
      <vt:lpstr>PowerPoint Presentation</vt:lpstr>
      <vt:lpstr>PowerPoint Presentation</vt:lpstr>
      <vt:lpstr>案例研究（1）——中国辽宁阜新</vt:lpstr>
      <vt:lpstr>PowerPoint Presentation</vt:lpstr>
      <vt:lpstr>案例研究（2）——美国麻省新贝福德</vt:lpstr>
      <vt:lpstr>案例研究（2）——美国麻省新贝福德</vt:lpstr>
      <vt:lpstr>案例研究（3）——捷克拉贝河畔乌斯季</vt:lpstr>
      <vt:lpstr>乌斯季转型与收缩与应对：</vt:lpstr>
      <vt:lpstr>PowerPoint Presentation</vt:lpstr>
      <vt:lpstr>讨论与结论</vt:lpstr>
      <vt:lpstr>PowerPoint Presentation</vt:lpstr>
      <vt:lpstr>PowerPoint Presentation</vt:lpstr>
      <vt:lpstr>PowerPoint Presentation</vt:lpstr>
      <vt:lpstr>PowerPoint Presentation</vt:lpstr>
      <vt:lpstr>谢谢！！</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STAR  OF THE SHOW</dc:title>
  <dc:creator>right</dc:creator>
  <cp:lastModifiedBy>right</cp:lastModifiedBy>
  <cp:revision>163</cp:revision>
  <dcterms:created xsi:type="dcterms:W3CDTF">2021-12-23T01:00:19Z</dcterms:created>
  <dcterms:modified xsi:type="dcterms:W3CDTF">2021-12-26T09:02:41Z</dcterms:modified>
</cp:coreProperties>
</file>