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3" r:id="rId3"/>
  </p:sldMasterIdLst>
  <p:notesMasterIdLst>
    <p:notesMasterId r:id="rId28"/>
  </p:notesMasterIdLst>
  <p:sldIdLst>
    <p:sldId id="256" r:id="rId4"/>
    <p:sldId id="258" r:id="rId5"/>
    <p:sldId id="259" r:id="rId6"/>
    <p:sldId id="257" r:id="rId7"/>
    <p:sldId id="260" r:id="rId8"/>
    <p:sldId id="301" r:id="rId9"/>
    <p:sldId id="268" r:id="rId10"/>
    <p:sldId id="262" r:id="rId11"/>
    <p:sldId id="307" r:id="rId12"/>
    <p:sldId id="265" r:id="rId13"/>
    <p:sldId id="308" r:id="rId14"/>
    <p:sldId id="311" r:id="rId15"/>
    <p:sldId id="309" r:id="rId16"/>
    <p:sldId id="295" r:id="rId17"/>
    <p:sldId id="270" r:id="rId18"/>
    <p:sldId id="304" r:id="rId19"/>
    <p:sldId id="312" r:id="rId20"/>
    <p:sldId id="313" r:id="rId21"/>
    <p:sldId id="314" r:id="rId22"/>
    <p:sldId id="315" r:id="rId23"/>
    <p:sldId id="297" r:id="rId24"/>
    <p:sldId id="279" r:id="rId25"/>
    <p:sldId id="280" r:id="rId26"/>
    <p:sldId id="298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2194" autoAdjust="0"/>
  </p:normalViewPr>
  <p:slideViewPr>
    <p:cSldViewPr>
      <p:cViewPr varScale="1">
        <p:scale>
          <a:sx n="61" d="100"/>
          <a:sy n="61" d="100"/>
        </p:scale>
        <p:origin x="14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53C0F1-0E6C-4DD8-8D2B-FD56C5E15D14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2464C44-9150-4199-A7A1-D718434E83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6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963ACE-B0AB-46EF-A1E1-C89C3B5A4F84}" type="slidenum">
              <a:rPr lang="zh-CN" altLang="en-US">
                <a:latin typeface="Calibri" panose="020F0502020204030204" pitchFamily="34" charset="0"/>
              </a:rPr>
              <a:pPr eaLnBrk="1" hangingPunct="1"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8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37DB85-3F02-43F2-91CA-5F837AA287D2}" type="slidenum">
              <a:rPr lang="zh-CN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4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37DB85-3F02-43F2-91CA-5F837AA287D2}" type="slidenum">
              <a:rPr lang="zh-CN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9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Ptg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initial transition probability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random value varying from 0 to 1, </a:t>
            </a:r>
            <a:r>
              <a:rPr lang="en-GB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random index used to regulate </a:t>
            </a:r>
            <a:r>
              <a:rPr lang="en-GB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l-GR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dispersion parameter ranging from 1 to 10, which indicates the rigid level of development. </a:t>
            </a:r>
          </a:p>
          <a:p>
            <a:pPr eaLnBrk="1" hangingPunct="1">
              <a:spcBef>
                <a:spcPct val="0"/>
              </a:spcBef>
            </a:pP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larger </a:t>
            </a:r>
            <a:r>
              <a:rPr lang="el-GR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indicates stricter development control and lower development probability with the same suitability.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37DB85-3F02-43F2-91CA-5F837AA287D2}" type="slidenum">
              <a:rPr lang="zh-CN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76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z="900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8FD5BC-BDD4-4A93-8CCC-C6650509E37F}" type="slidenum">
              <a:rPr lang="zh-CN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8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70024E-18D8-4938-93EF-FE5DBE755FA0}" type="slidenum">
              <a:rPr lang="zh-CN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7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E13D203-A233-481F-9321-019B20B15814}" type="slidenum">
              <a:rPr lang="zh-CN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0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直接引用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清华学报里，针对整个北京识别的</a:t>
            </a:r>
            <a:r>
              <a:rPr lang="en-US" altLang="zh-CN" dirty="0" smtClean="0"/>
              <a:t>2006-2020</a:t>
            </a:r>
            <a:r>
              <a:rPr lang="zh-CN" altLang="en-US" dirty="0" smtClean="0"/>
              <a:t>参数</a:t>
            </a: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551AB-E467-45CF-8738-6FFA0163F2AB}" type="slidenum">
              <a:rPr lang="zh-CN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48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选取邻域距离的原则是，保证所有</a:t>
            </a:r>
            <a:r>
              <a:rPr lang="en-US" altLang="zh-CN" dirty="0" smtClean="0"/>
              <a:t>parcel</a:t>
            </a:r>
            <a:r>
              <a:rPr lang="zh-CN" altLang="en-US" dirty="0" smtClean="0"/>
              <a:t>的邻域面积不为空（即存在邻域地块）的最小距离，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大地块的面积比各阶段的增长面积都大，导致即使该地块按</a:t>
            </a:r>
            <a:r>
              <a:rPr lang="en-US" altLang="zh-CN" dirty="0" smtClean="0"/>
              <a:t>probability</a:t>
            </a:r>
            <a:r>
              <a:rPr lang="zh-CN" altLang="en-US" dirty="0" smtClean="0"/>
              <a:t>应该变成</a:t>
            </a:r>
            <a:r>
              <a:rPr lang="en-US" altLang="zh-CN" dirty="0" smtClean="0"/>
              <a:t>urban</a:t>
            </a:r>
            <a:r>
              <a:rPr lang="en-US" altLang="zh-CN" baseline="0" dirty="0" smtClean="0"/>
              <a:t> built-up land,</a:t>
            </a:r>
            <a:r>
              <a:rPr lang="zh-CN" altLang="en-US" baseline="0" dirty="0" smtClean="0"/>
              <a:t>但不符合增长面积的约束</a:t>
            </a: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551AB-E467-45CF-8738-6FFA0163F2AB}" type="slidenum">
              <a:rPr lang="zh-CN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26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551AB-E467-45CF-8738-6FFA0163F2AB}" type="slidenum">
              <a:rPr lang="zh-CN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74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551AB-E467-45CF-8738-6FFA0163F2AB}" type="slidenum">
              <a:rPr lang="zh-CN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z="900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EBC00A-903C-4775-BBD9-1FD895FC8F71}" type="slidenum">
              <a:rPr lang="zh-CN" altLang="en-US">
                <a:latin typeface="Calibri" panose="020F0502020204030204" pitchFamily="34" charset="0"/>
              </a:rPr>
              <a:pPr eaLnBrk="1" hangingPunct="1"/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02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z="900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E6A6C7-8C0A-4790-8BBC-8914722EAB04}" type="slidenum">
              <a:rPr lang="zh-CN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69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A25135-0DAC-460C-8772-759A8A4FB84C}" type="slidenum">
              <a:rPr lang="zh-CN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02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E3AA00-AC75-4713-B2BB-737DBFC886FC}" type="slidenum">
              <a:rPr lang="zh-CN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07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Readings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FCDC07-4C3B-49ED-B76E-882CCE29AE58}" type="slidenum">
              <a:rPr lang="zh-CN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0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D0CC30-C295-470A-88B4-922E6534D140}" type="slidenum">
              <a:rPr lang="zh-CN" altLang="en-US">
                <a:latin typeface="Calibri" panose="020F0502020204030204" pitchFamily="34" charset="0"/>
              </a:rPr>
              <a:pPr eaLnBrk="1" hangingPunct="1"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7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2009</a:t>
            </a:r>
            <a:r>
              <a:rPr lang="zh-CN" altLang="en-US" dirty="0" smtClean="0"/>
              <a:t>年清华学报英文版</a:t>
            </a: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EFDC97-426A-41EE-8319-929C5CB6897F}" type="slidenum">
              <a:rPr lang="zh-CN" altLang="en-US">
                <a:latin typeface="Calibri" panose="020F0502020204030204" pitchFamily="34" charset="0"/>
              </a:rPr>
              <a:pPr eaLnBrk="1" hangingPunct="1"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0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28C78E4-8DAC-4265-A31D-F1D8AA12B73B}" type="slidenum">
              <a:rPr lang="zh-CN" altLang="en-US">
                <a:latin typeface="Calibri" panose="020F0502020204030204" pitchFamily="34" charset="0"/>
              </a:rPr>
              <a:pPr eaLnBrk="1" hangingPunct="1"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2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z="900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C26FA2-9376-482E-9B66-9398AFF397EA}" type="slidenum">
              <a:rPr lang="zh-CN" altLang="en-US">
                <a:latin typeface="Calibri" panose="020F0502020204030204" pitchFamily="34" charset="0"/>
              </a:rPr>
              <a:pPr eaLnBrk="1" hangingPunct="1"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4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为使研究具有连贯性，且便于比较，</a:t>
            </a:r>
            <a:r>
              <a:rPr lang="en-US" altLang="zh-CN" dirty="0" smtClean="0"/>
              <a:t>V-BUDEM</a:t>
            </a:r>
            <a:r>
              <a:rPr lang="zh-CN" altLang="en-US" dirty="0" smtClean="0"/>
              <a:t>模型内考虑的因素和</a:t>
            </a:r>
            <a:r>
              <a:rPr lang="en-US" altLang="zh-CN" dirty="0" smtClean="0"/>
              <a:t>BUDEM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完全一致</a:t>
            </a: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Planning </a:t>
            </a:r>
            <a:r>
              <a:rPr lang="zh-CN" altLang="en-US" baseline="0" dirty="0" smtClean="0"/>
              <a:t>即规划的影响</a:t>
            </a:r>
            <a:endParaRPr lang="en-US" altLang="zh-CN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Variables </a:t>
            </a:r>
            <a:r>
              <a:rPr lang="en-GB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isagri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isrural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 for the transition from agricultural land and rural built-up land into urban built-up land, which is a concern of the Beijing Municipal Government.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模型考虑了政府政策的约束作用，主要从这两个体现，也比较有中国特色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551AB-E467-45CF-8738-6FFA0163F2AB}" type="slidenum">
              <a:rPr lang="zh-CN" altLang="en-US">
                <a:latin typeface="Calibri" panose="020F0502020204030204" pitchFamily="34" charset="0"/>
              </a:rPr>
              <a:pPr eaLnBrk="1" hangingPunct="1"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9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Rural built-up land </a:t>
            </a:r>
            <a:r>
              <a:rPr lang="zh-CN" altLang="en-US" dirty="0" smtClean="0"/>
              <a:t>也属于</a:t>
            </a:r>
            <a:r>
              <a:rPr lang="en-US" altLang="zh-CN" dirty="0" smtClean="0"/>
              <a:t>other land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551AB-E467-45CF-8738-6FFA0163F2AB}" type="slidenum">
              <a:rPr lang="zh-CN" altLang="en-US">
                <a:latin typeface="Calibri" panose="020F0502020204030204" pitchFamily="34" charset="0"/>
              </a:rPr>
              <a:pPr eaLnBrk="1" hangingPunct="1"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7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A mini</a:t>
            </a:r>
            <a:r>
              <a:rPr lang="en-US" altLang="zh-CN" baseline="0" dirty="0" smtClean="0"/>
              <a:t> innovation</a:t>
            </a: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37DB85-3F02-43F2-91CA-5F837AA287D2}" type="slidenum">
              <a:rPr lang="zh-CN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9157-BCD8-4EB7-A73A-CAB096A5E7AF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72B9C-ABF0-42F0-BEA9-A758A5BA5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2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3B38-0457-4DE5-8589-9D478D390BB2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35CA3-81FD-4850-B384-A9EA2D6697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6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619F-BB7F-4145-B294-885B0F13D112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8B5D-EB0C-47A4-B8C3-3377996C29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4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0">
                <a:solidFill>
                  <a:srgbClr val="FF0000"/>
                </a:solidFill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C87F9B-B3DB-421F-89C4-1918FA9B0FC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0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FF0000"/>
                </a:solidFill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宋体" pitchFamily="2" charset="-122"/>
                <a:ea typeface="宋体" pitchFamily="2" charset="-122"/>
              </a:defRPr>
            </a:lvl1pPr>
            <a:lvl2pPr>
              <a:defRPr b="1">
                <a:latin typeface="宋体" pitchFamily="2" charset="-122"/>
                <a:ea typeface="宋体" pitchFamily="2" charset="-122"/>
              </a:defRPr>
            </a:lvl2pPr>
            <a:lvl3pPr>
              <a:defRPr b="1">
                <a:latin typeface="宋体" pitchFamily="2" charset="-122"/>
                <a:ea typeface="宋体" pitchFamily="2" charset="-122"/>
              </a:defRPr>
            </a:lvl3pPr>
            <a:lvl4pPr>
              <a:defRPr b="1">
                <a:latin typeface="宋体" pitchFamily="2" charset="-122"/>
                <a:ea typeface="宋体" pitchFamily="2" charset="-122"/>
              </a:defRPr>
            </a:lvl4pPr>
            <a:lvl5pPr>
              <a:defRPr b="1">
                <a:latin typeface="宋体" pitchFamily="2" charset="-122"/>
                <a:ea typeface="宋体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4B61CD-3375-4604-AEBF-0FE3A3E1EBB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34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1795BC-F900-43F8-A3F4-AC7E7D7613C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49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614699-F3D6-48D0-8033-A134C2CE825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3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FAEFB3-2D3D-4020-BEF2-1BB8BE012EDA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A90E58-AB4A-40ED-B87A-1A3665554F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0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城市系统微观模拟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2B1F33-C6BE-4F51-8250-E0F2DA4E4B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57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城市系统微观模拟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CCCEE5-B466-437F-B53B-42DF208446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989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0">
                <a:solidFill>
                  <a:srgbClr val="FF0000"/>
                </a:solidFill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5FFF44-38ED-4BB1-8CC7-06C564E8E94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5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429-48B4-4DCC-8C04-7BB5CCEFDC22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D81E-A8D4-488B-8335-897C12BAE7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1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FF0000"/>
                </a:solidFill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宋体" pitchFamily="2" charset="-122"/>
                <a:ea typeface="宋体" pitchFamily="2" charset="-122"/>
              </a:defRPr>
            </a:lvl1pPr>
            <a:lvl2pPr>
              <a:defRPr b="1">
                <a:latin typeface="宋体" pitchFamily="2" charset="-122"/>
                <a:ea typeface="宋体" pitchFamily="2" charset="-122"/>
              </a:defRPr>
            </a:lvl2pPr>
            <a:lvl3pPr>
              <a:defRPr b="1">
                <a:latin typeface="宋体" pitchFamily="2" charset="-122"/>
                <a:ea typeface="宋体" pitchFamily="2" charset="-122"/>
              </a:defRPr>
            </a:lvl3pPr>
            <a:lvl4pPr>
              <a:defRPr b="1">
                <a:latin typeface="宋体" pitchFamily="2" charset="-122"/>
                <a:ea typeface="宋体" pitchFamily="2" charset="-122"/>
              </a:defRPr>
            </a:lvl4pPr>
            <a:lvl5pPr>
              <a:defRPr b="1">
                <a:latin typeface="宋体" pitchFamily="2" charset="-122"/>
                <a:ea typeface="宋体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581E9C-1FF4-46BD-94D6-E0193B863FC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055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8885C3-0C19-4743-ABBC-2877E7EED2D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030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宋体"/>
                <a:ea typeface="宋体"/>
                <a:cs typeface="宋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3C22DC-793A-4541-9A7A-740534F5B2D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4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FF8788-BE55-44BC-9AD2-9C1F8A1AF9CD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07FFAE-412D-4833-9F47-425E92CF06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57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城市系统微观模拟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8C00F4-FA0F-433D-B1CD-3AD6FB9906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330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城市系统微观模拟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077124-B272-49A9-B2CF-09CCD78576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45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7B50-ACCE-41C2-B20D-37E2054772D1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6914-49FD-4F34-AFE7-D8A03B9E52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0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C7F3-DCA8-4573-AE6D-B45F68FC29DA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A014-77A9-42C8-AC7A-DCC89D5F55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0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090D-7F32-46B2-9467-10C748614B34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C9402-2F31-4654-8E6C-2595594B41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24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3B7F-C216-4E79-A9F9-0E922114BAB1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FDF10-9776-441E-94FE-E150080865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9AB3-B13D-45C1-8DEF-20B1D1DF0744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B410-8644-4A98-B1E9-9984F40FCE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6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D83E-1693-4645-9834-3BF26DAAB883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E7C3C-202D-42ED-94AE-910395C229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56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4EA7-48C3-4881-9987-88206B78E70B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73AFE-6373-4E5D-B4C5-3EC1BACD5E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34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4455F1-1298-474E-B7A2-801180D34A0B}" type="datetimeFigureOut">
              <a:rPr lang="zh-CN" altLang="en-US"/>
              <a:pPr>
                <a:defRPr/>
              </a:pPr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492AAF-4BDC-4FED-AD80-B0571CAC060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B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/>
          <a:ea typeface="宋体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BUDEM-2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/>
          <a:ea typeface="宋体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宋体" charset="0"/>
          <a:ea typeface="宋体" charset="0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宋体" pitchFamily="2" charset="-122"/>
          <a:ea typeface="宋体" pitchFamily="2" charset="-122"/>
          <a:cs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04" y="485800"/>
            <a:ext cx="874716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Urban </a:t>
            </a:r>
            <a:r>
              <a:rPr lang="en-GB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 simulation using </a:t>
            </a:r>
            <a:r>
              <a:rPr lang="en-GB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V-BUDEM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038" y="3834980"/>
            <a:ext cx="724542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baseline="30000" dirty="0">
                <a:latin typeface="Times New Roman" pitchFamily="18" charset="0"/>
                <a:ea typeface="宋体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ea typeface="宋体"/>
                <a:cs typeface="Times New Roman" pitchFamily="18" charset="0"/>
              </a:rPr>
              <a:t>School of Urban Planning and Design, Peking University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baseline="30000" dirty="0">
                <a:latin typeface="Times New Roman" pitchFamily="18" charset="0"/>
                <a:ea typeface="宋体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ea typeface="宋体"/>
                <a:cs typeface="Times New Roman" pitchFamily="18" charset="0"/>
              </a:rPr>
              <a:t>Nijmegen School of Management, </a:t>
            </a:r>
            <a:r>
              <a:rPr lang="en-US" sz="2000" kern="0" dirty="0" err="1">
                <a:latin typeface="Times New Roman" pitchFamily="18" charset="0"/>
                <a:ea typeface="宋体"/>
                <a:cs typeface="Times New Roman" pitchFamily="18" charset="0"/>
              </a:rPr>
              <a:t>Radboud</a:t>
            </a:r>
            <a:r>
              <a:rPr lang="en-US" sz="2000" kern="0" dirty="0">
                <a:latin typeface="Times New Roman" pitchFamily="18" charset="0"/>
                <a:ea typeface="宋体"/>
                <a:cs typeface="Times New Roman" pitchFamily="18" charset="0"/>
              </a:rPr>
              <a:t> University Nijmegen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baseline="30000" dirty="0">
                <a:latin typeface="Times New Roman" pitchFamily="18" charset="0"/>
                <a:ea typeface="宋体"/>
                <a:cs typeface="Times New Roman" pitchFamily="18" charset="0"/>
              </a:rPr>
              <a:t>3</a:t>
            </a:r>
            <a:r>
              <a:rPr lang="en-US" sz="2000" kern="0" dirty="0">
                <a:latin typeface="Times New Roman" pitchFamily="18" charset="0"/>
                <a:ea typeface="宋体"/>
                <a:cs typeface="Times New Roman" pitchFamily="18" charset="0"/>
              </a:rPr>
              <a:t>School of City and Regional Planning, Cardiff University</a:t>
            </a:r>
            <a:endParaRPr lang="zh-CN" altLang="en-US" sz="20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baseline="30000" dirty="0" smtClean="0">
                <a:latin typeface="Times New Roman" pitchFamily="18" charset="0"/>
                <a:ea typeface="宋体"/>
                <a:cs typeface="Times New Roman" pitchFamily="18" charset="0"/>
              </a:rPr>
              <a:t>4</a:t>
            </a:r>
            <a:r>
              <a:rPr lang="en-US" sz="2000" kern="0" dirty="0" smtClean="0">
                <a:latin typeface="Times New Roman" pitchFamily="18" charset="0"/>
                <a:ea typeface="宋体"/>
                <a:cs typeface="Times New Roman" pitchFamily="18" charset="0"/>
              </a:rPr>
              <a:t>Beijing Institute of City Planning</a:t>
            </a:r>
            <a:endParaRPr lang="zh-CN" altLang="en-US" sz="2000" kern="0" dirty="0" smtClean="0">
              <a:latin typeface="Times"/>
              <a:ea typeface="+mn-ea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006179"/>
            <a:ext cx="6572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latin typeface="Times New Roman" pitchFamily="18" charset="0"/>
                <a:ea typeface="宋体"/>
                <a:cs typeface="Times New Roman" pitchFamily="18" charset="0"/>
              </a:rPr>
              <a:t>Yongping</a:t>
            </a:r>
            <a:r>
              <a:rPr lang="en-US" sz="2800" b="1" kern="0" dirty="0">
                <a:latin typeface="Times New Roman" pitchFamily="18" charset="0"/>
                <a:ea typeface="宋体"/>
                <a:cs typeface="Times New Roman" pitchFamily="18" charset="0"/>
              </a:rPr>
              <a:t> ZHANG</a:t>
            </a:r>
            <a:r>
              <a:rPr lang="en-US" sz="2800" b="1" kern="0" baseline="30000" dirty="0">
                <a:latin typeface="Times New Roman" pitchFamily="18" charset="0"/>
                <a:ea typeface="宋体"/>
                <a:cs typeface="Times New Roman" pitchFamily="18" charset="0"/>
              </a:rPr>
              <a:t>1,2,3</a:t>
            </a:r>
            <a:r>
              <a:rPr lang="en-US" sz="2800" b="1" kern="0" dirty="0">
                <a:latin typeface="Times New Roman" pitchFamily="18" charset="0"/>
                <a:ea typeface="宋体"/>
                <a:cs typeface="Times New Roman" pitchFamily="18" charset="0"/>
              </a:rPr>
              <a:t>, Ying LONG</a:t>
            </a:r>
            <a:r>
              <a:rPr lang="en-US" sz="2800" b="1" kern="0" baseline="30000" dirty="0">
                <a:latin typeface="Times New Roman" pitchFamily="18" charset="0"/>
                <a:ea typeface="宋体"/>
                <a:cs typeface="Times New Roman" pitchFamily="18" charset="0"/>
              </a:rPr>
              <a:t>4*</a:t>
            </a:r>
            <a:endParaRPr lang="zh-CN" altLang="en-US" sz="2800" b="1" kern="1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3786188" y="5765254"/>
            <a:ext cx="107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2013-08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4729" y="1597766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vector-based Beijing urban development model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Parcel subdivision is common in reality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US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Alexandridis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Pijanowski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(2007) ; </a:t>
            </a:r>
            <a:r>
              <a:rPr lang="pl-PL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Vanegas et al.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(2008);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Wickramasuriya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et al. (2011, 2013)</a:t>
            </a:r>
          </a:p>
          <a:p>
            <a:pPr marL="342900" lvl="1" indent="-342900" eaLnBrk="1" hangingPunct="1"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a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semi-automated method </a:t>
            </a:r>
            <a:endParaRPr lang="en-GB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Intersect current and planned land use pattern, keeping all attributes;</a:t>
            </a:r>
            <a:endParaRPr lang="zh-CN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Summarize the total area, according to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Plan_ID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and land type (e.g. urban built-up and other land);</a:t>
            </a:r>
            <a:endParaRPr lang="zh-CN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Summarize the total area, according to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Plan_ID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  <a:endParaRPr lang="zh-CN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Join tables created by step 2 and 3, according to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Plan_ID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. Each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Plan_ID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corresponds to a land type, which owns the maximum area ratio.</a:t>
            </a:r>
            <a:endParaRPr lang="zh-CN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Join the result of step 4 with planned land use pattern, and we get the subdivided current land use pattern. </a:t>
            </a:r>
          </a:p>
          <a:p>
            <a:pPr lvl="1" eaLnBrk="1" hangingPunct="1"/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Parcel subdivision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635896" y="0"/>
            <a:ext cx="5266927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process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" y="2577"/>
            <a:ext cx="5719365" cy="108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635896" y="4014192"/>
            <a:ext cx="5410944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process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3957054"/>
            <a:ext cx="5719365" cy="108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transition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rule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00046"/>
              </p:ext>
            </p:extLst>
          </p:nvPr>
        </p:nvGraphicFramePr>
        <p:xfrm>
          <a:off x="251520" y="2132856"/>
          <a:ext cx="8281545" cy="400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r:id="rId4" imgW="4038600" imgH="2336800" progId="Equation.DSMT4">
                  <p:embed/>
                </p:oleObj>
              </mc:Choice>
              <mc:Fallback>
                <p:oleObj r:id="rId4" imgW="4038600" imgH="2336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2856"/>
                        <a:ext cx="8281545" cy="4002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68131" y="413978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development 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suitability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68131" y="478786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final transition probability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68131" y="5373216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random item</a:t>
            </a:r>
            <a:endParaRPr lang="zh-CN" altLang="en-US" dirty="0"/>
          </a:p>
        </p:txBody>
      </p:sp>
      <p:sp>
        <p:nvSpPr>
          <p:cNvPr id="10" name="下箭头 9"/>
          <p:cNvSpPr/>
          <p:nvPr/>
        </p:nvSpPr>
        <p:spPr bwMode="auto">
          <a:xfrm>
            <a:off x="5832142" y="3429000"/>
            <a:ext cx="180018" cy="70522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4231853" y="4869160"/>
            <a:ext cx="556171" cy="184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3708024" y="5476582"/>
            <a:ext cx="1080000" cy="184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cap="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MODEL </a:t>
            </a:r>
            <a:r>
              <a:rPr lang="en-US" altLang="zh-CN" b="1" cap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</a:t>
            </a:r>
            <a:endParaRPr lang="zh-CN" altLang="en-US" b="1" cap="none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795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Study area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8482" name="图片 1" descr="F:\V_BUDEM\Xiji_Pics\市域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图片 2" descr="F:\V_BUDEM\Xiji_Pics\现状用地_未分类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6448" r="4729" b="25693"/>
          <a:stretch>
            <a:fillRect/>
          </a:stretch>
        </p:blipFill>
        <p:spPr bwMode="auto">
          <a:xfrm>
            <a:off x="4967455" y="2996952"/>
            <a:ext cx="4197038" cy="31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71600" y="638132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</a:rPr>
              <a:t>The Beijing metropolitan area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415408" y="638132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</a:rPr>
              <a:t>The current land use pattern of </a:t>
            </a:r>
            <a:r>
              <a:rPr lang="en-GB" altLang="zh-CN" dirty="0" err="1">
                <a:latin typeface="Times New Roman" panose="02020603050405020304" pitchFamily="18" charset="0"/>
              </a:rPr>
              <a:t>Xiji</a:t>
            </a:r>
            <a:r>
              <a:rPr lang="en-GB" altLang="zh-CN" dirty="0">
                <a:latin typeface="Times New Roman" panose="02020603050405020304" pitchFamily="18" charset="0"/>
              </a:rPr>
              <a:t> Town in 2010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2000" b="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parcel subdivision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9506" name="Picture 2" descr="现状用地_划分后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7490" r="4279" b="26781"/>
          <a:stretch>
            <a:fillRect/>
          </a:stretch>
        </p:blipFill>
        <p:spPr bwMode="auto">
          <a:xfrm>
            <a:off x="4810012" y="1628801"/>
            <a:ext cx="4298492" cy="30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5" name="Picture 1" descr="规划用地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27271" r="4112" b="26846"/>
          <a:stretch>
            <a:fillRect/>
          </a:stretch>
        </p:blipFill>
        <p:spPr bwMode="auto">
          <a:xfrm>
            <a:off x="179512" y="1628800"/>
            <a:ext cx="4278406" cy="30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3468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4169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4784677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>
                <a:latin typeface="Times New Roman" panose="02020603050405020304" pitchFamily="18" charset="0"/>
              </a:rPr>
              <a:t>The changed current land use pattern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08369" y="4784677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>
                <a:latin typeface="Times New Roman" panose="02020603050405020304" pitchFamily="18" charset="0"/>
              </a:rPr>
              <a:t>The planned </a:t>
            </a:r>
            <a:r>
              <a:rPr lang="en-GB" altLang="zh-CN" dirty="0">
                <a:latin typeface="Times New Roman" panose="02020603050405020304" pitchFamily="18" charset="0"/>
              </a:rPr>
              <a:t>land use pattern</a:t>
            </a:r>
            <a:endParaRPr lang="zh-CN" altLang="en-US" dirty="0"/>
          </a:p>
        </p:txBody>
      </p:sp>
      <p:pic>
        <p:nvPicPr>
          <p:cNvPr id="10" name="图片 2" descr="F:\V_BUDEM\Xiji_Pics\现状用地_未分类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6448" r="4729" b="25693"/>
          <a:stretch>
            <a:fillRect/>
          </a:stretch>
        </p:blipFill>
        <p:spPr bwMode="auto">
          <a:xfrm>
            <a:off x="5893004" y="5194451"/>
            <a:ext cx="2282792" cy="169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0" y="133402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From 2010 to 2020</a:t>
            </a:r>
          </a:p>
          <a:p>
            <a:pPr eaLnBrk="1" hangingPunct="1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Policy parameter set for 2006-2020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whole 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BMA </a:t>
            </a:r>
            <a:endParaRPr lang="zh-CN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altLang="zh-CN" sz="2000" b="0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XIJI2020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9733"/>
              </p:ext>
            </p:extLst>
          </p:nvPr>
        </p:nvGraphicFramePr>
        <p:xfrm>
          <a:off x="1043608" y="299695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Name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Coefficient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Name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Coefficient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isrural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6.886 21</a:t>
                      </a:r>
                      <a:r>
                        <a:rPr lang="en-GB" sz="1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d_river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-0.000 52</a:t>
                      </a:r>
                      <a:r>
                        <a:rPr lang="en-GB" sz="1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Isagri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6.971 87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d_road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-0.000 96</a:t>
                      </a:r>
                      <a:r>
                        <a:rPr lang="en-GB" sz="1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d_tam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-0.000 10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d_bdtown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-0.000 27</a:t>
                      </a:r>
                      <a:r>
                        <a:rPr lang="en-GB" sz="1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d_vcity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-0.000 03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planning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8.770 71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d_city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-0.000 10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con_f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-0.200 97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d_vtown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-0.000 28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landresource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-0.093 55</a:t>
                      </a:r>
                      <a:r>
                        <a:rPr lang="en-GB" sz="1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d_town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-0.000 11</a:t>
                      </a:r>
                      <a:r>
                        <a:rPr lang="en-GB" sz="1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neighbor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4.598 08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627076" y="6021288"/>
            <a:ext cx="497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***p (significance) = 0.0</a:t>
            </a:r>
            <a:r>
              <a:rPr lang="en-GB" altLang="zh-CN" dirty="0">
                <a:latin typeface="Times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zh-CN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**p = 0.</a:t>
            </a:r>
            <a:r>
              <a:rPr lang="en-GB" altLang="zh-CN" dirty="0">
                <a:latin typeface="Times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zh-CN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5; *p = 0.</a:t>
            </a:r>
            <a:r>
              <a:rPr lang="en-GB" altLang="zh-CN" dirty="0">
                <a:latin typeface="Times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91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0" y="133402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Neighborhood distance = 60 m 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Tested 10-100 m</a:t>
            </a:r>
            <a:endParaRPr lang="en-US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GB" altLang="zh-CN" sz="2400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step 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5 times with a total of 10 years</a:t>
            </a:r>
          </a:p>
          <a:p>
            <a:pPr eaLnBrk="1" hangingPunct="1">
              <a:defRPr/>
            </a:pP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Kappa = 86.52</a:t>
            </a:r>
          </a:p>
          <a:p>
            <a:pPr eaLnBrk="1" hangingPunct="1">
              <a:defRPr/>
            </a:pPr>
            <a:r>
              <a:rPr lang="en-GB" altLang="zh-CN" sz="2400" dirty="0" smtClean="0">
                <a:latin typeface="Times New Roman" pitchFamily="18" charset="0"/>
                <a:cs typeface="Times New Roman" pitchFamily="18" charset="0"/>
              </a:rPr>
              <a:t>Developed </a:t>
            </a: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area </a:t>
            </a:r>
            <a:endParaRPr lang="en-GB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6.95 km</a:t>
            </a:r>
            <a:r>
              <a:rPr lang="en-GB" altLang="zh-CN" sz="1800" b="0" kern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smaller than predicted 8.77 km</a:t>
            </a:r>
            <a:r>
              <a:rPr lang="en-GB" altLang="zh-CN" sz="1800" b="0" kern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Large parcels</a:t>
            </a:r>
            <a:endParaRPr lang="en-US" altLang="zh-CN" sz="1800" b="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altLang="zh-CN" sz="2000" b="0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V-BUDEM result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8484" name="Picture 4" descr="模拟用地5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6868" r="4413" b="27879"/>
          <a:stretch>
            <a:fillRect/>
          </a:stretch>
        </p:blipFill>
        <p:spPr bwMode="auto">
          <a:xfrm>
            <a:off x="4214192" y="2408156"/>
            <a:ext cx="4822304" cy="33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526608" y="5949280"/>
            <a:ext cx="4192494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ts val="1100"/>
              </a:lnSpc>
              <a:spcAft>
                <a:spcPts val="1300"/>
              </a:spcAft>
            </a:pPr>
            <a:r>
              <a:rPr lang="en-GB" altLang="zh-CN" dirty="0">
                <a:latin typeface="Times New Roman" panose="02020603050405020304" pitchFamily="18" charset="0"/>
              </a:rPr>
              <a:t>Simulation </a:t>
            </a:r>
            <a:r>
              <a:rPr lang="en-GB" altLang="zh-CN" dirty="0" smtClean="0">
                <a:latin typeface="Times New Roman" panose="02020603050405020304" pitchFamily="18" charset="0"/>
              </a:rPr>
              <a:t>result in 2020 </a:t>
            </a:r>
            <a:r>
              <a:rPr lang="en-GB" altLang="zh-CN" dirty="0">
                <a:latin typeface="Times New Roman" panose="02020603050405020304" pitchFamily="18" charset="0"/>
              </a:rPr>
              <a:t>using V-BUDEM</a:t>
            </a:r>
            <a:endParaRPr lang="zh-CN" altLang="zh-CN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0" y="133402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30*30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 grid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Kappa = </a:t>
            </a:r>
            <a:r>
              <a:rPr lang="en-GB" altLang="zh-CN" sz="2400" dirty="0" smtClean="0">
                <a:latin typeface="Times New Roman" pitchFamily="18" charset="0"/>
                <a:cs typeface="Times New Roman" pitchFamily="18" charset="0"/>
              </a:rPr>
              <a:t>79.51</a:t>
            </a:r>
          </a:p>
          <a:p>
            <a:pPr marL="342900" lvl="1" indent="-342900" eaLnBrk="1" hangingPunct="1">
              <a:buFontTx/>
              <a:buChar char="•"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BUDEM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result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9506" name="Picture 2" descr="R_BUDEM结果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7718" r="3934" b="27185"/>
          <a:stretch>
            <a:fillRect/>
          </a:stretch>
        </p:blipFill>
        <p:spPr bwMode="auto">
          <a:xfrm>
            <a:off x="1259632" y="2132856"/>
            <a:ext cx="6465912" cy="44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05505" y="6488668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</a:rPr>
              <a:t>Simulation </a:t>
            </a:r>
            <a:r>
              <a:rPr lang="en-GB" altLang="zh-CN" dirty="0" smtClean="0">
                <a:latin typeface="Times New Roman" panose="02020603050405020304" pitchFamily="18" charset="0"/>
              </a:rPr>
              <a:t>result in 2020 </a:t>
            </a:r>
            <a:r>
              <a:rPr lang="en-GB" altLang="zh-CN" dirty="0">
                <a:latin typeface="Times New Roman" panose="02020603050405020304" pitchFamily="18" charset="0"/>
              </a:rPr>
              <a:t>using BUDEM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  <a:endParaRPr lang="zh-CN" altLang="en-US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V-BUDEM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Model application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 and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0" y="133402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Using the parameter set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Xiji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in V-BUDEM was comparatively more suitable than that in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BUDEM</a:t>
            </a:r>
          </a:p>
          <a:p>
            <a:pPr eaLnBrk="1" hangingPunct="1"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V-BUDEM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parcel would 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be developed or undeveloped as a whole unit</a:t>
            </a:r>
          </a:p>
          <a:p>
            <a:pPr eaLnBrk="1" hangingPunct="1">
              <a:defRPr/>
            </a:pP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In BUDEM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Part areas of some parcels would be transited into urban built-up land, while other part areas would keep other land type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altLang="zh-CN" sz="1800" b="0" dirty="0" smtClean="0">
                <a:latin typeface="Times New Roman" pitchFamily="18" charset="0"/>
                <a:cs typeface="Times New Roman" pitchFamily="18" charset="0"/>
              </a:rPr>
              <a:t>Unlikely </a:t>
            </a:r>
            <a:r>
              <a:rPr lang="en-GB" altLang="zh-CN" sz="1800" b="0" dirty="0">
                <a:latin typeface="Times New Roman" pitchFamily="18" charset="0"/>
                <a:cs typeface="Times New Roman" pitchFamily="18" charset="0"/>
              </a:rPr>
              <a:t>to be happened in reality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Parcel space was a little different with the space consisted by grid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altLang="zh-CN" sz="1800" b="0" dirty="0" smtClean="0">
                <a:latin typeface="Times New Roman" pitchFamily="18" charset="0"/>
                <a:cs typeface="Times New Roman" pitchFamily="18" charset="0"/>
              </a:rPr>
              <a:t>For cell </a:t>
            </a:r>
            <a:r>
              <a:rPr lang="en-GB" altLang="zh-CN" sz="1800" b="0" dirty="0">
                <a:latin typeface="Times New Roman" pitchFamily="18" charset="0"/>
                <a:cs typeface="Times New Roman" pitchFamily="18" charset="0"/>
              </a:rPr>
              <a:t>boundary could be out of parcel boundary, and it could cause some inaccuracies as a result</a:t>
            </a:r>
            <a:r>
              <a:rPr lang="en-GB" altLang="zh-CN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Result comparison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cap="none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CONCLUSION AND DISCUSSION</a:t>
            </a:r>
            <a:endParaRPr lang="zh-CN" altLang="en-US" sz="3600" b="1" cap="none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79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内容占位符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V-BUDEM was proposed, and a preliminary test was conducted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more close to the real situation</a:t>
            </a:r>
          </a:p>
          <a:p>
            <a:pPr eaLnBrk="1" hangingPunct="1"/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aiming to the application of urban planning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comprehensive constraints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basic farmland protection and forbidden built-up areas</a:t>
            </a:r>
          </a:p>
          <a:p>
            <a:pPr eaLnBrk="1" hangingPunct="1"/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semi-automated parcel subdivision method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 new solution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determine the basic simulation spatial units for V-BUDEM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easy to implement and speed-up the model run</a:t>
            </a:r>
          </a:p>
          <a:p>
            <a:pPr lvl="1" eaLnBrk="1" hangingPunct="1"/>
            <a:endParaRPr lang="en-US" altLang="zh-CN" sz="2000" b="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Conclusion</a:t>
            </a:r>
            <a:endParaRPr lang="zh-CN" altLang="en-US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xpand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 the whole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BMA</a:t>
            </a:r>
            <a:endParaRPr lang="en-US" altLang="zh-CN" dirty="0" smtClean="0"/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Integrated automated parcel subdivision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tool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Wickramasuriya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et al. (2011)</a:t>
            </a:r>
            <a:endParaRPr lang="en-US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Established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land use pattern in detail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Residential, commercial, and industrial land types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Planner Agent (Zhang and Long, 2013)</a:t>
            </a:r>
            <a:endParaRPr lang="en-US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Future work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</a:t>
            </a:r>
            <a:r>
              <a:rPr lang="zh-CN" altLang="en-US" cap="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5529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longying1980@gmail.com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cap="none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INTRODUCTION</a:t>
            </a:r>
            <a:endParaRPr lang="zh-CN" altLang="en-US" b="1" cap="none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07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Raster CA extensively applied for simulating urban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Batty, Clarke, </a:t>
            </a:r>
            <a:r>
              <a:rPr lang="en-US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Engelen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Li, White, Wu, </a:t>
            </a:r>
            <a:r>
              <a:rPr lang="en-US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Xie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Yeh</a:t>
            </a:r>
            <a:endParaRPr lang="en-US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raster CA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grid resolution and neighborhood configuration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Jenerette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and Wu (2001)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Chen and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Mynett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(2003),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Jantz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and Goetz (2005),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Ménard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and Marceau (2005)</a:t>
            </a:r>
            <a:endParaRPr lang="en-US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 , or irregular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CA, more representative to the real world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Geographical entities (e.g. parcels, with Shi and Pang 2000 as an exception using </a:t>
            </a:r>
            <a:r>
              <a:rPr lang="en-GB" altLang="zh-CN" sz="1800" b="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Voronoi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polygon) replace grids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Vector CA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-17936" t="-8362" r="31172" b="25558"/>
          <a:stretch/>
        </p:blipFill>
        <p:spPr>
          <a:xfrm>
            <a:off x="6326711" y="5085184"/>
            <a:ext cx="2360089" cy="160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4525962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Long et al, </a:t>
            </a:r>
            <a:r>
              <a:rPr lang="en-US" altLang="zh-CN" sz="24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2009 </a:t>
            </a:r>
            <a:r>
              <a:rPr lang="zh-CN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Tsinghua Science and Technology</a:t>
            </a:r>
            <a:r>
              <a:rPr lang="zh-CN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）</a:t>
            </a:r>
            <a:endParaRPr lang="en-US" altLang="zh-CN" sz="240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Beijing Urban Development Model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Raster CA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Supporting city planning and </a:t>
            </a: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corresponding policies evaluation</a:t>
            </a: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</a:pPr>
            <a:r>
              <a:rPr lang="en-US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Urban built-up &amp; non urban built-up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zh-CN" b="0" dirty="0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CN" b="0" dirty="0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CN" b="0" dirty="0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BUDEM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29000"/>
            <a:ext cx="3397428" cy="3383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04" y="2780928"/>
            <a:ext cx="3616844" cy="41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raster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BUDEM into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vector V-BUDEM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GB" altLang="zh-CN" sz="3200" dirty="0" smtClean="0">
                <a:latin typeface="Times New Roman" pitchFamily="18" charset="0"/>
                <a:cs typeface="Times New Roman" pitchFamily="18" charset="0"/>
              </a:rPr>
              <a:t>Focused </a:t>
            </a:r>
            <a:r>
              <a:rPr lang="en-GB" altLang="zh-CN" sz="32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GB" altLang="zh-CN" sz="3200" dirty="0" smtClean="0">
                <a:latin typeface="Times New Roman" pitchFamily="18" charset="0"/>
                <a:cs typeface="Times New Roman" pitchFamily="18" charset="0"/>
              </a:rPr>
              <a:t>urban </a:t>
            </a:r>
            <a:r>
              <a:rPr lang="en-GB" altLang="zh-CN" sz="3200" dirty="0">
                <a:latin typeface="Times New Roman" pitchFamily="18" charset="0"/>
                <a:cs typeface="Times New Roman" pitchFamily="18" charset="0"/>
              </a:rPr>
              <a:t>growth simulation at this </a:t>
            </a:r>
            <a:r>
              <a:rPr lang="en-GB" altLang="zh-CN" sz="3200" dirty="0" smtClean="0">
                <a:latin typeface="Times New Roman" pitchFamily="18" charset="0"/>
                <a:cs typeface="Times New Roman" pitchFamily="18" charset="0"/>
              </a:rPr>
              <a:t>stage</a:t>
            </a:r>
            <a:endParaRPr lang="en-GB" altLang="zh-CN" sz="3200" dirty="0" smtClean="0"/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Test it in a small town of Beijing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paper is regarded with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cap="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V-BUDEM</a:t>
            </a:r>
            <a:endParaRPr lang="zh-CN" altLang="en-US" b="1" cap="none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627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0" y="133402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Spatial variables in V-BUDEM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b="0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US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Same with those in BUDEM</a:t>
            </a:r>
          </a:p>
          <a:p>
            <a:pPr marL="342900" lvl="1" indent="-342900" eaLnBrk="1" hangingPunct="1">
              <a:buFontTx/>
              <a:buChar char="•"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Spatial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factor selection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74802"/>
              </p:ext>
            </p:extLst>
          </p:nvPr>
        </p:nvGraphicFramePr>
        <p:xfrm>
          <a:off x="746001" y="2223233"/>
          <a:ext cx="7570415" cy="4446127"/>
        </p:xfrm>
        <a:graphic>
          <a:graphicData uri="http://schemas.openxmlformats.org/drawingml/2006/table">
            <a:tbl>
              <a:tblPr/>
              <a:tblGrid>
                <a:gridCol w="1552004"/>
                <a:gridCol w="1434563"/>
                <a:gridCol w="1208053"/>
                <a:gridCol w="3375795"/>
              </a:tblGrid>
              <a:tr h="390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Type of variables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A2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Name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A2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Value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A2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A2AE"/>
                    </a:solidFill>
                  </a:tcPr>
                </a:tc>
              </a:tr>
              <a:tr h="357905">
                <a:tc rowSpan="2"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Self-status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Isrural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0, 1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just" fontAlgn="auto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 the cell is rural built-up land in the previous iteration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</a:tr>
              <a:tr h="3579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Isagri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0, 1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just" fontAlgn="auto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 the cell is agricultural land in the previous iteration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rowSpan="8"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Location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d_tam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Tian’anmen Square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2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d_vcity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important new city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d_city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new city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d_vtown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important town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d_town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town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d_river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river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d_road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road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d_bdtown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≥0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distance to town boundaries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rowSpan="3"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Government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Planning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0, 1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 planned as urban built-up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con_f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0, 1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 in the forbidden zone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Landresource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Land suitability classified for agriculture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  <a:tr h="278325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Neighbor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Neighbour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0-1.0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Neighborhood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development intensity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0" y="133402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Beijing metropolitan area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(BMA)</a:t>
            </a:r>
          </a:p>
          <a:p>
            <a:pPr eaLnBrk="1" hangingPunct="1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parcel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——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 eaLnBrk="1" hangingPunct="1">
              <a:defRPr/>
            </a:pP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The neighbourhood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all parcels surrounding the cell within a certain distance</a:t>
            </a:r>
          </a:p>
          <a:p>
            <a:pPr marL="342900" lvl="1" indent="-342900" eaLnBrk="1" hangingPunct="1">
              <a:buChar char="•"/>
              <a:defRPr/>
            </a:pP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GB" altLang="zh-CN" sz="2400" dirty="0" smtClean="0">
                <a:latin typeface="Times New Roman" pitchFamily="18" charset="0"/>
                <a:cs typeface="Times New Roman" pitchFamily="18" charset="0"/>
              </a:rPr>
              <a:t>states 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1 for urban built-up land</a:t>
            </a:r>
          </a:p>
          <a:p>
            <a:pPr lvl="1" defTabSz="457200" eaLnBrk="1" hangingPunct="1">
              <a:lnSpc>
                <a:spcPct val="90000"/>
              </a:lnSpc>
              <a:buFont typeface="Arial"/>
              <a:buChar char="–"/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 for other land</a:t>
            </a:r>
          </a:p>
          <a:p>
            <a:pPr eaLnBrk="1" hangingPunct="1">
              <a:defRPr/>
            </a:pPr>
            <a:r>
              <a:rPr lang="en-GB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zh-CN" sz="2400" dirty="0">
                <a:latin typeface="Times New Roman" pitchFamily="18" charset="0"/>
                <a:cs typeface="Times New Roman" pitchFamily="18" charset="0"/>
              </a:rPr>
              <a:t>transition rule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altLang="zh-CN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Multi-criteria evaluation (MCE) </a:t>
            </a:r>
            <a:endParaRPr lang="en-US" altLang="zh-CN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lvl="1" eaLnBrk="1" hangingPunct="1">
              <a:buFontTx/>
              <a:buNone/>
              <a:defRPr/>
            </a:pP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Conceptual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800805"/>
              </p:ext>
            </p:extLst>
          </p:nvPr>
        </p:nvGraphicFramePr>
        <p:xfrm>
          <a:off x="1547664" y="5013176"/>
          <a:ext cx="5976664" cy="186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r:id="rId4" imgW="4254500" imgH="1333500" progId="Equation.DSMT4">
                  <p:embed/>
                </p:oleObj>
              </mc:Choice>
              <mc:Fallback>
                <p:oleObj r:id="rId4" imgW="4254500" imgH="1333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13176"/>
                        <a:ext cx="5976664" cy="1863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0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1190</Words>
  <Application>Microsoft Office PowerPoint</Application>
  <PresentationFormat>全屏显示(4:3)</PresentationFormat>
  <Paragraphs>239</Paragraphs>
  <Slides>24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MS Mincho</vt:lpstr>
      <vt:lpstr>MS PGothic</vt:lpstr>
      <vt:lpstr>PMingLiU</vt:lpstr>
      <vt:lpstr>宋体</vt:lpstr>
      <vt:lpstr>Arial</vt:lpstr>
      <vt:lpstr>Calibri</vt:lpstr>
      <vt:lpstr>Times</vt:lpstr>
      <vt:lpstr>Times New Roman</vt:lpstr>
      <vt:lpstr>Office 主题</vt:lpstr>
      <vt:lpstr>1_Office 主题</vt:lpstr>
      <vt:lpstr>2_Office 主题</vt:lpstr>
      <vt:lpstr>Equation.DSMT4</vt:lpstr>
      <vt:lpstr>Urban growth simulation using V-BUDEM</vt:lpstr>
      <vt:lpstr>Outline</vt:lpstr>
      <vt:lpstr>1. INTRODUCTION</vt:lpstr>
      <vt:lpstr>Vector CA</vt:lpstr>
      <vt:lpstr>BUDEM</vt:lpstr>
      <vt:lpstr>This paper is regarded with</vt:lpstr>
      <vt:lpstr>2. V-BUDEM</vt:lpstr>
      <vt:lpstr>Spatial factor selection</vt:lpstr>
      <vt:lpstr>Conceptual model</vt:lpstr>
      <vt:lpstr>Parcel subdivision</vt:lpstr>
      <vt:lpstr>Simulation process</vt:lpstr>
      <vt:lpstr>Simulation process</vt:lpstr>
      <vt:lpstr>The transition rule</vt:lpstr>
      <vt:lpstr>3. MODEL APPLICATION</vt:lpstr>
      <vt:lpstr>Study area</vt:lpstr>
      <vt:lpstr>After parcel subdivision</vt:lpstr>
      <vt:lpstr>XIJI2020 simulation</vt:lpstr>
      <vt:lpstr>V-BUDEM result</vt:lpstr>
      <vt:lpstr>BUDEM result</vt:lpstr>
      <vt:lpstr>Result comparison</vt:lpstr>
      <vt:lpstr>5. CONCLUSION AND DISCUSSION</vt:lpstr>
      <vt:lpstr>Conclusion</vt:lpstr>
      <vt:lpstr>Future work</vt:lpstr>
      <vt:lpstr>Thanks！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90</cp:revision>
  <dcterms:created xsi:type="dcterms:W3CDTF">2013-06-09T06:42:28Z</dcterms:created>
  <dcterms:modified xsi:type="dcterms:W3CDTF">2013-08-15T09:05:36Z</dcterms:modified>
</cp:coreProperties>
</file>